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2"/>
  </p:notesMasterIdLst>
  <p:sldIdLst>
    <p:sldId id="290" r:id="rId2"/>
    <p:sldId id="345" r:id="rId3"/>
    <p:sldId id="291" r:id="rId4"/>
    <p:sldId id="346" r:id="rId5"/>
    <p:sldId id="347" r:id="rId6"/>
    <p:sldId id="348" r:id="rId7"/>
    <p:sldId id="349" r:id="rId8"/>
    <p:sldId id="294" r:id="rId9"/>
    <p:sldId id="302" r:id="rId10"/>
    <p:sldId id="295" r:id="rId11"/>
    <p:sldId id="303" r:id="rId12"/>
    <p:sldId id="296" r:id="rId13"/>
    <p:sldId id="297" r:id="rId14"/>
    <p:sldId id="304" r:id="rId15"/>
    <p:sldId id="298" r:id="rId16"/>
    <p:sldId id="299" r:id="rId17"/>
    <p:sldId id="305" r:id="rId18"/>
    <p:sldId id="309" r:id="rId19"/>
    <p:sldId id="306" r:id="rId20"/>
    <p:sldId id="34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838" autoAdjust="0"/>
    <p:restoredTop sz="94660"/>
  </p:normalViewPr>
  <p:slideViewPr>
    <p:cSldViewPr>
      <p:cViewPr>
        <p:scale>
          <a:sx n="98" d="100"/>
          <a:sy n="98" d="100"/>
        </p:scale>
        <p:origin x="-23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E62A6-ADBE-440A-A9E1-1200FAE4B5C7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B304A-769C-4A91-AF88-FB80524E2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B304A-769C-4A91-AF88-FB80524E260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58204" cy="917596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Дупленская средняя общеобразовательная школа имени Дергача А.Н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000240"/>
            <a:ext cx="8215370" cy="2211398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Индивидуальный проект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Историко-географические и социально-экономические особенности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Новосибирской области в гербах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4714884"/>
            <a:ext cx="4041775" cy="63976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6400" b="0" dirty="0" smtClean="0">
                <a:latin typeface="Times New Roman" pitchFamily="18" charset="0"/>
                <a:cs typeface="Times New Roman" pitchFamily="18" charset="0"/>
              </a:rPr>
              <a:t> Выполнил: ученик 11 класса</a:t>
            </a:r>
            <a:br>
              <a:rPr lang="ru-RU" sz="6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0" dirty="0" err="1" smtClean="0">
                <a:latin typeface="Times New Roman" pitchFamily="18" charset="0"/>
                <a:cs typeface="Times New Roman" pitchFamily="18" charset="0"/>
              </a:rPr>
              <a:t>Семчуков</a:t>
            </a:r>
            <a:r>
              <a:rPr lang="ru-RU" sz="6400" b="0" dirty="0" smtClean="0">
                <a:latin typeface="Times New Roman" pitchFamily="18" charset="0"/>
                <a:cs typeface="Times New Roman" pitchFamily="18" charset="0"/>
              </a:rPr>
              <a:t> Кирилл </a:t>
            </a:r>
            <a:br>
              <a:rPr lang="ru-RU" sz="6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0" dirty="0" smtClean="0">
                <a:latin typeface="Times New Roman" pitchFamily="18" charset="0"/>
                <a:cs typeface="Times New Roman" pitchFamily="18" charset="0"/>
              </a:rPr>
              <a:t>Куратор проекта: учитель географии</a:t>
            </a:r>
            <a:br>
              <a:rPr lang="ru-RU" sz="6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0" dirty="0" smtClean="0">
                <a:latin typeface="Times New Roman" pitchFamily="18" charset="0"/>
                <a:cs typeface="Times New Roman" pitchFamily="18" charset="0"/>
              </a:rPr>
              <a:t> Васенина Галина Васильевна</a:t>
            </a:r>
            <a:br>
              <a:rPr lang="ru-RU" sz="6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0" dirty="0" smtClean="0">
                <a:latin typeface="Times New Roman" pitchFamily="18" charset="0"/>
                <a:cs typeface="Times New Roman" pitchFamily="18" charset="0"/>
              </a:rPr>
              <a:t>2021 год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4" descr="D:\ученик\Семчуков\Новая папка\Колыванский рай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857868"/>
            <a:ext cx="785818" cy="1000132"/>
          </a:xfrm>
          <a:prstGeom prst="rect">
            <a:avLst/>
          </a:prstGeom>
          <a:noFill/>
        </p:spPr>
      </p:pic>
      <p:pic>
        <p:nvPicPr>
          <p:cNvPr id="7" name="Picture 6" descr="D:\ученик\Семчуков\Новая папка\север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857892"/>
            <a:ext cx="785818" cy="1000108"/>
          </a:xfrm>
          <a:prstGeom prst="rect">
            <a:avLst/>
          </a:prstGeom>
          <a:noFill/>
        </p:spPr>
      </p:pic>
      <p:pic>
        <p:nvPicPr>
          <p:cNvPr id="8" name="Picture 15" descr="D:\ученик\Семчуков\Новая папка\gerb_kochenevskogo_rayo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5857868"/>
            <a:ext cx="785818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природы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736"/>
            <a:ext cx="8858312" cy="542926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Особенности природы на большинстве гербов отражены цветом: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голубым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синим – реки и озёра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зелёным – лесные массивы , степные просторы, богатство природы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белым – суровые природные условия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чёрным (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Искити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район)- земля и полезные ископаемые в ней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2.Также на гербах изображены представители животного и растительного мира: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летящая утка (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Баганский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район) символизирует многочисленные озёра и болота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лебедь (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Краснозёрский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район) символизирует стоянку лебедей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цветок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Кандык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Искитимский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район)- редкое растение, занесённое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расную книгу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подсолнух (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Карасукский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район) символизирует большое количество солнечных дней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ели (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Маслянинский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районы) символизируют лесные богатства.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3214686"/>
            <a:ext cx="2714644" cy="357206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Краснозёрский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1428760" cy="21113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0" y="3000372"/>
            <a:ext cx="3000396" cy="64294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Карасукский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14546" y="6357958"/>
            <a:ext cx="2643206" cy="5000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Искитимский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929454" y="6429396"/>
            <a:ext cx="2214546" cy="4286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Баганский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ученик\Семчуков\Новая папка\90px-Gerb_Baga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857628"/>
            <a:ext cx="2071702" cy="2643206"/>
          </a:xfrm>
          <a:prstGeom prst="rect">
            <a:avLst/>
          </a:prstGeom>
          <a:noFill/>
        </p:spPr>
      </p:pic>
      <p:pic>
        <p:nvPicPr>
          <p:cNvPr id="3074" name="Picture 2" descr="D:\ученик\Семчуков\Новая папка\искитим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929066"/>
            <a:ext cx="2071702" cy="2571768"/>
          </a:xfrm>
          <a:prstGeom prst="rect">
            <a:avLst/>
          </a:prstGeom>
          <a:noFill/>
        </p:spPr>
      </p:pic>
      <p:pic>
        <p:nvPicPr>
          <p:cNvPr id="3075" name="Picture 3" descr="D:\ученик\Семчуков\Новая папка\Герб_Карасукского_райо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500042"/>
            <a:ext cx="2071702" cy="2643206"/>
          </a:xfrm>
          <a:prstGeom prst="rect">
            <a:avLst/>
          </a:prstGeom>
          <a:noFill/>
        </p:spPr>
      </p:pic>
      <p:pic>
        <p:nvPicPr>
          <p:cNvPr id="3076" name="Picture 4" descr="D:\ученик\Семчуков\Новая папка\Краснозёрский рай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1" y="500042"/>
            <a:ext cx="207170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Хозяйство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572560" cy="4357694"/>
          </a:xfrm>
        </p:spPr>
        <p:txBody>
          <a:bodyPr>
            <a:noAutofit/>
          </a:bodyPr>
          <a:lstStyle/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хозяйства на гербах отражены 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золотым и зелёным - развитое сельское хозяйство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изображениями животных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конь в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Венгеровском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коневодства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танцующие серебряные журавли в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Барабинском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аллегорически символизируют железнодорожный стыковочный узел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бык в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Куйбышевском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скотоводства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рыба в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Убинском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рыбопромышленности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лебеди в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Чановском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символизируют минеральную воду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Карачинская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Черепановском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скачущий всадник символизирует развитое коневодство и конные бега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4142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Хозяйство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85926"/>
            <a:ext cx="8358246" cy="450059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Предметы на гербах символизируют </a:t>
            </a:r>
          </a:p>
          <a:p>
            <a:pPr algn="just"/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животноводство: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кувшин в </a:t>
            </a:r>
            <a:r>
              <a:rPr lang="ru-RU" sz="2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Барабинском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– молочное, 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охотничий лук в 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Здвинском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– мясное,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разнонаправленные стрелы в </a:t>
            </a:r>
            <a:r>
              <a:rPr lang="ru-RU" sz="2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–символ охоты,  </a:t>
            </a:r>
          </a:p>
          <a:p>
            <a:pPr algn="just"/>
            <a:r>
              <a:rPr lang="ru-RU" sz="29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Нефтегазодобыча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Северном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отражена чёрной каплей. 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также нашли отражение на гербах.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Колосья символизируют или развитое сельское хозяйство или его зерновую специализацию</a:t>
            </a:r>
            <a:r>
              <a:rPr lang="en-US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красный колос в </a:t>
            </a:r>
            <a:r>
              <a:rPr lang="ru-RU" sz="2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Краснозёрском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районе, сноп колосьев в</a:t>
            </a:r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Коченевском</a:t>
            </a:r>
            <a:r>
              <a:rPr lang="ru-RU" sz="2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районе - символ развитого сельского хозяйства.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Подсолнух в </a:t>
            </a:r>
            <a:r>
              <a:rPr lang="ru-RU" sz="2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Карасукском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производства подсолнечника, 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 в </a:t>
            </a:r>
            <a:r>
              <a:rPr lang="ru-RU" sz="2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Маслянинском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развитого льноводства, </a:t>
            </a:r>
          </a:p>
          <a:p>
            <a:pPr algn="just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ели в </a:t>
            </a:r>
            <a:r>
              <a:rPr lang="ru-RU" sz="2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Сузунском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символ развитого лесного хозяйства.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6314" y="2928934"/>
            <a:ext cx="2714644" cy="500066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Маслянинский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285720" y="2786058"/>
            <a:ext cx="2357454" cy="71120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Здвинский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500694" y="6286520"/>
            <a:ext cx="2714644" cy="571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Куйбышевский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857356" y="6286520"/>
            <a:ext cx="2643206" cy="4286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Барабинский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ученик\Семчуков\Новая папка\Gerb_Zdvinsk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219328" cy="2857520"/>
          </a:xfrm>
          <a:prstGeom prst="rect">
            <a:avLst/>
          </a:prstGeom>
          <a:noFill/>
        </p:spPr>
      </p:pic>
      <p:pic>
        <p:nvPicPr>
          <p:cNvPr id="1027" name="Picture 3" descr="D:\ученик\Семчуков\Новая папка\Барабинс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00438"/>
            <a:ext cx="2214578" cy="2714643"/>
          </a:xfrm>
          <a:prstGeom prst="rect">
            <a:avLst/>
          </a:prstGeom>
          <a:noFill/>
        </p:spPr>
      </p:pic>
      <p:pic>
        <p:nvPicPr>
          <p:cNvPr id="1028" name="Picture 4" descr="D:\ученик\Семчуков\Новая папка\Маслянинского рай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42852"/>
            <a:ext cx="2214578" cy="2786106"/>
          </a:xfrm>
          <a:prstGeom prst="rect">
            <a:avLst/>
          </a:prstGeom>
          <a:noFill/>
        </p:spPr>
      </p:pic>
      <p:pic>
        <p:nvPicPr>
          <p:cNvPr id="1030" name="Picture 6" descr="D:\ученик\Семчуков\Новая папка\gerb_kuybyshevskogo_rayona.jpg"/>
          <p:cNvPicPr>
            <a:picLocks noChangeAspect="1" noChangeArrowheads="1"/>
          </p:cNvPicPr>
          <p:nvPr/>
        </p:nvPicPr>
        <p:blipFill>
          <a:blip r:embed="rId5"/>
          <a:srcRect l="18644" t="6977" r="28814" b="4651"/>
          <a:stretch>
            <a:fillRect/>
          </a:stretch>
        </p:blipFill>
        <p:spPr bwMode="auto">
          <a:xfrm>
            <a:off x="5572132" y="3571876"/>
            <a:ext cx="221457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8180" cy="11429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Исторические особенности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00108"/>
            <a:ext cx="8286808" cy="564360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1.Красный цвет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гербах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Барабинского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Доволенского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Куйбышевского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районов олицетворяет память о погибших в Великой Отечественной войне. </a:t>
            </a:r>
          </a:p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2.В гербах нашло отражение положение населённых пунктов на Московском тракте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Болотное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(подкова и стрелы) ,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Венгерово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(конь) ,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(чёрная полоса),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Колывань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(стрела).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3.На гербах нашли отражение здания и сооружения , построенные в 18-19 в :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Собор Александра Невского (1880г.) в виде купола на гербе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Колыванского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района,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острог Новосибирской области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Умревинский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1704г)  в виде золотого острога на гербе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Мошковского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района,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Сузунский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монетный двор в виде монеты на гербе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4. Щит и стрелы на гербе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Ордынского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района символизируют разгром хана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Кучума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в битве на реке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Ирмени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Исторические особенности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500174"/>
            <a:ext cx="8786874" cy="52149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5. Рыба с короной на гербе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Убинского</a:t>
            </a:r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района указывает на легенду о хане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Кучуме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и его казне.</a:t>
            </a:r>
          </a:p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6. Скачущий всадник-жокей на гербе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Черепановского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района символизирует процесс быстрого освоения русскими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черепановской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земли в 18-20 веках.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7. Горностай, держащий ужа, на гербе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Чулымского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района отражает историю освоения и формирования района, образованного в 1924 году и объединившегося в 1932 г. с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Ужанихинским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районом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8. Т-образный крест в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Татарском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районе отсылает к названию района.</a:t>
            </a:r>
            <a:endParaRPr lang="ru-RU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928934"/>
            <a:ext cx="2285984" cy="5715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Татарский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86314" y="3000372"/>
            <a:ext cx="2713057" cy="500066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Убинский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500298" y="6357958"/>
            <a:ext cx="2714644" cy="6429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Сузунский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357950" y="6357958"/>
            <a:ext cx="2928926" cy="6429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Черепановский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ученик\Семчуков\Новая папка\r_Tatar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214578" cy="2857520"/>
          </a:xfrm>
          <a:prstGeom prst="rect">
            <a:avLst/>
          </a:prstGeom>
          <a:noFill/>
        </p:spPr>
      </p:pic>
      <p:pic>
        <p:nvPicPr>
          <p:cNvPr id="2051" name="Picture 3" descr="D:\ученик\Семчуков\Новая папка\убин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52"/>
            <a:ext cx="2214578" cy="2857520"/>
          </a:xfrm>
          <a:prstGeom prst="rect">
            <a:avLst/>
          </a:prstGeom>
          <a:noFill/>
        </p:spPr>
      </p:pic>
      <p:pic>
        <p:nvPicPr>
          <p:cNvPr id="2052" name="Picture 4" descr="D:\ученик\Семчуков\Новая папка\ЧЕРЕПАНОВСКИ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500438"/>
            <a:ext cx="2214578" cy="2786082"/>
          </a:xfrm>
          <a:prstGeom prst="rect">
            <a:avLst/>
          </a:prstGeom>
          <a:noFill/>
        </p:spPr>
      </p:pic>
      <p:pic>
        <p:nvPicPr>
          <p:cNvPr id="2054" name="Picture 6" descr="D:\ученик\Семчуков\Новая папка\suzun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429000"/>
            <a:ext cx="228601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Административно-территориальное устройство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458200" cy="38576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15 лучей Солнца символизируют 15 муниципальных образований 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Болотнинском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11 ягод в грозди смородины символизируют 11 муниципальных образований 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16 колосьев -16 муниципальных образований 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Коченёвском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20 заклёпок на щите символизирует количество муниципальных образований в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Ордынском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15 колец – символизируют количество муниципальных образований 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Сузунском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786058"/>
            <a:ext cx="2428860" cy="642942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Коченёвский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7984" y="6000768"/>
            <a:ext cx="2286016" cy="714356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Каргатский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14546" y="6215082"/>
            <a:ext cx="2643206" cy="500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Болотнинский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6" y="3000372"/>
            <a:ext cx="2428892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Ордынский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ученик\Семчуков\Новая папка\r_Bolotnoe1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00438"/>
            <a:ext cx="2143140" cy="2643206"/>
          </a:xfrm>
          <a:prstGeom prst="rect">
            <a:avLst/>
          </a:prstGeom>
          <a:noFill/>
        </p:spPr>
      </p:pic>
      <p:pic>
        <p:nvPicPr>
          <p:cNvPr id="3075" name="Picture 3" descr="D:\ученик\Семчуков\Новая папка\gerb_kochenevskogo_rayo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2143140" cy="2571768"/>
          </a:xfrm>
          <a:prstGeom prst="rect">
            <a:avLst/>
          </a:prstGeom>
          <a:noFill/>
        </p:spPr>
      </p:pic>
      <p:pic>
        <p:nvPicPr>
          <p:cNvPr id="3076" name="Picture 4" descr="D:\ученик\Семчуков\Новая папка\Каргатский рай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500438"/>
            <a:ext cx="2214578" cy="2714644"/>
          </a:xfrm>
          <a:prstGeom prst="rect">
            <a:avLst/>
          </a:prstGeom>
          <a:noFill/>
        </p:spPr>
      </p:pic>
      <p:pic>
        <p:nvPicPr>
          <p:cNvPr id="3078" name="Picture 6" descr="D:\ученик\Семчуков\Новая папка\ордынски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42852"/>
            <a:ext cx="221457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857364"/>
            <a:ext cx="8305800" cy="30718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исследование гербов муниципальных образований Новосибирской области.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Познакомиться с гербами муниципальных образований, их описанием;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Проанализировать символику гербов;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Выделить группы гербов со сходными признаками;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1)На большинстве гербов отражены особенности хозяйства. Отчётливо прослеживается сельскохозяйственная направленность экономики муниципальных образований.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2)На многих гербах отражены особенности природы. На значительной части территории суровый климат,  много рек, озёр, степных просторов, лесных массивов.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3)На некоторых гербах отражено географическое положение районов. Большинство поселений находятся на берегах рек и вдоль железных дорог.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4)На ряде гербов отражены исторические особенности районов. Мы видим, что возникновение старейших поселений области(18в) обязано Московскому тракту. Хотя древнейшие поселения относятся к 15-16в, эти особенности не отражены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на гербах .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Геральдика</a:t>
            </a:r>
            <a:endParaRPr lang="ru-RU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(Гербоведение ,от латинского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heraldus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глашатай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)- специальная историческая дисциплина, занимающаяся изучением гербов, а также традиций и практики их использования.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Появление геральдики относят к периоду времени между двумя крестовыми походами — первым (когда гербов ещё не существовало) и вторым (когда геральдика стала привычна).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Зарождение гербов связывают с тем, что в связи с изменениями военного снаряжения в конце XI — начале XII веков получить информацию о человеке, зачастую не видя его лица, закрытого шлемом, было весьма проблематично.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Геральдика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5072098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скором времени после зарождения геральдики она распространилась на всё средневековое общество. Хотя первоначально гербы использовали только крупные сеньоры, уже к 1180 году, а, возможно, и ранее они стали использоваться знатными дамами, в конце века появились первые городские гербы, к 1200 году появляются гербы духовных лиц, ещё до 1220 года — патрициев и буржуа, к 1230 году — ремесленников, в 1240 году — цехов, в конце века — гражданских и монашеских общин.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Русская геральдика обязана своим созданием царю Алексею Михайловичу. Если до него и существовали некоторые эмблемы  как, например, двуглавый орёл государственной печати, печати некоторых городов, тамги князей и тому подобное, то они не имели полноты и законченности и, соответственно, ещё не приняли постоянных геральдических форм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Геральдика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70823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просьбе царя император Священной Римской империи Леопольд I прислал в Москву своего герольдмейстера Лаврентия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Хурелевича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который (в 1673 году) написал сочинение (оставшееся в рукописи) «О родословии  российских великих князей и государей…» Этот трактат служил важным пособием для посольского приказа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царствование Петра Великого для приведения в порядок существовавших гербов и пожалования новых была учреждена герольдия. В 1705 году по указу императора в Амстердаме была напечатана книга «Символы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эмблемата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содержащая более 800 образцов, послуживших впоследствии примером для создания многих российских гербов. В 1726 году при Петербургской Академии наук была учреждена кафедра геральдики. С 1797 года составлялся «Общий гербовник дворянских родов Российской империи», включающий около 5 тысяч гербов.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Геральдика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4929222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советское время геральдика существовала в статусе вспомогательной исторической дисциплины. Кроме государственного герба СССР, гербов союзных и автономных республик, было создано большое количество советских эмблем. К концу 20в геральдика в СССР пришла в упадок.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современной России вновь возник интерес к геральдике. Необходимость изучения  геральдики вызвано таким требованием времени, как восстановление исторической памяти новых поколений россиян ,чьё социальное и духовное становление происходит в обстановке переосмысления истории , традиций государственности , культуры . Гербы воспринимаются массовым сознанием  как символы определённой территории (субъекта Федерации , района ,города) ,а значит –и как символы самого Отечества.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устройство НСО</a:t>
            </a:r>
            <a:endParaRPr lang="ru-RU" sz="3600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8 кабинет\Рабочий стол\ordynskij-rajon-na-kar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58087"/>
            <a:ext cx="8286808" cy="5027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15304" cy="12144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Географическое</a:t>
            </a:r>
            <a:r>
              <a:rPr lang="ru-RU" sz="4800" b="1" dirty="0" smtClean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положение</a:t>
            </a:r>
            <a:endParaRPr lang="ru-RU" sz="4800" dirty="0"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ряде гербов отражено географическое положение районов.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положение 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Кулундинской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равнине отражено зелёным цветом, в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Северном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положение на севере области отражено белым цветом.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Синий цвет на гербе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Болотнинского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говорит о названии районного центра, через который протекает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небольшая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речка Болотная.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Маслянинском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Мошковском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Новосибирском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положение на берегах рек отражено синей полосой, 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Тогучинском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–серебряной полосой 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Каргатском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районе положение на берегу реки зашифровано в изображении смородинового листа и грозди ягод ,т.к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»в переводе с тюркского «чёрная ягода, смородина».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4.В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Карасукском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положение 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кулундинской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степи зашифровано в изображении чёрного коня, т.к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кулун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переводе с тюркского «молодая лошадь».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5.В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Кочковском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положение на склонах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карасукского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увала отражено в изображении 3х холмов 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6.Положение районов на Транссибирской магистрали отражено полосами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Коченёвского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бело-чёрной полосой,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Чулымского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–жёлто-чёрной,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Каргатского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чёрной полосой . На гербе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пересечение Транссиба и южной ветки на Славгород (Алтайский край)изображено в виде т-образного креста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3286124"/>
            <a:ext cx="3614734" cy="2746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Северный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429124" y="3000372"/>
            <a:ext cx="4038600" cy="3111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Кочковский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285984" y="6161101"/>
            <a:ext cx="6715172" cy="6968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Чулымский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Татарский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4" descr="D:\ученик\Семчуков\Новая папка\r_Chuly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14752"/>
            <a:ext cx="2071702" cy="2557829"/>
          </a:xfrm>
          <a:prstGeom prst="rect">
            <a:avLst/>
          </a:prstGeom>
          <a:noFill/>
        </p:spPr>
      </p:pic>
      <p:pic>
        <p:nvPicPr>
          <p:cNvPr id="12" name="Picture 5" descr="D:\ученик\Семчуков\Новая папка\r_Tatar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714752"/>
            <a:ext cx="2000232" cy="2643206"/>
          </a:xfrm>
          <a:prstGeom prst="rect">
            <a:avLst/>
          </a:prstGeom>
          <a:noFill/>
        </p:spPr>
      </p:pic>
      <p:pic>
        <p:nvPicPr>
          <p:cNvPr id="13" name="Picture 2" descr="D:\ученик\Семчуков\Новая папка\северны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9"/>
            <a:ext cx="2143140" cy="2643206"/>
          </a:xfrm>
          <a:prstGeom prst="rect">
            <a:avLst/>
          </a:prstGeom>
          <a:noFill/>
        </p:spPr>
      </p:pic>
      <p:pic>
        <p:nvPicPr>
          <p:cNvPr id="2050" name="Picture 2" descr="D:\ученик\Семчуков\Новая папка\Кочковский рай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57166"/>
            <a:ext cx="207170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895</TotalTime>
  <Words>1132</Words>
  <PresentationFormat>Экран (4:3)</PresentationFormat>
  <Paragraphs>104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Муниципальное казённое общеобразовательное учреждение  Дупленская средняя общеобразовательная школа имени Дергача А.Н </vt:lpstr>
      <vt:lpstr>Цель: исследование гербов муниципальных образований Новосибирской области. Задачи: 1)Познакомиться с гербами муниципальных образований, их описанием; 2)Проанализировать символику гербов; 3)Выделить группы гербов со сходными признаками; </vt:lpstr>
      <vt:lpstr>Геральдика</vt:lpstr>
      <vt:lpstr>Геральдика</vt:lpstr>
      <vt:lpstr>Геральдика</vt:lpstr>
      <vt:lpstr>Геральдика</vt:lpstr>
      <vt:lpstr>Административно-территориальное устройство НСО</vt:lpstr>
      <vt:lpstr>Географическое положение</vt:lpstr>
      <vt:lpstr>    Северный</vt:lpstr>
      <vt:lpstr>Особенности природы</vt:lpstr>
      <vt:lpstr>Краснозёрский</vt:lpstr>
      <vt:lpstr>     Хозяйство</vt:lpstr>
      <vt:lpstr>Хозяйство</vt:lpstr>
      <vt:lpstr>Слайд 14</vt:lpstr>
      <vt:lpstr>Исторические особенности</vt:lpstr>
      <vt:lpstr>Исторические особенности</vt:lpstr>
      <vt:lpstr>Слайд 17</vt:lpstr>
      <vt:lpstr>Административно-территориальное устройство </vt:lpstr>
      <vt:lpstr>Слайд 19</vt:lpstr>
      <vt:lpstr>Выводы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Баганский</dc:title>
  <cp:lastModifiedBy>8 кабинет</cp:lastModifiedBy>
  <cp:revision>98</cp:revision>
  <dcterms:modified xsi:type="dcterms:W3CDTF">2002-01-01T17:50:43Z</dcterms:modified>
</cp:coreProperties>
</file>