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9966"/>
    <a:srgbClr val="16F2E8"/>
    <a:srgbClr val="FF33CC"/>
    <a:srgbClr val="0000CC"/>
    <a:srgbClr val="FF3300"/>
    <a:srgbClr val="FFCC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5" autoAdjust="0"/>
    <p:restoredTop sz="98623" autoAdjust="0"/>
  </p:normalViewPr>
  <p:slideViewPr>
    <p:cSldViewPr>
      <p:cViewPr>
        <p:scale>
          <a:sx n="62" d="100"/>
          <a:sy n="62" d="100"/>
        </p:scale>
        <p:origin x="-127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A2D07-AC1E-46A7-B0D5-6C1B1A8388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324805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75835-A0D3-4DFB-83EF-2E1ECBE82F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1992441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BF823-8B8A-4688-8274-8EF643C312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5972438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EB188-28DC-4775-ACD5-5653DFD928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9004275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59B14-936C-4585-910F-F47B9B7691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10026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AE560-E286-4707-9C2F-E19EF06907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4528274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4D137-C276-4018-AFE5-89B7E99CD6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4423016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BBE61-C947-4A6D-9C2D-5137AA8C8C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1574096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361B9-53AF-4F07-8B4E-32BA95DB12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1267456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43A64-2147-459A-89AA-3DA26616C0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4629637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3603-946D-4B64-908A-4408A087D6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47510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FE9655-8A4E-4538-A832-6E1F1618148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8.e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7.e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4.e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e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 rot="-724257">
            <a:off x="1004888" y="2386013"/>
            <a:ext cx="7848600" cy="21510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6630"/>
              </a:avLst>
            </a:prstTxWarp>
          </a:bodyPr>
          <a:lstStyle/>
          <a:p>
            <a:pPr algn="ctr"/>
            <a:r>
              <a:rPr lang="ru-RU" sz="3600" b="1" kern="10" dirty="0"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Bookman Old Style" panose="02050604050505020204" pitchFamily="18" charset="0"/>
              </a:rPr>
              <a:t>Проекции вектора</a:t>
            </a:r>
          </a:p>
          <a:p>
            <a:pPr algn="ctr"/>
            <a:r>
              <a:rPr lang="ru-RU" sz="3600" b="1" kern="10" dirty="0"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Bookman Old Style" panose="02050604050505020204" pitchFamily="18" charset="0"/>
              </a:rPr>
              <a:t>на оси координат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4644008" y="5949280"/>
            <a:ext cx="41398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Составитель: Олейникова Ю.Т.</a:t>
            </a:r>
            <a:endParaRPr lang="ru-RU" alt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1223963" y="1412875"/>
          <a:ext cx="3286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Формула" r:id="rId3" imgW="139680" imgH="228600" progId="Equation.3">
                  <p:embed/>
                </p:oleObj>
              </mc:Choice>
              <mc:Fallback>
                <p:oleObj name="Формула" r:id="rId3" imgW="1396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1412875"/>
                        <a:ext cx="328612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584325" y="1485900"/>
            <a:ext cx="241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>
                <a:solidFill>
                  <a:srgbClr val="0000CC"/>
                </a:solidFill>
              </a:rPr>
              <a:t> – вектор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727200" y="2528888"/>
            <a:ext cx="7165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0000CC"/>
                </a:solidFill>
              </a:rPr>
              <a:t>– проекция вектора на ось ох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763713" y="3752850"/>
            <a:ext cx="71294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3538" indent="-3635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874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6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0000CC"/>
                </a:solidFill>
              </a:rPr>
              <a:t>– модуль вектора (длина век-тора, числовое значение)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116013" y="2511425"/>
            <a:ext cx="6842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altLang="ru-RU" sz="4000" b="1">
                <a:solidFill>
                  <a:srgbClr val="0000CC"/>
                </a:solidFill>
              </a:rPr>
              <a:t>а</a:t>
            </a:r>
            <a:r>
              <a:rPr lang="ru-RU" altLang="ru-RU" sz="4000" b="1" baseline="-25000">
                <a:solidFill>
                  <a:srgbClr val="0000CC"/>
                </a:solidFill>
              </a:rPr>
              <a:t>х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116013" y="3716338"/>
            <a:ext cx="539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altLang="ru-RU" sz="4000" b="1">
                <a:solidFill>
                  <a:srgbClr val="0000CC"/>
                </a:solidFill>
              </a:rPr>
              <a:t>а</a:t>
            </a:r>
            <a:endParaRPr lang="ru-RU" altLang="ru-RU" sz="4000" b="1" baseline="-250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78" grpId="0"/>
      <p:bldP spid="71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971550" y="3789363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1835150" y="1628775"/>
            <a:ext cx="2016125" cy="1439863"/>
          </a:xfrm>
          <a:prstGeom prst="line">
            <a:avLst/>
          </a:prstGeom>
          <a:noFill/>
          <a:ln w="44450">
            <a:solidFill>
              <a:srgbClr val="00D600"/>
            </a:solidFill>
            <a:round/>
            <a:headEnd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2232025" y="1592263"/>
          <a:ext cx="4572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Формула" r:id="rId3" imgW="139680" imgH="228600" progId="Equation.3">
                  <p:embed/>
                </p:oleObj>
              </mc:Choice>
              <mc:Fallback>
                <p:oleObj name="Формула" r:id="rId3" imgW="13968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1592263"/>
                        <a:ext cx="4572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1835150" y="3068638"/>
            <a:ext cx="0" cy="720725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3851275" y="1628775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1835150" y="3789363"/>
            <a:ext cx="2057400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590800" y="3646488"/>
            <a:ext cx="76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600" b="1">
                <a:solidFill>
                  <a:srgbClr val="00D600"/>
                </a:solidFill>
              </a:rPr>
              <a:t>а</a:t>
            </a:r>
            <a:r>
              <a:rPr lang="ru-RU" altLang="ru-RU" sz="3600" b="1" baseline="-25000">
                <a:solidFill>
                  <a:srgbClr val="00D600"/>
                </a:solidFill>
              </a:rPr>
              <a:t>х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267200" y="3754438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х</a:t>
            </a:r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1763713" y="3714750"/>
            <a:ext cx="144462" cy="146050"/>
          </a:xfrm>
          <a:prstGeom prst="ellipse">
            <a:avLst/>
          </a:prstGeom>
          <a:solidFill>
            <a:srgbClr val="00D600"/>
          </a:solidFill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3779838" y="3716338"/>
            <a:ext cx="144462" cy="144462"/>
          </a:xfrm>
          <a:prstGeom prst="ellipse">
            <a:avLst/>
          </a:prstGeom>
          <a:solidFill>
            <a:srgbClr val="00D600"/>
          </a:solidFill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165" name="Object 21"/>
          <p:cNvGraphicFramePr>
            <a:graphicFrameLocks noChangeAspect="1"/>
          </p:cNvGraphicFramePr>
          <p:nvPr/>
        </p:nvGraphicFramePr>
        <p:xfrm>
          <a:off x="7812088" y="2673350"/>
          <a:ext cx="4159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2673350"/>
                        <a:ext cx="4159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291138" y="2457450"/>
            <a:ext cx="76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3600" b="1">
                <a:solidFill>
                  <a:srgbClr val="0000FF"/>
                </a:solidFill>
              </a:rPr>
              <a:t>b</a:t>
            </a:r>
            <a:r>
              <a:rPr lang="ru-RU" altLang="ru-RU" sz="3600" b="1" baseline="-25000">
                <a:solidFill>
                  <a:srgbClr val="0000FF"/>
                </a:solidFill>
              </a:rPr>
              <a:t>у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5580063" y="981075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rot="5400000" flipH="1">
            <a:off x="4252913" y="291465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rot="5400000" flipH="1" flipV="1">
            <a:off x="6550819" y="2189956"/>
            <a:ext cx="2016125" cy="1439863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rot="5400000">
            <a:off x="6480176" y="3557587"/>
            <a:ext cx="0" cy="720725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rot="5400000" flipH="1">
            <a:off x="7198519" y="821531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rot="5400000" flipH="1">
            <a:off x="5091113" y="2889250"/>
            <a:ext cx="2057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1" name="Oval 27"/>
          <p:cNvSpPr>
            <a:spLocks noChangeArrowheads="1"/>
          </p:cNvSpPr>
          <p:nvPr/>
        </p:nvSpPr>
        <p:spPr bwMode="auto">
          <a:xfrm rot="5400000" flipH="1">
            <a:off x="6049168" y="3844132"/>
            <a:ext cx="144463" cy="1460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Oval 28"/>
          <p:cNvSpPr>
            <a:spLocks noChangeArrowheads="1"/>
          </p:cNvSpPr>
          <p:nvPr/>
        </p:nvSpPr>
        <p:spPr bwMode="auto">
          <a:xfrm rot="5400000" flipH="1">
            <a:off x="6046787" y="1828801"/>
            <a:ext cx="144463" cy="14446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503238" y="5192713"/>
            <a:ext cx="831691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 b="1">
                <a:solidFill>
                  <a:srgbClr val="FF3300"/>
                </a:solidFill>
              </a:rPr>
              <a:t>Проекцией вектора </a:t>
            </a:r>
            <a:r>
              <a:rPr lang="ru-RU" altLang="ru-RU" sz="2400" b="1"/>
              <a:t>на данную ось называется отрезок, соединяющий проекцию начала вектора и проекцию конца вектора.</a:t>
            </a:r>
          </a:p>
        </p:txBody>
      </p:sp>
      <p:sp>
        <p:nvSpPr>
          <p:cNvPr id="6176" name="WordArt 32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245475" cy="539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9713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Что называют проекцией вектора?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5" grpId="0" animBg="1"/>
      <p:bldP spid="6156" grpId="0" animBg="1"/>
      <p:bldP spid="6157" grpId="0" animBg="1"/>
      <p:bldP spid="6158" grpId="0"/>
      <p:bldP spid="6159" grpId="0"/>
      <p:bldP spid="6160" grpId="0" animBg="1"/>
      <p:bldP spid="6161" grpId="0" animBg="1"/>
      <p:bldP spid="6169" grpId="0"/>
      <p:bldP spid="6170" grpId="0"/>
      <p:bldP spid="6162" grpId="0" animBg="1"/>
      <p:bldP spid="6163" grpId="0" animBg="1"/>
      <p:bldP spid="6166" grpId="0" animBg="1"/>
      <p:bldP spid="6167" grpId="0" animBg="1"/>
      <p:bldP spid="6168" grpId="0" animBg="1"/>
      <p:bldP spid="6171" grpId="0" animBg="1"/>
      <p:bldP spid="6172" grpId="0" animBg="1"/>
      <p:bldP spid="61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395288" y="2720975"/>
            <a:ext cx="2592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827088" y="2036763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827088" y="2720975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827088" y="203676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2266950" y="203676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27088" y="3133725"/>
            <a:ext cx="1331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а</a:t>
            </a:r>
            <a:r>
              <a:rPr lang="ru-RU" altLang="ru-RU" sz="2800" b="1" baseline="-25000"/>
              <a:t>х</a:t>
            </a:r>
            <a:r>
              <a:rPr lang="ru-RU" altLang="ru-RU" sz="2800" b="1"/>
              <a:t> = а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627313" y="271462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</a:t>
            </a:r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1295400" y="1389063"/>
          <a:ext cx="3333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" name="Формула" r:id="rId3" imgW="139680" imgH="228600" progId="Equation.3">
                  <p:embed/>
                </p:oleObj>
              </mc:Choice>
              <mc:Fallback>
                <p:oleObj name="Формула" r:id="rId3" imgW="1396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389063"/>
                        <a:ext cx="3333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187450" y="2684463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FF3300"/>
                </a:solidFill>
              </a:rPr>
              <a:t>а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  <a:endParaRPr lang="ru-RU" altLang="ru-RU" sz="2400" b="1">
              <a:solidFill>
                <a:srgbClr val="FF3300"/>
              </a:solidFill>
            </a:endParaRP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3348038" y="2727325"/>
            <a:ext cx="2592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V="1">
            <a:off x="3779838" y="1460500"/>
            <a:ext cx="1439862" cy="5826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3779838" y="2727325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3779838" y="204311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5219700" y="1460500"/>
            <a:ext cx="0" cy="1230313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616575" y="272097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</a:t>
            </a:r>
          </a:p>
        </p:txBody>
      </p:sp>
      <p:graphicFrame>
        <p:nvGraphicFramePr>
          <p:cNvPr id="8212" name="Object 20"/>
          <p:cNvGraphicFramePr>
            <a:graphicFrameLocks noChangeAspect="1"/>
          </p:cNvGraphicFramePr>
          <p:nvPr/>
        </p:nvGraphicFramePr>
        <p:xfrm>
          <a:off x="4216400" y="1173163"/>
          <a:ext cx="3333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7" name="Формула" r:id="rId5" imgW="139680" imgH="228600" progId="Equation.3">
                  <p:embed/>
                </p:oleObj>
              </mc:Choice>
              <mc:Fallback>
                <p:oleObj name="Формула" r:id="rId5" imgW="13968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1173163"/>
                        <a:ext cx="3333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140200" y="2690813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FF3300"/>
                </a:solidFill>
              </a:rPr>
              <a:t>а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  <a:endParaRPr lang="ru-RU" altLang="ru-RU" sz="2400" b="1">
              <a:solidFill>
                <a:srgbClr val="FF3300"/>
              </a:solidFill>
            </a:endParaRP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3960813" y="3148013"/>
            <a:ext cx="1331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а</a:t>
            </a:r>
            <a:r>
              <a:rPr lang="ru-RU" altLang="ru-RU" sz="2800" b="1" baseline="-25000"/>
              <a:t>х</a:t>
            </a:r>
            <a:r>
              <a:rPr lang="ru-RU" altLang="ru-RU" sz="2800" b="1"/>
              <a:t> </a:t>
            </a:r>
            <a:r>
              <a:rPr lang="en-US" altLang="ru-RU" sz="2800" b="1"/>
              <a:t>&lt;</a:t>
            </a:r>
            <a:r>
              <a:rPr lang="ru-RU" altLang="ru-RU" sz="2800" b="1"/>
              <a:t> а</a:t>
            </a: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6227763" y="2727325"/>
            <a:ext cx="2592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 flipV="1">
            <a:off x="6659563" y="2036763"/>
            <a:ext cx="1439862" cy="63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6659563" y="2727325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6659563" y="204311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H="1">
            <a:off x="8099425" y="2036763"/>
            <a:ext cx="1588" cy="65405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8459788" y="272097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</a:t>
            </a:r>
          </a:p>
        </p:txBody>
      </p:sp>
      <p:graphicFrame>
        <p:nvGraphicFramePr>
          <p:cNvPr id="8221" name="Object 29"/>
          <p:cNvGraphicFramePr>
            <a:graphicFrameLocks noChangeAspect="1"/>
          </p:cNvGraphicFramePr>
          <p:nvPr/>
        </p:nvGraphicFramePr>
        <p:xfrm>
          <a:off x="7272338" y="1425575"/>
          <a:ext cx="3333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8" name="Формула" r:id="rId7" imgW="139680" imgH="228600" progId="Equation.3">
                  <p:embed/>
                </p:oleObj>
              </mc:Choice>
              <mc:Fallback>
                <p:oleObj name="Формула" r:id="rId7" imgW="139680" imgH="2286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2338" y="1425575"/>
                        <a:ext cx="3333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019925" y="2690813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FF3300"/>
                </a:solidFill>
              </a:rPr>
              <a:t>а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  <a:endParaRPr lang="ru-RU" altLang="ru-RU" sz="2400" b="1">
              <a:solidFill>
                <a:srgbClr val="FF3300"/>
              </a:solidFill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6526213" y="3148013"/>
            <a:ext cx="1177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а</a:t>
            </a:r>
            <a:r>
              <a:rPr lang="ru-RU" altLang="ru-RU" sz="2800" b="1" baseline="-25000"/>
              <a:t>х</a:t>
            </a:r>
            <a:r>
              <a:rPr lang="ru-RU" altLang="ru-RU" sz="2800" b="1"/>
              <a:t> </a:t>
            </a:r>
            <a:r>
              <a:rPr lang="en-US" altLang="ru-RU" sz="2800" b="1"/>
              <a:t>=</a:t>
            </a:r>
            <a:endParaRPr lang="ru-RU" altLang="ru-RU" sz="2800" b="1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rot="5400000" flipH="1">
            <a:off x="3167857" y="5055394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rot="5400000" flipH="1">
            <a:off x="4283869" y="5198269"/>
            <a:ext cx="1439862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 rot="5400000" flipH="1">
            <a:off x="3599657" y="5198269"/>
            <a:ext cx="1439862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 rot="5400000" flipH="1">
            <a:off x="4679950" y="5594350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 rot="5400000" flipH="1">
            <a:off x="4679950" y="4154488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4138613" y="6272213"/>
            <a:ext cx="1331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800" b="1"/>
              <a:t>b</a:t>
            </a:r>
            <a:r>
              <a:rPr lang="ru-RU" altLang="ru-RU" sz="2800" b="1" baseline="-25000"/>
              <a:t>у</a:t>
            </a:r>
            <a:r>
              <a:rPr lang="ru-RU" altLang="ru-RU" sz="2800" b="1"/>
              <a:t> = </a:t>
            </a:r>
            <a:r>
              <a:rPr lang="en-US" altLang="ru-RU" sz="2800" b="1"/>
              <a:t>b</a:t>
            </a:r>
            <a:endParaRPr lang="ru-RU" altLang="ru-RU" sz="2800" b="1"/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3924300" y="3824288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</a:t>
            </a:r>
          </a:p>
        </p:txBody>
      </p:sp>
      <p:graphicFrame>
        <p:nvGraphicFramePr>
          <p:cNvPr id="8231" name="Object 39"/>
          <p:cNvGraphicFramePr>
            <a:graphicFrameLocks noChangeAspect="1"/>
          </p:cNvGraphicFramePr>
          <p:nvPr/>
        </p:nvGraphicFramePr>
        <p:xfrm>
          <a:off x="5124450" y="4910138"/>
          <a:ext cx="3032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9" name="Формула" r:id="rId9" imgW="126720" imgH="228600" progId="Equation.3">
                  <p:embed/>
                </p:oleObj>
              </mc:Choice>
              <mc:Fallback>
                <p:oleObj name="Формула" r:id="rId9" imgW="12672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4450" y="4910138"/>
                        <a:ext cx="3032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3743325" y="5018088"/>
            <a:ext cx="61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00D600"/>
                </a:solidFill>
              </a:rPr>
              <a:t>b</a:t>
            </a:r>
            <a:r>
              <a:rPr lang="ru-RU" altLang="ru-RU" sz="2400" b="1" baseline="-25000">
                <a:solidFill>
                  <a:srgbClr val="00D600"/>
                </a:solidFill>
              </a:rPr>
              <a:t>у</a:t>
            </a:r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 rot="5400000" flipH="1">
            <a:off x="198437" y="5073651"/>
            <a:ext cx="2339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 rot="5400000" flipH="1">
            <a:off x="1314450" y="4856163"/>
            <a:ext cx="1474788" cy="576262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 rot="5400000" flipH="1">
            <a:off x="648493" y="5161757"/>
            <a:ext cx="1439863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 rot="5400000" flipH="1">
            <a:off x="1872457" y="5414169"/>
            <a:ext cx="0" cy="935037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 rot="5400000" flipH="1">
            <a:off x="1584326" y="4262437"/>
            <a:ext cx="0" cy="358775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1187450" y="6235700"/>
            <a:ext cx="1331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800" b="1"/>
              <a:t>b</a:t>
            </a:r>
            <a:r>
              <a:rPr lang="ru-RU" altLang="ru-RU" sz="2800" b="1" baseline="-25000"/>
              <a:t>у</a:t>
            </a:r>
            <a:r>
              <a:rPr lang="ru-RU" altLang="ru-RU" sz="2800" b="1"/>
              <a:t> </a:t>
            </a:r>
            <a:r>
              <a:rPr lang="en-US" altLang="ru-RU" sz="2800" b="1"/>
              <a:t>&lt;</a:t>
            </a:r>
            <a:r>
              <a:rPr lang="ru-RU" altLang="ru-RU" sz="2800" b="1"/>
              <a:t> </a:t>
            </a:r>
            <a:r>
              <a:rPr lang="en-US" altLang="ru-RU" sz="2800" b="1"/>
              <a:t>b</a:t>
            </a:r>
            <a:endParaRPr lang="ru-RU" altLang="ru-RU" sz="2800" b="1"/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1006475" y="3824288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</a:t>
            </a:r>
          </a:p>
        </p:txBody>
      </p:sp>
      <p:graphicFrame>
        <p:nvGraphicFramePr>
          <p:cNvPr id="8242" name="Object 50"/>
          <p:cNvGraphicFramePr>
            <a:graphicFrameLocks noChangeAspect="1"/>
          </p:cNvGraphicFramePr>
          <p:nvPr/>
        </p:nvGraphicFramePr>
        <p:xfrm>
          <a:off x="2173288" y="4873625"/>
          <a:ext cx="3032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0" name="Формула" r:id="rId11" imgW="126720" imgH="228600" progId="Equation.3">
                  <p:embed/>
                </p:oleObj>
              </mc:Choice>
              <mc:Fallback>
                <p:oleObj name="Формула" r:id="rId11" imgW="126720" imgH="2286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3288" y="4873625"/>
                        <a:ext cx="303212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792163" y="4981575"/>
            <a:ext cx="61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00D600"/>
                </a:solidFill>
              </a:rPr>
              <a:t>b</a:t>
            </a:r>
            <a:r>
              <a:rPr lang="ru-RU" altLang="ru-RU" sz="2400" b="1" baseline="-25000">
                <a:solidFill>
                  <a:srgbClr val="00D600"/>
                </a:solidFill>
              </a:rPr>
              <a:t>у</a:t>
            </a:r>
          </a:p>
        </p:txBody>
      </p:sp>
      <p:sp>
        <p:nvSpPr>
          <p:cNvPr id="8244" name="Line 52"/>
          <p:cNvSpPr>
            <a:spLocks noChangeShapeType="1"/>
          </p:cNvSpPr>
          <p:nvPr/>
        </p:nvSpPr>
        <p:spPr bwMode="auto">
          <a:xfrm rot="-5400000">
            <a:off x="6084094" y="5055394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5" name="Line 53"/>
          <p:cNvSpPr>
            <a:spLocks noChangeShapeType="1"/>
          </p:cNvSpPr>
          <p:nvPr/>
        </p:nvSpPr>
        <p:spPr bwMode="auto">
          <a:xfrm rot="-5400000" flipH="1" flipV="1">
            <a:off x="7201693" y="5126832"/>
            <a:ext cx="1439863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6" name="Line 54"/>
          <p:cNvSpPr>
            <a:spLocks noChangeShapeType="1"/>
          </p:cNvSpPr>
          <p:nvPr/>
        </p:nvSpPr>
        <p:spPr bwMode="auto">
          <a:xfrm rot="5400000" flipH="1">
            <a:off x="6517481" y="5126832"/>
            <a:ext cx="1439863" cy="0"/>
          </a:xfrm>
          <a:prstGeom prst="line">
            <a:avLst/>
          </a:prstGeom>
          <a:noFill/>
          <a:ln w="38100">
            <a:solidFill>
              <a:srgbClr val="00D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7" name="Line 55"/>
          <p:cNvSpPr>
            <a:spLocks noChangeShapeType="1"/>
          </p:cNvSpPr>
          <p:nvPr/>
        </p:nvSpPr>
        <p:spPr bwMode="auto">
          <a:xfrm rot="5400000" flipH="1">
            <a:off x="7597775" y="552291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8" name="Line 56"/>
          <p:cNvSpPr>
            <a:spLocks noChangeShapeType="1"/>
          </p:cNvSpPr>
          <p:nvPr/>
        </p:nvSpPr>
        <p:spPr bwMode="auto">
          <a:xfrm rot="5400000" flipH="1">
            <a:off x="7597775" y="4083050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7019925" y="6200775"/>
            <a:ext cx="1619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800" b="1"/>
              <a:t>b</a:t>
            </a:r>
            <a:r>
              <a:rPr lang="ru-RU" altLang="ru-RU" sz="2800" b="1" baseline="-25000"/>
              <a:t>у</a:t>
            </a:r>
            <a:r>
              <a:rPr lang="ru-RU" altLang="ru-RU" sz="2800" b="1"/>
              <a:t> = </a:t>
            </a:r>
            <a:r>
              <a:rPr lang="en-US" altLang="ru-RU" sz="2800" b="1"/>
              <a:t>- b</a:t>
            </a:r>
            <a:endParaRPr lang="ru-RU" altLang="ru-RU" sz="2800" b="1"/>
          </a:p>
        </p:txBody>
      </p:sp>
      <p:sp>
        <p:nvSpPr>
          <p:cNvPr id="8250" name="Text Box 58"/>
          <p:cNvSpPr txBox="1">
            <a:spLocks noChangeArrowheads="1"/>
          </p:cNvSpPr>
          <p:nvPr/>
        </p:nvSpPr>
        <p:spPr bwMode="auto">
          <a:xfrm>
            <a:off x="6877050" y="3789363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</a:t>
            </a:r>
          </a:p>
        </p:txBody>
      </p:sp>
      <p:graphicFrame>
        <p:nvGraphicFramePr>
          <p:cNvPr id="8251" name="Object 59"/>
          <p:cNvGraphicFramePr>
            <a:graphicFrameLocks noChangeAspect="1"/>
          </p:cNvGraphicFramePr>
          <p:nvPr/>
        </p:nvGraphicFramePr>
        <p:xfrm>
          <a:off x="8042275" y="4838700"/>
          <a:ext cx="3032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1" name="Формула" r:id="rId13" imgW="126720" imgH="228600" progId="Equation.3">
                  <p:embed/>
                </p:oleObj>
              </mc:Choice>
              <mc:Fallback>
                <p:oleObj name="Формула" r:id="rId13" imgW="126720" imgH="2286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2275" y="4838700"/>
                        <a:ext cx="3032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52" name="Text Box 60"/>
          <p:cNvSpPr txBox="1">
            <a:spLocks noChangeArrowheads="1"/>
          </p:cNvSpPr>
          <p:nvPr/>
        </p:nvSpPr>
        <p:spPr bwMode="auto">
          <a:xfrm>
            <a:off x="6661150" y="4946650"/>
            <a:ext cx="61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00D600"/>
                </a:solidFill>
              </a:rPr>
              <a:t>b</a:t>
            </a:r>
            <a:r>
              <a:rPr lang="ru-RU" altLang="ru-RU" sz="2400" b="1" baseline="-25000">
                <a:solidFill>
                  <a:srgbClr val="00D600"/>
                </a:solidFill>
              </a:rPr>
              <a:t>у</a:t>
            </a:r>
          </a:p>
        </p:txBody>
      </p:sp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7488238" y="3074988"/>
            <a:ext cx="323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/>
              <a:t>-</a:t>
            </a:r>
          </a:p>
        </p:txBody>
      </p:sp>
      <p:sp>
        <p:nvSpPr>
          <p:cNvPr id="8254" name="Text Box 62"/>
          <p:cNvSpPr txBox="1">
            <a:spLocks noChangeArrowheads="1"/>
          </p:cNvSpPr>
          <p:nvPr/>
        </p:nvSpPr>
        <p:spPr bwMode="auto">
          <a:xfrm>
            <a:off x="7704138" y="311150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а</a:t>
            </a:r>
          </a:p>
        </p:txBody>
      </p:sp>
      <p:sp>
        <p:nvSpPr>
          <p:cNvPr id="8255" name="WordArt 63"/>
          <p:cNvSpPr>
            <a:spLocks noChangeArrowheads="1" noChangeShapeType="1" noTextEdit="1"/>
          </p:cNvSpPr>
          <p:nvPr/>
        </p:nvSpPr>
        <p:spPr bwMode="auto">
          <a:xfrm>
            <a:off x="287338" y="73025"/>
            <a:ext cx="8461375" cy="908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9713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Соотношение</a:t>
            </a:r>
          </a:p>
          <a:p>
            <a:pPr algn="ctr"/>
            <a:r>
              <a:rPr lang="ru-RU" sz="3600" b="1" i="1" kern="1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между проекцией вектора и его модулем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L 0.00017 -0.0997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64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85185E-6 L -0.00382 -0.1268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634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320000">
                                      <p:cBhvr>
                                        <p:cTn id="71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75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42" presetClass="pat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12685 L 0.00018 -0.0009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64" presetClass="pat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00018 -0.1007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  <p:bldP spid="8198" grpId="0" animBg="1"/>
      <p:bldP spid="8198" grpId="1" animBg="1"/>
      <p:bldP spid="8199" grpId="0" animBg="1"/>
      <p:bldP spid="8200" grpId="0" animBg="1"/>
      <p:bldP spid="8201" grpId="0"/>
      <p:bldP spid="8203" grpId="0"/>
      <p:bldP spid="8205" grpId="0"/>
      <p:bldP spid="8206" grpId="0" animBg="1"/>
      <p:bldP spid="8207" grpId="0" animBg="1"/>
      <p:bldP spid="8208" grpId="0" animBg="1"/>
      <p:bldP spid="8208" grpId="1" animBg="1"/>
      <p:bldP spid="8208" grpId="2" animBg="1"/>
      <p:bldP spid="8208" grpId="3" animBg="1"/>
      <p:bldP spid="8208" grpId="4" animBg="1"/>
      <p:bldP spid="8209" grpId="0" animBg="1"/>
      <p:bldP spid="8210" grpId="0" animBg="1"/>
      <p:bldP spid="8211" grpId="0"/>
      <p:bldP spid="8213" grpId="0"/>
      <p:bldP spid="8214" grpId="0"/>
      <p:bldP spid="8215" grpId="0" animBg="1"/>
      <p:bldP spid="8216" grpId="0" animBg="1"/>
      <p:bldP spid="8217" grpId="0" animBg="1"/>
      <p:bldP spid="8217" grpId="1" animBg="1"/>
      <p:bldP spid="8218" grpId="0" animBg="1"/>
      <p:bldP spid="8219" grpId="0" animBg="1"/>
      <p:bldP spid="8220" grpId="0"/>
      <p:bldP spid="8222" grpId="0"/>
      <p:bldP spid="8223" grpId="0"/>
      <p:bldP spid="8224" grpId="0" animBg="1"/>
      <p:bldP spid="8225" grpId="0" animBg="1"/>
      <p:bldP spid="8226" grpId="0" animBg="1"/>
      <p:bldP spid="8227" grpId="0" animBg="1"/>
      <p:bldP spid="8228" grpId="0" animBg="1"/>
      <p:bldP spid="8229" grpId="0"/>
      <p:bldP spid="8230" grpId="0"/>
      <p:bldP spid="8232" grpId="0"/>
      <p:bldP spid="8235" grpId="0" animBg="1"/>
      <p:bldP spid="8236" grpId="0" animBg="1"/>
      <p:bldP spid="8237" grpId="0" animBg="1"/>
      <p:bldP spid="8238" grpId="0" animBg="1"/>
      <p:bldP spid="8239" grpId="0" animBg="1"/>
      <p:bldP spid="8240" grpId="0"/>
      <p:bldP spid="8241" grpId="0"/>
      <p:bldP spid="8243" grpId="0"/>
      <p:bldP spid="8244" grpId="0" animBg="1"/>
      <p:bldP spid="8245" grpId="0" animBg="1"/>
      <p:bldP spid="8246" grpId="0" animBg="1"/>
      <p:bldP spid="8247" grpId="0" animBg="1"/>
      <p:bldP spid="8248" grpId="0" animBg="1"/>
      <p:bldP spid="8249" grpId="1"/>
      <p:bldP spid="8250" grpId="0"/>
      <p:bldP spid="8252" grpId="0"/>
      <p:bldP spid="8253" grpId="0"/>
      <p:bldP spid="82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Line 4"/>
          <p:cNvSpPr>
            <a:spLocks noChangeShapeType="1"/>
          </p:cNvSpPr>
          <p:nvPr/>
        </p:nvSpPr>
        <p:spPr bwMode="auto">
          <a:xfrm flipV="1">
            <a:off x="719138" y="2276475"/>
            <a:ext cx="3313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871663" y="1592263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1871663" y="2276475"/>
            <a:ext cx="143986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871663" y="159226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311525" y="1592263"/>
            <a:ext cx="0" cy="6477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671888" y="2270125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2325688" y="1023938"/>
          <a:ext cx="36353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Формула" r:id="rId3" imgW="152280" imgH="228600" progId="Equation.3">
                  <p:embed/>
                </p:oleObj>
              </mc:Choice>
              <mc:Fallback>
                <p:oleObj name="Формула" r:id="rId3" imgW="15228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023938"/>
                        <a:ext cx="363537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232025" y="2239963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FF3300"/>
                </a:solidFill>
              </a:rPr>
              <a:t>S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  <a:endParaRPr lang="ru-RU" altLang="ru-RU" sz="2400" b="1">
              <a:solidFill>
                <a:srgbClr val="FF3300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692275" y="2239963"/>
            <a:ext cx="43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х</a:t>
            </a:r>
            <a:r>
              <a:rPr lang="ru-RU" altLang="ru-RU" sz="2000" b="1" baseline="-25000"/>
              <a:t>1</a:t>
            </a:r>
            <a:endParaRPr lang="ru-RU" altLang="ru-RU" sz="2000" b="1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132138" y="2239963"/>
            <a:ext cx="43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х</a:t>
            </a:r>
            <a:r>
              <a:rPr lang="ru-RU" altLang="ru-RU" sz="2000" b="1" baseline="-25000"/>
              <a:t>2</a:t>
            </a:r>
            <a:endParaRPr lang="ru-RU" altLang="ru-RU" sz="2000" b="1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679950" y="1017588"/>
            <a:ext cx="424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 b="1"/>
              <a:t>S</a:t>
            </a:r>
            <a:r>
              <a:rPr lang="en-US" altLang="ru-RU" sz="3600" b="1" baseline="-25000"/>
              <a:t>x</a:t>
            </a:r>
            <a:r>
              <a:rPr lang="en-US" altLang="ru-RU" sz="3600" b="1"/>
              <a:t> =  x</a:t>
            </a:r>
            <a:r>
              <a:rPr lang="en-US" altLang="ru-RU" sz="3600" b="1" baseline="-25000"/>
              <a:t>2</a:t>
            </a:r>
            <a:r>
              <a:rPr lang="en-US" altLang="ru-RU" sz="3600" b="1"/>
              <a:t> – x</a:t>
            </a:r>
            <a:r>
              <a:rPr lang="en-US" altLang="ru-RU" sz="3600" b="1" baseline="-25000"/>
              <a:t>1</a:t>
            </a:r>
            <a:r>
              <a:rPr lang="ru-RU" altLang="ru-RU" sz="3600" b="1" baseline="-25000"/>
              <a:t>    </a:t>
            </a:r>
            <a:r>
              <a:rPr lang="ru-RU" altLang="ru-RU" sz="3600" b="1"/>
              <a:t> или</a:t>
            </a: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1079500" y="5121275"/>
            <a:ext cx="72374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1692275" y="4832350"/>
            <a:ext cx="5040313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1727200" y="5084763"/>
            <a:ext cx="28448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7993063" y="5229225"/>
            <a:ext cx="7191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Х, м</a:t>
            </a:r>
          </a:p>
        </p:txBody>
      </p:sp>
      <p:graphicFrame>
        <p:nvGraphicFramePr>
          <p:cNvPr id="9238" name="Object 22"/>
          <p:cNvGraphicFramePr>
            <a:graphicFrameLocks noChangeAspect="1"/>
          </p:cNvGraphicFramePr>
          <p:nvPr/>
        </p:nvGraphicFramePr>
        <p:xfrm>
          <a:off x="2947988" y="4148138"/>
          <a:ext cx="36353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Формула" r:id="rId5" imgW="152280" imgH="228600" progId="Equation.3">
                  <p:embed/>
                </p:oleObj>
              </mc:Choice>
              <mc:Fallback>
                <p:oleObj name="Формула" r:id="rId5" imgW="1522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7988" y="4148138"/>
                        <a:ext cx="363537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1258888" y="5156200"/>
            <a:ext cx="755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000" b="1"/>
              <a:t>-100</a:t>
            </a:r>
            <a:endParaRPr lang="ru-RU" altLang="ru-RU" sz="2000" b="1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2916238" y="5156200"/>
            <a:ext cx="43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0</a:t>
            </a:r>
            <a:endParaRPr lang="ru-RU" altLang="ru-RU" sz="2000" b="1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1692275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>
            <a:off x="2411413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3132138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3851275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>
            <a:off x="4572000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5292725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6011863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6732588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7451725" y="504825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4211638" y="5156200"/>
            <a:ext cx="755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100</a:t>
            </a:r>
            <a:endParaRPr lang="ru-RU" altLang="ru-RU" sz="2000" b="1"/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5651500" y="5156200"/>
            <a:ext cx="684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200</a:t>
            </a:r>
            <a:endParaRPr lang="ru-RU" altLang="ru-RU" sz="2000" b="1"/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7092950" y="5156200"/>
            <a:ext cx="684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300</a:t>
            </a:r>
            <a:endParaRPr lang="ru-RU" altLang="ru-RU" sz="2000" b="1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>
            <a:off x="4535488" y="4724400"/>
            <a:ext cx="21971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1692275" y="4724400"/>
            <a:ext cx="28432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7" name="Text Box 41"/>
          <p:cNvSpPr txBox="1">
            <a:spLocks noChangeArrowheads="1"/>
          </p:cNvSpPr>
          <p:nvPr/>
        </p:nvSpPr>
        <p:spPr bwMode="auto">
          <a:xfrm>
            <a:off x="250825" y="5888038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400" b="1"/>
              <a:t>l = </a:t>
            </a:r>
            <a:r>
              <a:rPr lang="ru-RU" altLang="ru-RU" sz="2400" b="1"/>
              <a:t>3</a:t>
            </a:r>
            <a:r>
              <a:rPr lang="en-US" altLang="ru-RU" sz="2400" b="1"/>
              <a:t>50 </a:t>
            </a:r>
            <a:r>
              <a:rPr lang="ru-RU" altLang="ru-RU" sz="2400" b="1"/>
              <a:t>м</a:t>
            </a:r>
            <a:r>
              <a:rPr lang="en-US" altLang="ru-RU" sz="2400" b="1"/>
              <a:t> + </a:t>
            </a:r>
            <a:r>
              <a:rPr lang="ru-RU" altLang="ru-RU" sz="2400" b="1"/>
              <a:t>150 м = 500 м</a:t>
            </a: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4427538" y="5888038"/>
            <a:ext cx="460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Sx = 100</a:t>
            </a:r>
            <a:r>
              <a:rPr lang="ru-RU" altLang="ru-RU" sz="2400" b="1"/>
              <a:t> м</a:t>
            </a:r>
            <a:r>
              <a:rPr lang="en-US" altLang="ru-RU" sz="2400" b="1"/>
              <a:t> – (</a:t>
            </a:r>
            <a:r>
              <a:rPr lang="ru-RU" altLang="ru-RU" sz="2400" b="1"/>
              <a:t> </a:t>
            </a:r>
            <a:r>
              <a:rPr lang="en-US" altLang="ru-RU" sz="2400" b="1"/>
              <a:t>–</a:t>
            </a:r>
            <a:r>
              <a:rPr lang="ru-RU" altLang="ru-RU" sz="2400" b="1"/>
              <a:t> </a:t>
            </a:r>
            <a:r>
              <a:rPr lang="en-US" altLang="ru-RU" sz="2400" b="1"/>
              <a:t>100</a:t>
            </a:r>
            <a:r>
              <a:rPr lang="ru-RU" altLang="ru-RU" sz="2400" b="1"/>
              <a:t> м</a:t>
            </a:r>
            <a:r>
              <a:rPr lang="en-US" altLang="ru-RU" sz="2400" b="1"/>
              <a:t>) = 200</a:t>
            </a:r>
            <a:r>
              <a:rPr lang="ru-RU" altLang="ru-RU" sz="2400" b="1"/>
              <a:t> м</a:t>
            </a:r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250825" y="2744788"/>
            <a:ext cx="8534400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200" b="1" i="1"/>
              <a:t>Чтобы рассчитать проекцию вектора перемещения на данную ось, надо из координаты конца вектора вычесть координату начала вектора.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4714875" y="1954213"/>
            <a:ext cx="2844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 b="1"/>
              <a:t>S</a:t>
            </a:r>
            <a:r>
              <a:rPr lang="en-US" altLang="ru-RU" sz="3600" b="1" baseline="-25000"/>
              <a:t>x</a:t>
            </a:r>
            <a:r>
              <a:rPr lang="en-US" altLang="ru-RU" sz="3600" b="1"/>
              <a:t> =  x – x</a:t>
            </a:r>
            <a:r>
              <a:rPr lang="ru-RU" altLang="ru-RU" sz="3600" b="1" baseline="-25000"/>
              <a:t>о    </a:t>
            </a:r>
            <a:r>
              <a:rPr lang="ru-RU" altLang="ru-RU" sz="3600" b="1"/>
              <a:t> </a:t>
            </a:r>
          </a:p>
        </p:txBody>
      </p:sp>
      <p:sp>
        <p:nvSpPr>
          <p:cNvPr id="9263" name="WordArt 47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569325" cy="4683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9713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Расчёт проекции вектора перемещения</a:t>
            </a:r>
          </a:p>
        </p:txBody>
      </p:sp>
      <p:sp>
        <p:nvSpPr>
          <p:cNvPr id="9264" name="Oval 48"/>
          <p:cNvSpPr>
            <a:spLocks noChangeArrowheads="1"/>
          </p:cNvSpPr>
          <p:nvPr/>
        </p:nvSpPr>
        <p:spPr bwMode="auto">
          <a:xfrm>
            <a:off x="1008063" y="224155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863600" y="2276475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0</a:t>
            </a:r>
          </a:p>
        </p:txBody>
      </p:sp>
      <p:sp>
        <p:nvSpPr>
          <p:cNvPr id="9267" name="AutoShape 51"/>
          <p:cNvSpPr>
            <a:spLocks/>
          </p:cNvSpPr>
          <p:nvPr/>
        </p:nvSpPr>
        <p:spPr bwMode="auto">
          <a:xfrm rot="5400000">
            <a:off x="2051050" y="944563"/>
            <a:ext cx="252413" cy="2268537"/>
          </a:xfrm>
          <a:prstGeom prst="leftBrace">
            <a:avLst>
              <a:gd name="adj1" fmla="val 7489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69" name="AutoShape 53"/>
          <p:cNvSpPr>
            <a:spLocks/>
          </p:cNvSpPr>
          <p:nvPr/>
        </p:nvSpPr>
        <p:spPr bwMode="auto">
          <a:xfrm rot="5400000">
            <a:off x="1385095" y="1789906"/>
            <a:ext cx="144462" cy="828675"/>
          </a:xfrm>
          <a:prstGeom prst="leftBrace">
            <a:avLst>
              <a:gd name="adj1" fmla="val 4780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/>
      <p:bldP spid="9227" grpId="0"/>
      <p:bldP spid="9228" grpId="0"/>
      <p:bldP spid="9229" grpId="0"/>
      <p:bldP spid="9230" grpId="0"/>
      <p:bldP spid="9232" grpId="0" animBg="1"/>
      <p:bldP spid="9233" grpId="0" animBg="1"/>
      <p:bldP spid="9234" grpId="0" animBg="1"/>
      <p:bldP spid="9237" grpId="0"/>
      <p:bldP spid="9240" grpId="0"/>
      <p:bldP spid="9241" grpId="0"/>
      <p:bldP spid="9242" grpId="0" animBg="1"/>
      <p:bldP spid="9243" grpId="0" animBg="1"/>
      <p:bldP spid="9244" grpId="0" animBg="1"/>
      <p:bldP spid="9245" grpId="0" animBg="1"/>
      <p:bldP spid="9246" grpId="0" animBg="1"/>
      <p:bldP spid="9247" grpId="0" animBg="1"/>
      <p:bldP spid="9248" grpId="0" animBg="1"/>
      <p:bldP spid="9249" grpId="0" animBg="1"/>
      <p:bldP spid="9250" grpId="0" animBg="1"/>
      <p:bldP spid="9251" grpId="0"/>
      <p:bldP spid="9252" grpId="0"/>
      <p:bldP spid="9253" grpId="0"/>
      <p:bldP spid="9254" grpId="0" animBg="1"/>
      <p:bldP spid="9255" grpId="0" animBg="1"/>
      <p:bldP spid="9257" grpId="0"/>
      <p:bldP spid="9258" grpId="0"/>
      <p:bldP spid="9259" grpId="0"/>
      <p:bldP spid="9262" grpId="0"/>
      <p:bldP spid="9264" grpId="0" animBg="1"/>
      <p:bldP spid="9265" grpId="0"/>
      <p:bldP spid="9267" grpId="0" animBg="1"/>
      <p:bldP spid="9267" grpId="1" animBg="1"/>
      <p:bldP spid="9269" grpId="0" animBg="1"/>
      <p:bldP spid="926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9" name="Group 99"/>
          <p:cNvGrpSpPr>
            <a:grpSpLocks/>
          </p:cNvGrpSpPr>
          <p:nvPr/>
        </p:nvGrpSpPr>
        <p:grpSpPr bwMode="auto">
          <a:xfrm>
            <a:off x="395288" y="471488"/>
            <a:ext cx="3636962" cy="1985962"/>
            <a:chOff x="249" y="297"/>
            <a:chExt cx="2291" cy="1251"/>
          </a:xfrm>
        </p:grpSpPr>
        <p:sp>
          <p:nvSpPr>
            <p:cNvPr id="10244" name="Line 4"/>
            <p:cNvSpPr>
              <a:spLocks noChangeShapeType="1"/>
            </p:cNvSpPr>
            <p:nvPr/>
          </p:nvSpPr>
          <p:spPr bwMode="auto">
            <a:xfrm flipV="1">
              <a:off x="340" y="1253"/>
              <a:ext cx="210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 flipV="1">
              <a:off x="612" y="436"/>
              <a:ext cx="1383" cy="39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>
              <a:off x="612" y="822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>
              <a:off x="1973" y="436"/>
              <a:ext cx="0" cy="7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2268" y="1253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/>
                <a:t>Х</a:t>
              </a:r>
            </a:p>
          </p:txBody>
        </p:sp>
        <p:graphicFrame>
          <p:nvGraphicFramePr>
            <p:cNvPr id="10250" name="Object 10"/>
            <p:cNvGraphicFramePr>
              <a:graphicFrameLocks noChangeAspect="1"/>
            </p:cNvGraphicFramePr>
            <p:nvPr/>
          </p:nvGraphicFramePr>
          <p:xfrm>
            <a:off x="878" y="297"/>
            <a:ext cx="229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1" name="Формула" r:id="rId3" imgW="152280" imgH="228600" progId="Equation.3">
                    <p:embed/>
                  </p:oleObj>
                </mc:Choice>
                <mc:Fallback>
                  <p:oleObj name="Формула" r:id="rId3" imgW="152280" imgH="228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8" y="297"/>
                          <a:ext cx="229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>
              <a:off x="612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Line 29"/>
            <p:cNvSpPr>
              <a:spLocks noChangeShapeType="1"/>
            </p:cNvSpPr>
            <p:nvPr/>
          </p:nvSpPr>
          <p:spPr bwMode="auto">
            <a:xfrm>
              <a:off x="839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Line 30"/>
            <p:cNvSpPr>
              <a:spLocks noChangeShapeType="1"/>
            </p:cNvSpPr>
            <p:nvPr/>
          </p:nvSpPr>
          <p:spPr bwMode="auto">
            <a:xfrm>
              <a:off x="1066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Line 31"/>
            <p:cNvSpPr>
              <a:spLocks noChangeShapeType="1"/>
            </p:cNvSpPr>
            <p:nvPr/>
          </p:nvSpPr>
          <p:spPr bwMode="auto">
            <a:xfrm>
              <a:off x="1292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1519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33"/>
            <p:cNvSpPr>
              <a:spLocks noChangeShapeType="1"/>
            </p:cNvSpPr>
            <p:nvPr/>
          </p:nvSpPr>
          <p:spPr bwMode="auto">
            <a:xfrm>
              <a:off x="408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1746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Line 35"/>
            <p:cNvSpPr>
              <a:spLocks noChangeShapeType="1"/>
            </p:cNvSpPr>
            <p:nvPr/>
          </p:nvSpPr>
          <p:spPr bwMode="auto">
            <a:xfrm>
              <a:off x="1973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Line 36"/>
            <p:cNvSpPr>
              <a:spLocks noChangeShapeType="1"/>
            </p:cNvSpPr>
            <p:nvPr/>
          </p:nvSpPr>
          <p:spPr bwMode="auto">
            <a:xfrm>
              <a:off x="2200" y="1230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Text Box 37"/>
            <p:cNvSpPr txBox="1">
              <a:spLocks noChangeArrowheads="1"/>
            </p:cNvSpPr>
            <p:nvPr/>
          </p:nvSpPr>
          <p:spPr bwMode="auto">
            <a:xfrm>
              <a:off x="249" y="1298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2</a:t>
              </a:r>
              <a:endParaRPr lang="ru-RU" altLang="ru-RU" sz="2000" b="1"/>
            </a:p>
          </p:txBody>
        </p:sp>
        <p:sp>
          <p:nvSpPr>
            <p:cNvPr id="10278" name="Text Box 38"/>
            <p:cNvSpPr txBox="1">
              <a:spLocks noChangeArrowheads="1"/>
            </p:cNvSpPr>
            <p:nvPr/>
          </p:nvSpPr>
          <p:spPr bwMode="auto">
            <a:xfrm>
              <a:off x="703" y="1298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4</a:t>
              </a:r>
              <a:endParaRPr lang="ru-RU" altLang="ru-RU" sz="2000" b="1"/>
            </a:p>
          </p:txBody>
        </p:sp>
        <p:sp>
          <p:nvSpPr>
            <p:cNvPr id="10279" name="Text Box 39"/>
            <p:cNvSpPr txBox="1">
              <a:spLocks noChangeArrowheads="1"/>
            </p:cNvSpPr>
            <p:nvPr/>
          </p:nvSpPr>
          <p:spPr bwMode="auto">
            <a:xfrm>
              <a:off x="1156" y="1298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6</a:t>
              </a:r>
              <a:endParaRPr lang="ru-RU" altLang="ru-RU" sz="2000" b="1"/>
            </a:p>
          </p:txBody>
        </p:sp>
        <p:sp>
          <p:nvSpPr>
            <p:cNvPr id="10280" name="Text Box 40"/>
            <p:cNvSpPr txBox="1">
              <a:spLocks noChangeArrowheads="1"/>
            </p:cNvSpPr>
            <p:nvPr/>
          </p:nvSpPr>
          <p:spPr bwMode="auto">
            <a:xfrm>
              <a:off x="1587" y="1298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8</a:t>
              </a:r>
              <a:endParaRPr lang="ru-RU" altLang="ru-RU" sz="2000" b="1"/>
            </a:p>
          </p:txBody>
        </p:sp>
        <p:sp>
          <p:nvSpPr>
            <p:cNvPr id="10281" name="Text Box 41"/>
            <p:cNvSpPr txBox="1">
              <a:spLocks noChangeArrowheads="1"/>
            </p:cNvSpPr>
            <p:nvPr/>
          </p:nvSpPr>
          <p:spPr bwMode="auto">
            <a:xfrm>
              <a:off x="2018" y="1294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10</a:t>
              </a:r>
              <a:endParaRPr lang="ru-RU" altLang="ru-RU" sz="2000" b="1"/>
            </a:p>
          </p:txBody>
        </p:sp>
      </p:grpSp>
      <p:grpSp>
        <p:nvGrpSpPr>
          <p:cNvPr id="10341" name="Group 101"/>
          <p:cNvGrpSpPr>
            <a:grpSpLocks/>
          </p:cNvGrpSpPr>
          <p:nvPr/>
        </p:nvGrpSpPr>
        <p:grpSpPr bwMode="auto">
          <a:xfrm>
            <a:off x="503238" y="2360613"/>
            <a:ext cx="3636962" cy="2052637"/>
            <a:chOff x="317" y="1487"/>
            <a:chExt cx="2291" cy="1293"/>
          </a:xfrm>
        </p:grpSpPr>
        <p:sp>
          <p:nvSpPr>
            <p:cNvPr id="10295" name="Line 55"/>
            <p:cNvSpPr>
              <a:spLocks noChangeShapeType="1"/>
            </p:cNvSpPr>
            <p:nvPr/>
          </p:nvSpPr>
          <p:spPr bwMode="auto">
            <a:xfrm flipV="1">
              <a:off x="408" y="2485"/>
              <a:ext cx="210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96" name="Line 56"/>
            <p:cNvSpPr>
              <a:spLocks noChangeShapeType="1"/>
            </p:cNvSpPr>
            <p:nvPr/>
          </p:nvSpPr>
          <p:spPr bwMode="auto">
            <a:xfrm flipV="1">
              <a:off x="1360" y="1487"/>
              <a:ext cx="0" cy="748"/>
            </a:xfrm>
            <a:prstGeom prst="line">
              <a:avLst/>
            </a:prstGeom>
            <a:noFill/>
            <a:ln w="38100">
              <a:solidFill>
                <a:srgbClr val="00D6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97" name="Line 57"/>
            <p:cNvSpPr>
              <a:spLocks noChangeShapeType="1"/>
            </p:cNvSpPr>
            <p:nvPr/>
          </p:nvSpPr>
          <p:spPr bwMode="auto">
            <a:xfrm>
              <a:off x="1360" y="2213"/>
              <a:ext cx="0" cy="2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99" name="Text Box 59"/>
            <p:cNvSpPr txBox="1">
              <a:spLocks noChangeArrowheads="1"/>
            </p:cNvSpPr>
            <p:nvPr/>
          </p:nvSpPr>
          <p:spPr bwMode="auto">
            <a:xfrm>
              <a:off x="2336" y="2485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/>
                <a:t>Х</a:t>
              </a:r>
            </a:p>
          </p:txBody>
        </p:sp>
        <p:graphicFrame>
          <p:nvGraphicFramePr>
            <p:cNvPr id="10300" name="Object 60"/>
            <p:cNvGraphicFramePr>
              <a:graphicFrameLocks noChangeAspect="1"/>
            </p:cNvGraphicFramePr>
            <p:nvPr/>
          </p:nvGraphicFramePr>
          <p:xfrm>
            <a:off x="998" y="1804"/>
            <a:ext cx="229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2" name="Формула" r:id="rId5" imgW="152280" imgH="228600" progId="Equation.3">
                    <p:embed/>
                  </p:oleObj>
                </mc:Choice>
                <mc:Fallback>
                  <p:oleObj name="Формула" r:id="rId5" imgW="152280" imgH="22860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8" y="1804"/>
                          <a:ext cx="229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01" name="Line 61"/>
            <p:cNvSpPr>
              <a:spLocks noChangeShapeType="1"/>
            </p:cNvSpPr>
            <p:nvPr/>
          </p:nvSpPr>
          <p:spPr bwMode="auto">
            <a:xfrm>
              <a:off x="680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2" name="Line 62"/>
            <p:cNvSpPr>
              <a:spLocks noChangeShapeType="1"/>
            </p:cNvSpPr>
            <p:nvPr/>
          </p:nvSpPr>
          <p:spPr bwMode="auto">
            <a:xfrm>
              <a:off x="907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3" name="Line 63"/>
            <p:cNvSpPr>
              <a:spLocks noChangeShapeType="1"/>
            </p:cNvSpPr>
            <p:nvPr/>
          </p:nvSpPr>
          <p:spPr bwMode="auto">
            <a:xfrm>
              <a:off x="1134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4" name="Line 64"/>
            <p:cNvSpPr>
              <a:spLocks noChangeShapeType="1"/>
            </p:cNvSpPr>
            <p:nvPr/>
          </p:nvSpPr>
          <p:spPr bwMode="auto">
            <a:xfrm>
              <a:off x="1360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5" name="Line 65"/>
            <p:cNvSpPr>
              <a:spLocks noChangeShapeType="1"/>
            </p:cNvSpPr>
            <p:nvPr/>
          </p:nvSpPr>
          <p:spPr bwMode="auto">
            <a:xfrm>
              <a:off x="1587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6" name="Line 66"/>
            <p:cNvSpPr>
              <a:spLocks noChangeShapeType="1"/>
            </p:cNvSpPr>
            <p:nvPr/>
          </p:nvSpPr>
          <p:spPr bwMode="auto">
            <a:xfrm>
              <a:off x="476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7" name="Line 67"/>
            <p:cNvSpPr>
              <a:spLocks noChangeShapeType="1"/>
            </p:cNvSpPr>
            <p:nvPr/>
          </p:nvSpPr>
          <p:spPr bwMode="auto">
            <a:xfrm>
              <a:off x="1814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Line 68"/>
            <p:cNvSpPr>
              <a:spLocks noChangeShapeType="1"/>
            </p:cNvSpPr>
            <p:nvPr/>
          </p:nvSpPr>
          <p:spPr bwMode="auto">
            <a:xfrm>
              <a:off x="2041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9" name="Line 69"/>
            <p:cNvSpPr>
              <a:spLocks noChangeShapeType="1"/>
            </p:cNvSpPr>
            <p:nvPr/>
          </p:nvSpPr>
          <p:spPr bwMode="auto">
            <a:xfrm>
              <a:off x="2268" y="2462"/>
              <a:ext cx="0" cy="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10" name="Text Box 70"/>
            <p:cNvSpPr txBox="1">
              <a:spLocks noChangeArrowheads="1"/>
            </p:cNvSpPr>
            <p:nvPr/>
          </p:nvSpPr>
          <p:spPr bwMode="auto">
            <a:xfrm>
              <a:off x="317" y="2530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20</a:t>
              </a:r>
              <a:endParaRPr lang="ru-RU" altLang="ru-RU" sz="2000" b="1"/>
            </a:p>
          </p:txBody>
        </p:sp>
        <p:sp>
          <p:nvSpPr>
            <p:cNvPr id="10311" name="Text Box 71"/>
            <p:cNvSpPr txBox="1">
              <a:spLocks noChangeArrowheads="1"/>
            </p:cNvSpPr>
            <p:nvPr/>
          </p:nvSpPr>
          <p:spPr bwMode="auto">
            <a:xfrm>
              <a:off x="771" y="2530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40</a:t>
              </a:r>
              <a:endParaRPr lang="ru-RU" altLang="ru-RU" sz="2000" b="1"/>
            </a:p>
          </p:txBody>
        </p:sp>
        <p:sp>
          <p:nvSpPr>
            <p:cNvPr id="10312" name="Text Box 72"/>
            <p:cNvSpPr txBox="1">
              <a:spLocks noChangeArrowheads="1"/>
            </p:cNvSpPr>
            <p:nvPr/>
          </p:nvSpPr>
          <p:spPr bwMode="auto">
            <a:xfrm>
              <a:off x="1224" y="2530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60</a:t>
              </a:r>
              <a:endParaRPr lang="ru-RU" altLang="ru-RU" sz="2000" b="1"/>
            </a:p>
          </p:txBody>
        </p:sp>
        <p:sp>
          <p:nvSpPr>
            <p:cNvPr id="10313" name="Text Box 73"/>
            <p:cNvSpPr txBox="1">
              <a:spLocks noChangeArrowheads="1"/>
            </p:cNvSpPr>
            <p:nvPr/>
          </p:nvSpPr>
          <p:spPr bwMode="auto">
            <a:xfrm>
              <a:off x="1655" y="2530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80</a:t>
              </a:r>
              <a:endParaRPr lang="ru-RU" altLang="ru-RU" sz="2000" b="1"/>
            </a:p>
          </p:txBody>
        </p:sp>
        <p:sp>
          <p:nvSpPr>
            <p:cNvPr id="10314" name="Text Box 74"/>
            <p:cNvSpPr txBox="1">
              <a:spLocks noChangeArrowheads="1"/>
            </p:cNvSpPr>
            <p:nvPr/>
          </p:nvSpPr>
          <p:spPr bwMode="auto">
            <a:xfrm>
              <a:off x="1995" y="2526"/>
              <a:ext cx="38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100</a:t>
              </a:r>
              <a:endParaRPr lang="ru-RU" altLang="ru-RU" sz="2000" b="1"/>
            </a:p>
          </p:txBody>
        </p:sp>
      </p:grpSp>
      <p:grpSp>
        <p:nvGrpSpPr>
          <p:cNvPr id="10343" name="Group 103"/>
          <p:cNvGrpSpPr>
            <a:grpSpLocks/>
          </p:cNvGrpSpPr>
          <p:nvPr/>
        </p:nvGrpSpPr>
        <p:grpSpPr bwMode="auto">
          <a:xfrm>
            <a:off x="5162550" y="296863"/>
            <a:ext cx="1677988" cy="2844800"/>
            <a:chOff x="3252" y="187"/>
            <a:chExt cx="1057" cy="1792"/>
          </a:xfrm>
        </p:grpSpPr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 rot="5400000" flipH="1">
              <a:off x="2798" y="1117"/>
              <a:ext cx="163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rot="-5400000" flipH="1" flipV="1">
              <a:off x="3281" y="725"/>
              <a:ext cx="907" cy="92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 rot="5400000" flipH="1">
              <a:off x="3888" y="436"/>
              <a:ext cx="0" cy="5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 rot="5400000" flipH="1">
              <a:off x="3440" y="1464"/>
              <a:ext cx="0" cy="3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3434" y="187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/>
                <a:t>у</a:t>
              </a:r>
            </a:p>
          </p:txBody>
        </p:sp>
        <p:graphicFrame>
          <p:nvGraphicFramePr>
            <p:cNvPr id="10258" name="Object 18"/>
            <p:cNvGraphicFramePr>
              <a:graphicFrameLocks noChangeAspect="1"/>
            </p:cNvGraphicFramePr>
            <p:nvPr/>
          </p:nvGraphicFramePr>
          <p:xfrm>
            <a:off x="4080" y="1003"/>
            <a:ext cx="229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3" name="Формула" r:id="rId7" imgW="152280" imgH="228600" progId="Equation.3">
                    <p:embed/>
                  </p:oleObj>
                </mc:Choice>
                <mc:Fallback>
                  <p:oleObj name="Формула" r:id="rId7" imgW="152280" imgH="2286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1003"/>
                          <a:ext cx="229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82" name="Line 42"/>
            <p:cNvSpPr>
              <a:spLocks noChangeShapeType="1"/>
            </p:cNvSpPr>
            <p:nvPr/>
          </p:nvSpPr>
          <p:spPr bwMode="auto">
            <a:xfrm>
              <a:off x="3569" y="527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Line 43"/>
            <p:cNvSpPr>
              <a:spLocks noChangeShapeType="1"/>
            </p:cNvSpPr>
            <p:nvPr/>
          </p:nvSpPr>
          <p:spPr bwMode="auto">
            <a:xfrm>
              <a:off x="3569" y="731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Line 44"/>
            <p:cNvSpPr>
              <a:spLocks noChangeShapeType="1"/>
            </p:cNvSpPr>
            <p:nvPr/>
          </p:nvSpPr>
          <p:spPr bwMode="auto">
            <a:xfrm>
              <a:off x="3569" y="981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Line 45"/>
            <p:cNvSpPr>
              <a:spLocks noChangeShapeType="1"/>
            </p:cNvSpPr>
            <p:nvPr/>
          </p:nvSpPr>
          <p:spPr bwMode="auto">
            <a:xfrm>
              <a:off x="3569" y="1185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Line 46"/>
            <p:cNvSpPr>
              <a:spLocks noChangeShapeType="1"/>
            </p:cNvSpPr>
            <p:nvPr/>
          </p:nvSpPr>
          <p:spPr bwMode="auto">
            <a:xfrm>
              <a:off x="3569" y="1434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Line 47"/>
            <p:cNvSpPr>
              <a:spLocks noChangeShapeType="1"/>
            </p:cNvSpPr>
            <p:nvPr/>
          </p:nvSpPr>
          <p:spPr bwMode="auto">
            <a:xfrm>
              <a:off x="3569" y="1638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Line 48"/>
            <p:cNvSpPr>
              <a:spLocks noChangeShapeType="1"/>
            </p:cNvSpPr>
            <p:nvPr/>
          </p:nvSpPr>
          <p:spPr bwMode="auto">
            <a:xfrm>
              <a:off x="3569" y="1865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89" name="Text Box 49"/>
            <p:cNvSpPr txBox="1">
              <a:spLocks noChangeArrowheads="1"/>
            </p:cNvSpPr>
            <p:nvPr/>
          </p:nvSpPr>
          <p:spPr bwMode="auto">
            <a:xfrm>
              <a:off x="3252" y="1729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2</a:t>
              </a:r>
              <a:endParaRPr lang="ru-RU" altLang="ru-RU" sz="2000" b="1"/>
            </a:p>
          </p:txBody>
        </p:sp>
        <p:sp>
          <p:nvSpPr>
            <p:cNvPr id="10290" name="Text Box 50"/>
            <p:cNvSpPr txBox="1">
              <a:spLocks noChangeArrowheads="1"/>
            </p:cNvSpPr>
            <p:nvPr/>
          </p:nvSpPr>
          <p:spPr bwMode="auto">
            <a:xfrm>
              <a:off x="3252" y="391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14</a:t>
              </a:r>
              <a:endParaRPr lang="ru-RU" altLang="ru-RU" sz="2000" b="1"/>
            </a:p>
          </p:txBody>
        </p:sp>
        <p:sp>
          <p:nvSpPr>
            <p:cNvPr id="10291" name="Text Box 51"/>
            <p:cNvSpPr txBox="1">
              <a:spLocks noChangeArrowheads="1"/>
            </p:cNvSpPr>
            <p:nvPr/>
          </p:nvSpPr>
          <p:spPr bwMode="auto">
            <a:xfrm>
              <a:off x="3252" y="1298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6</a:t>
              </a:r>
              <a:endParaRPr lang="ru-RU" altLang="ru-RU" sz="2000" b="1"/>
            </a:p>
          </p:txBody>
        </p:sp>
        <p:sp>
          <p:nvSpPr>
            <p:cNvPr id="10292" name="Text Box 52"/>
            <p:cNvSpPr txBox="1">
              <a:spLocks noChangeArrowheads="1"/>
            </p:cNvSpPr>
            <p:nvPr/>
          </p:nvSpPr>
          <p:spPr bwMode="auto">
            <a:xfrm>
              <a:off x="3252" y="1049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8</a:t>
              </a:r>
              <a:endParaRPr lang="ru-RU" altLang="ru-RU" sz="2000" b="1"/>
            </a:p>
          </p:txBody>
        </p:sp>
        <p:sp>
          <p:nvSpPr>
            <p:cNvPr id="10293" name="Text Box 53"/>
            <p:cNvSpPr txBox="1">
              <a:spLocks noChangeArrowheads="1"/>
            </p:cNvSpPr>
            <p:nvPr/>
          </p:nvSpPr>
          <p:spPr bwMode="auto">
            <a:xfrm>
              <a:off x="3252" y="845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10</a:t>
              </a:r>
              <a:endParaRPr lang="ru-RU" altLang="ru-RU" sz="2000" b="1"/>
            </a:p>
          </p:txBody>
        </p:sp>
        <p:sp>
          <p:nvSpPr>
            <p:cNvPr id="10294" name="Text Box 54"/>
            <p:cNvSpPr txBox="1">
              <a:spLocks noChangeArrowheads="1"/>
            </p:cNvSpPr>
            <p:nvPr/>
          </p:nvSpPr>
          <p:spPr bwMode="auto">
            <a:xfrm>
              <a:off x="3252" y="595"/>
              <a:ext cx="29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ru-RU" sz="2000" b="1"/>
                <a:t>12</a:t>
              </a:r>
              <a:endParaRPr lang="ru-RU" altLang="ru-RU" sz="2000" b="1"/>
            </a:p>
          </p:txBody>
        </p:sp>
      </p:grpSp>
      <p:grpSp>
        <p:nvGrpSpPr>
          <p:cNvPr id="10345" name="Group 105"/>
          <p:cNvGrpSpPr>
            <a:grpSpLocks/>
          </p:cNvGrpSpPr>
          <p:nvPr/>
        </p:nvGrpSpPr>
        <p:grpSpPr bwMode="auto">
          <a:xfrm>
            <a:off x="5724525" y="1700213"/>
            <a:ext cx="1476375" cy="2844800"/>
            <a:chOff x="3606" y="1344"/>
            <a:chExt cx="930" cy="1792"/>
          </a:xfrm>
        </p:grpSpPr>
        <p:sp>
          <p:nvSpPr>
            <p:cNvPr id="10319" name="Text Box 79"/>
            <p:cNvSpPr txBox="1">
              <a:spLocks noChangeArrowheads="1"/>
            </p:cNvSpPr>
            <p:nvPr/>
          </p:nvSpPr>
          <p:spPr bwMode="auto">
            <a:xfrm>
              <a:off x="3901" y="1344"/>
              <a:ext cx="2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/>
                <a:t>у</a:t>
              </a:r>
            </a:p>
          </p:txBody>
        </p:sp>
        <p:sp>
          <p:nvSpPr>
            <p:cNvPr id="10321" name="Line 81"/>
            <p:cNvSpPr>
              <a:spLocks noChangeShapeType="1"/>
            </p:cNvSpPr>
            <p:nvPr/>
          </p:nvSpPr>
          <p:spPr bwMode="auto">
            <a:xfrm>
              <a:off x="4059" y="1684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22" name="Line 82"/>
            <p:cNvSpPr>
              <a:spLocks noChangeShapeType="1"/>
            </p:cNvSpPr>
            <p:nvPr/>
          </p:nvSpPr>
          <p:spPr bwMode="auto">
            <a:xfrm>
              <a:off x="4059" y="1888"/>
              <a:ext cx="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2" name="Group 102"/>
            <p:cNvGrpSpPr>
              <a:grpSpLocks/>
            </p:cNvGrpSpPr>
            <p:nvPr/>
          </p:nvGrpSpPr>
          <p:grpSpPr bwMode="auto">
            <a:xfrm>
              <a:off x="3606" y="1457"/>
              <a:ext cx="930" cy="1679"/>
              <a:chOff x="3606" y="1457"/>
              <a:chExt cx="930" cy="1679"/>
            </a:xfrm>
          </p:grpSpPr>
          <p:sp>
            <p:nvSpPr>
              <p:cNvPr id="10315" name="Line 75"/>
              <p:cNvSpPr>
                <a:spLocks noChangeShapeType="1"/>
              </p:cNvSpPr>
              <p:nvPr/>
            </p:nvSpPr>
            <p:spPr bwMode="auto">
              <a:xfrm rot="5400000" flipH="1">
                <a:off x="3265" y="2274"/>
                <a:ext cx="163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6" name="Line 76"/>
              <p:cNvSpPr>
                <a:spLocks noChangeShapeType="1"/>
              </p:cNvSpPr>
              <p:nvPr/>
            </p:nvSpPr>
            <p:spPr bwMode="auto">
              <a:xfrm rot="5400000" flipH="1">
                <a:off x="3992" y="1933"/>
                <a:ext cx="0" cy="771"/>
              </a:xfrm>
              <a:prstGeom prst="line">
                <a:avLst/>
              </a:prstGeom>
              <a:noFill/>
              <a:ln w="38100">
                <a:solidFill>
                  <a:srgbClr val="00D6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aphicFrame>
            <p:nvGraphicFramePr>
              <p:cNvPr id="10320" name="Object 80"/>
              <p:cNvGraphicFramePr>
                <a:graphicFrameLocks noChangeAspect="1"/>
              </p:cNvGraphicFramePr>
              <p:nvPr/>
            </p:nvGraphicFramePr>
            <p:xfrm>
              <a:off x="3742" y="1956"/>
              <a:ext cx="229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74" name="Формула" r:id="rId9" imgW="152280" imgH="228600" progId="Equation.3">
                      <p:embed/>
                    </p:oleObj>
                  </mc:Choice>
                  <mc:Fallback>
                    <p:oleObj name="Формула" r:id="rId9" imgW="152280" imgH="228600" progId="Equation.3">
                      <p:embed/>
                      <p:pic>
                        <p:nvPicPr>
                          <p:cNvPr id="0" name="Object 8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42" y="1956"/>
                            <a:ext cx="229" cy="34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323" name="Line 83"/>
              <p:cNvSpPr>
                <a:spLocks noChangeShapeType="1"/>
              </p:cNvSpPr>
              <p:nvPr/>
            </p:nvSpPr>
            <p:spPr bwMode="auto">
              <a:xfrm>
                <a:off x="4059" y="2138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5" name="Line 85"/>
              <p:cNvSpPr>
                <a:spLocks noChangeShapeType="1"/>
              </p:cNvSpPr>
              <p:nvPr/>
            </p:nvSpPr>
            <p:spPr bwMode="auto">
              <a:xfrm>
                <a:off x="4059" y="2591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6" name="Line 86"/>
              <p:cNvSpPr>
                <a:spLocks noChangeShapeType="1"/>
              </p:cNvSpPr>
              <p:nvPr/>
            </p:nvSpPr>
            <p:spPr bwMode="auto">
              <a:xfrm>
                <a:off x="4059" y="279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7" name="Line 87"/>
              <p:cNvSpPr>
                <a:spLocks noChangeShapeType="1"/>
              </p:cNvSpPr>
              <p:nvPr/>
            </p:nvSpPr>
            <p:spPr bwMode="auto">
              <a:xfrm>
                <a:off x="4059" y="3022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8" name="Text Box 88"/>
              <p:cNvSpPr txBox="1">
                <a:spLocks noChangeArrowheads="1"/>
              </p:cNvSpPr>
              <p:nvPr/>
            </p:nvSpPr>
            <p:spPr bwMode="auto">
              <a:xfrm>
                <a:off x="4127" y="2886"/>
                <a:ext cx="3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altLang="ru-RU" sz="2000" b="1"/>
                  <a:t>0,</a:t>
                </a:r>
                <a:r>
                  <a:rPr lang="en-US" altLang="ru-RU" sz="2000" b="1"/>
                  <a:t>2</a:t>
                </a:r>
                <a:endParaRPr lang="ru-RU" altLang="ru-RU" sz="2000" b="1"/>
              </a:p>
            </p:txBody>
          </p:sp>
          <p:sp>
            <p:nvSpPr>
              <p:cNvPr id="10329" name="Text Box 89"/>
              <p:cNvSpPr txBox="1">
                <a:spLocks noChangeArrowheads="1"/>
              </p:cNvSpPr>
              <p:nvPr/>
            </p:nvSpPr>
            <p:spPr bwMode="auto">
              <a:xfrm>
                <a:off x="4127" y="1548"/>
                <a:ext cx="3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ru-RU" sz="2000" b="1"/>
                  <a:t>1</a:t>
                </a:r>
                <a:r>
                  <a:rPr lang="ru-RU" altLang="ru-RU" sz="2000" b="1"/>
                  <a:t>,</a:t>
                </a:r>
                <a:r>
                  <a:rPr lang="en-US" altLang="ru-RU" sz="2000" b="1"/>
                  <a:t>4</a:t>
                </a:r>
                <a:endParaRPr lang="ru-RU" altLang="ru-RU" sz="2000" b="1"/>
              </a:p>
            </p:txBody>
          </p:sp>
          <p:sp>
            <p:nvSpPr>
              <p:cNvPr id="10330" name="Text Box 90"/>
              <p:cNvSpPr txBox="1">
                <a:spLocks noChangeArrowheads="1"/>
              </p:cNvSpPr>
              <p:nvPr/>
            </p:nvSpPr>
            <p:spPr bwMode="auto">
              <a:xfrm>
                <a:off x="4127" y="2455"/>
                <a:ext cx="3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altLang="ru-RU" sz="2000" b="1"/>
                  <a:t>0,</a:t>
                </a:r>
                <a:r>
                  <a:rPr lang="en-US" altLang="ru-RU" sz="2000" b="1"/>
                  <a:t>6</a:t>
                </a:r>
                <a:endParaRPr lang="ru-RU" altLang="ru-RU" sz="2000" b="1"/>
              </a:p>
            </p:txBody>
          </p:sp>
          <p:sp>
            <p:nvSpPr>
              <p:cNvPr id="10331" name="Text Box 91"/>
              <p:cNvSpPr txBox="1">
                <a:spLocks noChangeArrowheads="1"/>
              </p:cNvSpPr>
              <p:nvPr/>
            </p:nvSpPr>
            <p:spPr bwMode="auto">
              <a:xfrm>
                <a:off x="4127" y="2682"/>
                <a:ext cx="409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ru-RU" sz="2000" b="1"/>
                  <a:t>0</a:t>
                </a:r>
                <a:r>
                  <a:rPr lang="ru-RU" altLang="ru-RU" sz="2000" b="1"/>
                  <a:t>,</a:t>
                </a:r>
                <a:r>
                  <a:rPr lang="en-US" altLang="ru-RU" sz="2000" b="1"/>
                  <a:t>4</a:t>
                </a:r>
                <a:endParaRPr lang="ru-RU" altLang="ru-RU" sz="2000" b="1"/>
              </a:p>
            </p:txBody>
          </p:sp>
          <p:sp>
            <p:nvSpPr>
              <p:cNvPr id="10332" name="Text Box 92"/>
              <p:cNvSpPr txBox="1">
                <a:spLocks noChangeArrowheads="1"/>
              </p:cNvSpPr>
              <p:nvPr/>
            </p:nvSpPr>
            <p:spPr bwMode="auto">
              <a:xfrm>
                <a:off x="4127" y="2002"/>
                <a:ext cx="3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ru-RU" sz="2000" b="1"/>
                  <a:t>1</a:t>
                </a:r>
                <a:r>
                  <a:rPr lang="ru-RU" altLang="ru-RU" sz="2000" b="1"/>
                  <a:t>,</a:t>
                </a:r>
                <a:r>
                  <a:rPr lang="en-US" altLang="ru-RU" sz="2000" b="1"/>
                  <a:t>0</a:t>
                </a:r>
                <a:endParaRPr lang="ru-RU" altLang="ru-RU" sz="2000" b="1"/>
              </a:p>
            </p:txBody>
          </p:sp>
          <p:sp>
            <p:nvSpPr>
              <p:cNvPr id="10333" name="Text Box 93"/>
              <p:cNvSpPr txBox="1">
                <a:spLocks noChangeArrowheads="1"/>
              </p:cNvSpPr>
              <p:nvPr/>
            </p:nvSpPr>
            <p:spPr bwMode="auto">
              <a:xfrm>
                <a:off x="4127" y="1752"/>
                <a:ext cx="3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ru-RU" sz="2000" b="1"/>
                  <a:t>1</a:t>
                </a:r>
                <a:r>
                  <a:rPr lang="ru-RU" altLang="ru-RU" sz="2000" b="1"/>
                  <a:t>,</a:t>
                </a:r>
                <a:r>
                  <a:rPr lang="en-US" altLang="ru-RU" sz="2000" b="1"/>
                  <a:t>2</a:t>
                </a:r>
                <a:endParaRPr lang="ru-RU" altLang="ru-RU" sz="2000" b="1"/>
              </a:p>
            </p:txBody>
          </p:sp>
        </p:grpSp>
      </p:grpSp>
      <p:sp>
        <p:nvSpPr>
          <p:cNvPr id="10334" name="Text Box 94"/>
          <p:cNvSpPr txBox="1">
            <a:spLocks noChangeArrowheads="1"/>
          </p:cNvSpPr>
          <p:nvPr/>
        </p:nvSpPr>
        <p:spPr bwMode="auto">
          <a:xfrm>
            <a:off x="2124075" y="5754688"/>
            <a:ext cx="5637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3300"/>
                </a:solidFill>
              </a:rPr>
              <a:t>Если                  , то </a:t>
            </a:r>
            <a:r>
              <a:rPr lang="en-US" altLang="ru-RU" sz="3200" b="1">
                <a:solidFill>
                  <a:srgbClr val="FF3300"/>
                </a:solidFill>
              </a:rPr>
              <a:t>S</a:t>
            </a:r>
            <a:r>
              <a:rPr lang="ru-RU" altLang="ru-RU" sz="3200" b="1" baseline="-25000">
                <a:solidFill>
                  <a:srgbClr val="FF3300"/>
                </a:solidFill>
              </a:rPr>
              <a:t>х</a:t>
            </a:r>
            <a:r>
              <a:rPr lang="ru-RU" altLang="ru-RU" sz="3200" b="1">
                <a:solidFill>
                  <a:srgbClr val="FF3300"/>
                </a:solidFill>
              </a:rPr>
              <a:t> = 0</a:t>
            </a:r>
          </a:p>
        </p:txBody>
      </p:sp>
      <p:graphicFrame>
        <p:nvGraphicFramePr>
          <p:cNvPr id="10335" name="Object 95"/>
          <p:cNvGraphicFramePr>
            <a:graphicFrameLocks noChangeAspect="1"/>
          </p:cNvGraphicFramePr>
          <p:nvPr/>
        </p:nvGraphicFramePr>
        <p:xfrm>
          <a:off x="3462338" y="5681663"/>
          <a:ext cx="172243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name="Формула" r:id="rId11" imgW="495000" imgH="228600" progId="Equation.3">
                  <p:embed/>
                </p:oleObj>
              </mc:Choice>
              <mc:Fallback>
                <p:oleObj name="Формула" r:id="rId11" imgW="49500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2338" y="5681663"/>
                        <a:ext cx="1722437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7" name="Text Box 97"/>
          <p:cNvSpPr txBox="1">
            <a:spLocks noChangeArrowheads="1"/>
          </p:cNvSpPr>
          <p:nvPr/>
        </p:nvSpPr>
        <p:spPr bwMode="auto">
          <a:xfrm>
            <a:off x="719138" y="4916488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S</a:t>
            </a:r>
            <a:r>
              <a:rPr lang="ru-RU" altLang="ru-RU" sz="2400" b="1" baseline="-25000"/>
              <a:t>х</a:t>
            </a:r>
            <a:r>
              <a:rPr lang="ru-RU" altLang="ru-RU" sz="2400" b="1"/>
              <a:t> = 60 м – 60 м = 0</a:t>
            </a:r>
          </a:p>
        </p:txBody>
      </p:sp>
      <p:sp>
        <p:nvSpPr>
          <p:cNvPr id="10338" name="Text Box 98"/>
          <p:cNvSpPr txBox="1">
            <a:spLocks noChangeArrowheads="1"/>
          </p:cNvSpPr>
          <p:nvPr/>
        </p:nvSpPr>
        <p:spPr bwMode="auto">
          <a:xfrm>
            <a:off x="5688013" y="4905375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S</a:t>
            </a:r>
            <a:r>
              <a:rPr lang="ru-RU" altLang="ru-RU" sz="2400" b="1" baseline="-25000"/>
              <a:t>у</a:t>
            </a:r>
            <a:r>
              <a:rPr lang="ru-RU" altLang="ru-RU" sz="2400" b="1"/>
              <a:t> = 0,8 м – 0,8 м = 0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4" grpId="0"/>
      <p:bldP spid="10337" grpId="0"/>
      <p:bldP spid="10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2268538" y="1557338"/>
            <a:ext cx="4572000" cy="3240087"/>
          </a:xfrm>
          <a:prstGeom prst="line">
            <a:avLst/>
          </a:prstGeom>
          <a:noFill/>
          <a:ln w="50800">
            <a:solidFill>
              <a:srgbClr val="FF33CC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812088" y="2889250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Х, м</a:t>
            </a:r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3384550" y="1695450"/>
          <a:ext cx="508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1" name="Формула" r:id="rId3" imgW="152280" imgH="228600" progId="Equation.3">
                  <p:embed/>
                </p:oleObj>
              </mc:Choice>
              <mc:Fallback>
                <p:oleObj name="Формула" r:id="rId3" imgW="1522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550" y="1695450"/>
                        <a:ext cx="508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535488" y="285273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2</a:t>
            </a:r>
            <a:endParaRPr lang="ru-RU" altLang="ru-RU" sz="2000" b="1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5184775" y="28527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4</a:t>
            </a:r>
            <a:endParaRPr lang="ru-RU" altLang="ru-RU" sz="2000" b="1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5832475" y="28527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6</a:t>
            </a:r>
            <a:endParaRPr lang="ru-RU" altLang="ru-RU" sz="2000" b="1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6480175" y="28527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8</a:t>
            </a:r>
            <a:endParaRPr lang="ru-RU" altLang="ru-RU" sz="2000" b="1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7056438" y="285273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10</a:t>
            </a:r>
            <a:endParaRPr lang="ru-RU" altLang="ru-RU" sz="2000" b="1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 rot="5400000" flipH="1">
            <a:off x="1816894" y="2834482"/>
            <a:ext cx="47894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3614738" y="36830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У, м</a:t>
            </a:r>
          </a:p>
        </p:txBody>
      </p: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3816350" y="2133600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000" b="1"/>
              <a:t>2</a:t>
            </a:r>
            <a:endParaRPr lang="ru-RU" altLang="ru-RU" sz="2000" b="1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3743325" y="40782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-4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3816350" y="1485900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4</a:t>
            </a:r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3816350" y="836613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6</a:t>
            </a: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3779838" y="3427413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-2</a:t>
            </a: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3779838" y="4725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-6</a:t>
            </a:r>
          </a:p>
        </p:txBody>
      </p:sp>
      <p:grpSp>
        <p:nvGrpSpPr>
          <p:cNvPr id="11326" name="Group 62"/>
          <p:cNvGrpSpPr>
            <a:grpSpLocks/>
          </p:cNvGrpSpPr>
          <p:nvPr/>
        </p:nvGrpSpPr>
        <p:grpSpPr bwMode="auto">
          <a:xfrm>
            <a:off x="1619250" y="476250"/>
            <a:ext cx="5832475" cy="4716463"/>
            <a:chOff x="1020" y="232"/>
            <a:chExt cx="3674" cy="2971"/>
          </a:xfrm>
        </p:grpSpPr>
        <p:sp>
          <p:nvSpPr>
            <p:cNvPr id="11270" name="Line 6"/>
            <p:cNvSpPr>
              <a:spLocks noChangeShapeType="1"/>
            </p:cNvSpPr>
            <p:nvPr/>
          </p:nvSpPr>
          <p:spPr bwMode="auto">
            <a:xfrm>
              <a:off x="4286" y="232"/>
              <a:ext cx="0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7"/>
            <p:cNvSpPr>
              <a:spLocks noChangeShapeType="1"/>
            </p:cNvSpPr>
            <p:nvPr/>
          </p:nvSpPr>
          <p:spPr bwMode="auto">
            <a:xfrm flipH="1">
              <a:off x="4672" y="232"/>
              <a:ext cx="22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Line 43"/>
            <p:cNvSpPr>
              <a:spLocks noChangeShapeType="1"/>
            </p:cNvSpPr>
            <p:nvPr/>
          </p:nvSpPr>
          <p:spPr bwMode="auto">
            <a:xfrm>
              <a:off x="3878" y="255"/>
              <a:ext cx="0" cy="294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Line 44"/>
            <p:cNvSpPr>
              <a:spLocks noChangeShapeType="1"/>
            </p:cNvSpPr>
            <p:nvPr/>
          </p:nvSpPr>
          <p:spPr bwMode="auto">
            <a:xfrm>
              <a:off x="3470" y="255"/>
              <a:ext cx="0" cy="294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9" name="Line 45"/>
            <p:cNvSpPr>
              <a:spLocks noChangeShapeType="1"/>
            </p:cNvSpPr>
            <p:nvPr/>
          </p:nvSpPr>
          <p:spPr bwMode="auto">
            <a:xfrm>
              <a:off x="3061" y="232"/>
              <a:ext cx="0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Line 46"/>
            <p:cNvSpPr>
              <a:spLocks noChangeShapeType="1"/>
            </p:cNvSpPr>
            <p:nvPr/>
          </p:nvSpPr>
          <p:spPr bwMode="auto">
            <a:xfrm>
              <a:off x="2245" y="255"/>
              <a:ext cx="0" cy="294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1" name="Line 47"/>
            <p:cNvSpPr>
              <a:spLocks noChangeShapeType="1"/>
            </p:cNvSpPr>
            <p:nvPr/>
          </p:nvSpPr>
          <p:spPr bwMode="auto">
            <a:xfrm>
              <a:off x="1837" y="232"/>
              <a:ext cx="0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Line 48"/>
            <p:cNvSpPr>
              <a:spLocks noChangeShapeType="1"/>
            </p:cNvSpPr>
            <p:nvPr/>
          </p:nvSpPr>
          <p:spPr bwMode="auto">
            <a:xfrm>
              <a:off x="1429" y="232"/>
              <a:ext cx="0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Line 49"/>
            <p:cNvSpPr>
              <a:spLocks noChangeShapeType="1"/>
            </p:cNvSpPr>
            <p:nvPr/>
          </p:nvSpPr>
          <p:spPr bwMode="auto">
            <a:xfrm>
              <a:off x="1020" y="232"/>
              <a:ext cx="0" cy="29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3203575" y="28527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</a:t>
            </a:r>
            <a:r>
              <a:rPr lang="en-US" altLang="ru-RU" sz="2000" b="1"/>
              <a:t>2</a:t>
            </a:r>
            <a:endParaRPr lang="ru-RU" altLang="ru-RU" sz="2000" b="1"/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3816350" y="2851150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0</a:t>
            </a:r>
          </a:p>
        </p:txBody>
      </p:sp>
      <p:sp>
        <p:nvSpPr>
          <p:cNvPr id="11316" name="Text Box 52"/>
          <p:cNvSpPr txBox="1">
            <a:spLocks noChangeArrowheads="1"/>
          </p:cNvSpPr>
          <p:nvPr/>
        </p:nvSpPr>
        <p:spPr bwMode="auto">
          <a:xfrm>
            <a:off x="2519363" y="285115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</a:t>
            </a:r>
            <a:r>
              <a:rPr lang="en-US" altLang="ru-RU" sz="2000" b="1"/>
              <a:t>4</a:t>
            </a:r>
            <a:endParaRPr lang="ru-RU" altLang="ru-RU" sz="2000" b="1"/>
          </a:p>
        </p:txBody>
      </p:sp>
      <p:sp>
        <p:nvSpPr>
          <p:cNvPr id="11317" name="Text Box 53"/>
          <p:cNvSpPr txBox="1">
            <a:spLocks noChangeArrowheads="1"/>
          </p:cNvSpPr>
          <p:nvPr/>
        </p:nvSpPr>
        <p:spPr bwMode="auto">
          <a:xfrm>
            <a:off x="1908175" y="2854325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-6</a:t>
            </a:r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1260475" y="28527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/>
              <a:t>-8</a:t>
            </a:r>
          </a:p>
        </p:txBody>
      </p:sp>
      <p:grpSp>
        <p:nvGrpSpPr>
          <p:cNvPr id="11324" name="Group 60"/>
          <p:cNvGrpSpPr>
            <a:grpSpLocks/>
          </p:cNvGrpSpPr>
          <p:nvPr/>
        </p:nvGrpSpPr>
        <p:grpSpPr bwMode="auto">
          <a:xfrm>
            <a:off x="1368425" y="908050"/>
            <a:ext cx="6624638" cy="3889375"/>
            <a:chOff x="521" y="799"/>
            <a:chExt cx="4514" cy="2450"/>
          </a:xfrm>
        </p:grpSpPr>
        <p:sp>
          <p:nvSpPr>
            <p:cNvPr id="11268" name="Line 4"/>
            <p:cNvSpPr>
              <a:spLocks noChangeShapeType="1"/>
            </p:cNvSpPr>
            <p:nvPr/>
          </p:nvSpPr>
          <p:spPr bwMode="auto">
            <a:xfrm flipV="1">
              <a:off x="544" y="2024"/>
              <a:ext cx="44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Line 27"/>
            <p:cNvSpPr>
              <a:spLocks noChangeShapeType="1"/>
            </p:cNvSpPr>
            <p:nvPr/>
          </p:nvSpPr>
          <p:spPr bwMode="auto">
            <a:xfrm rot="5400000" flipH="1">
              <a:off x="2755" y="1015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Line 55"/>
            <p:cNvSpPr>
              <a:spLocks noChangeShapeType="1"/>
            </p:cNvSpPr>
            <p:nvPr/>
          </p:nvSpPr>
          <p:spPr bwMode="auto">
            <a:xfrm rot="5400000" flipH="1">
              <a:off x="2755" y="606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Line 56"/>
            <p:cNvSpPr>
              <a:spLocks noChangeShapeType="1"/>
            </p:cNvSpPr>
            <p:nvPr/>
          </p:nvSpPr>
          <p:spPr bwMode="auto">
            <a:xfrm rot="5400000" flipH="1">
              <a:off x="2755" y="-618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Line 57"/>
            <p:cNvSpPr>
              <a:spLocks noChangeShapeType="1"/>
            </p:cNvSpPr>
            <p:nvPr/>
          </p:nvSpPr>
          <p:spPr bwMode="auto">
            <a:xfrm rot="5400000" flipH="1">
              <a:off x="2755" y="-1027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2" name="Line 58"/>
            <p:cNvSpPr>
              <a:spLocks noChangeShapeType="1"/>
            </p:cNvSpPr>
            <p:nvPr/>
          </p:nvSpPr>
          <p:spPr bwMode="auto">
            <a:xfrm rot="5400000" flipH="1">
              <a:off x="2755" y="198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3" name="Line 59"/>
            <p:cNvSpPr>
              <a:spLocks noChangeShapeType="1"/>
            </p:cNvSpPr>
            <p:nvPr/>
          </p:nvSpPr>
          <p:spPr bwMode="auto">
            <a:xfrm rot="5400000" flipH="1">
              <a:off x="2755" y="-1435"/>
              <a:ext cx="0" cy="446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25" name="Line 61"/>
          <p:cNvSpPr>
            <a:spLocks noChangeShapeType="1"/>
          </p:cNvSpPr>
          <p:nvPr/>
        </p:nvSpPr>
        <p:spPr bwMode="auto">
          <a:xfrm flipV="1">
            <a:off x="6804025" y="2852738"/>
            <a:ext cx="0" cy="1944687"/>
          </a:xfrm>
          <a:prstGeom prst="line">
            <a:avLst/>
          </a:prstGeom>
          <a:noFill/>
          <a:ln w="25400">
            <a:solidFill>
              <a:srgbClr val="FF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27" name="Line 63"/>
          <p:cNvSpPr>
            <a:spLocks noChangeShapeType="1"/>
          </p:cNvSpPr>
          <p:nvPr/>
        </p:nvSpPr>
        <p:spPr bwMode="auto">
          <a:xfrm flipV="1">
            <a:off x="2268538" y="1520825"/>
            <a:ext cx="0" cy="1331913"/>
          </a:xfrm>
          <a:prstGeom prst="line">
            <a:avLst/>
          </a:prstGeom>
          <a:noFill/>
          <a:ln w="25400">
            <a:solidFill>
              <a:srgbClr val="FF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28" name="Line 64"/>
          <p:cNvSpPr>
            <a:spLocks noChangeShapeType="1"/>
          </p:cNvSpPr>
          <p:nvPr/>
        </p:nvSpPr>
        <p:spPr bwMode="auto">
          <a:xfrm flipH="1">
            <a:off x="2268538" y="2852738"/>
            <a:ext cx="4535487" cy="0"/>
          </a:xfrm>
          <a:prstGeom prst="line">
            <a:avLst/>
          </a:prstGeom>
          <a:noFill/>
          <a:ln w="254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29" name="Line 65"/>
          <p:cNvSpPr>
            <a:spLocks noChangeShapeType="1"/>
          </p:cNvSpPr>
          <p:nvPr/>
        </p:nvSpPr>
        <p:spPr bwMode="auto">
          <a:xfrm>
            <a:off x="4211638" y="1557338"/>
            <a:ext cx="0" cy="3240087"/>
          </a:xfrm>
          <a:prstGeom prst="line">
            <a:avLst/>
          </a:prstGeom>
          <a:noFill/>
          <a:ln w="254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30" name="Line 66"/>
          <p:cNvSpPr>
            <a:spLocks noChangeShapeType="1"/>
          </p:cNvSpPr>
          <p:nvPr/>
        </p:nvSpPr>
        <p:spPr bwMode="auto">
          <a:xfrm>
            <a:off x="2268538" y="1557338"/>
            <a:ext cx="1943100" cy="0"/>
          </a:xfrm>
          <a:prstGeom prst="line">
            <a:avLst/>
          </a:prstGeom>
          <a:noFill/>
          <a:ln w="25400">
            <a:solidFill>
              <a:srgbClr val="FF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31" name="Line 67"/>
          <p:cNvSpPr>
            <a:spLocks noChangeShapeType="1"/>
          </p:cNvSpPr>
          <p:nvPr/>
        </p:nvSpPr>
        <p:spPr bwMode="auto">
          <a:xfrm>
            <a:off x="4211638" y="4797425"/>
            <a:ext cx="2592387" cy="0"/>
          </a:xfrm>
          <a:prstGeom prst="line">
            <a:avLst/>
          </a:prstGeom>
          <a:noFill/>
          <a:ln w="25400">
            <a:solidFill>
              <a:srgbClr val="FF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32" name="Text Box 68"/>
          <p:cNvSpPr txBox="1">
            <a:spLocks noChangeArrowheads="1"/>
          </p:cNvSpPr>
          <p:nvPr/>
        </p:nvSpPr>
        <p:spPr bwMode="auto">
          <a:xfrm>
            <a:off x="503238" y="5754688"/>
            <a:ext cx="3781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FF33CC"/>
                </a:solidFill>
              </a:rPr>
              <a:t>S</a:t>
            </a:r>
            <a:r>
              <a:rPr lang="en-US" altLang="ru-RU" sz="2800" b="1" baseline="-25000">
                <a:solidFill>
                  <a:srgbClr val="FF33CC"/>
                </a:solidFill>
              </a:rPr>
              <a:t>x</a:t>
            </a:r>
            <a:r>
              <a:rPr lang="en-US" altLang="ru-RU" sz="2800" b="1">
                <a:solidFill>
                  <a:srgbClr val="FF33CC"/>
                </a:solidFill>
              </a:rPr>
              <a:t> =8</a:t>
            </a:r>
            <a:r>
              <a:rPr lang="ru-RU" altLang="ru-RU" sz="2800" b="1">
                <a:solidFill>
                  <a:srgbClr val="FF33CC"/>
                </a:solidFill>
              </a:rPr>
              <a:t>м</a:t>
            </a:r>
            <a:r>
              <a:rPr lang="en-US" altLang="ru-RU" sz="2800" b="1">
                <a:solidFill>
                  <a:srgbClr val="FF33CC"/>
                </a:solidFill>
              </a:rPr>
              <a:t> – </a:t>
            </a:r>
            <a:r>
              <a:rPr lang="ru-RU" altLang="ru-RU" sz="2800" b="1">
                <a:solidFill>
                  <a:srgbClr val="FF33CC"/>
                </a:solidFill>
              </a:rPr>
              <a:t>(</a:t>
            </a:r>
            <a:r>
              <a:rPr lang="en-US" altLang="ru-RU" sz="2800" b="1">
                <a:solidFill>
                  <a:srgbClr val="FF33CC"/>
                </a:solidFill>
              </a:rPr>
              <a:t>–</a:t>
            </a:r>
            <a:r>
              <a:rPr lang="ru-RU" altLang="ru-RU" sz="2800" b="1">
                <a:solidFill>
                  <a:srgbClr val="FF33CC"/>
                </a:solidFill>
              </a:rPr>
              <a:t> </a:t>
            </a:r>
            <a:r>
              <a:rPr lang="en-US" altLang="ru-RU" sz="2800" b="1">
                <a:solidFill>
                  <a:srgbClr val="FF33CC"/>
                </a:solidFill>
              </a:rPr>
              <a:t>6</a:t>
            </a:r>
            <a:r>
              <a:rPr lang="ru-RU" altLang="ru-RU" sz="2800" b="1">
                <a:solidFill>
                  <a:srgbClr val="FF33CC"/>
                </a:solidFill>
              </a:rPr>
              <a:t>м</a:t>
            </a:r>
            <a:r>
              <a:rPr lang="en-US" altLang="ru-RU" sz="2800" b="1">
                <a:solidFill>
                  <a:srgbClr val="FF33CC"/>
                </a:solidFill>
              </a:rPr>
              <a:t>)</a:t>
            </a:r>
            <a:r>
              <a:rPr lang="ru-RU" altLang="ru-RU" sz="2800" b="1">
                <a:solidFill>
                  <a:srgbClr val="FF33CC"/>
                </a:solidFill>
              </a:rPr>
              <a:t> = 14м</a:t>
            </a:r>
          </a:p>
        </p:txBody>
      </p:sp>
      <p:sp>
        <p:nvSpPr>
          <p:cNvPr id="11333" name="Text Box 69"/>
          <p:cNvSpPr txBox="1">
            <a:spLocks noChangeArrowheads="1"/>
          </p:cNvSpPr>
          <p:nvPr/>
        </p:nvSpPr>
        <p:spPr bwMode="auto">
          <a:xfrm>
            <a:off x="4895850" y="5734050"/>
            <a:ext cx="3995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FF33CC"/>
                </a:solidFill>
              </a:rPr>
              <a:t>S</a:t>
            </a:r>
            <a:r>
              <a:rPr lang="ru-RU" altLang="ru-RU" sz="2800" b="1" baseline="-25000">
                <a:solidFill>
                  <a:srgbClr val="FF33CC"/>
                </a:solidFill>
              </a:rPr>
              <a:t>у</a:t>
            </a:r>
            <a:r>
              <a:rPr lang="en-US" altLang="ru-RU" sz="2800" b="1">
                <a:solidFill>
                  <a:srgbClr val="FF33CC"/>
                </a:solidFill>
              </a:rPr>
              <a:t> =</a:t>
            </a:r>
            <a:r>
              <a:rPr lang="ru-RU" altLang="ru-RU" sz="2800" b="1">
                <a:solidFill>
                  <a:srgbClr val="FF33CC"/>
                </a:solidFill>
              </a:rPr>
              <a:t> – 6м</a:t>
            </a:r>
            <a:r>
              <a:rPr lang="en-US" altLang="ru-RU" sz="2800" b="1">
                <a:solidFill>
                  <a:srgbClr val="FF33CC"/>
                </a:solidFill>
              </a:rPr>
              <a:t> –</a:t>
            </a:r>
            <a:r>
              <a:rPr lang="ru-RU" altLang="ru-RU" sz="2800" b="1">
                <a:solidFill>
                  <a:srgbClr val="FF33CC"/>
                </a:solidFill>
              </a:rPr>
              <a:t> 4м = </a:t>
            </a:r>
            <a:r>
              <a:rPr lang="en-US" altLang="ru-RU" sz="2800" b="1">
                <a:solidFill>
                  <a:srgbClr val="FF33CC"/>
                </a:solidFill>
              </a:rPr>
              <a:t>–</a:t>
            </a:r>
            <a:r>
              <a:rPr lang="ru-RU" altLang="ru-RU" sz="2800" b="1">
                <a:solidFill>
                  <a:srgbClr val="FF33CC"/>
                </a:solidFill>
              </a:rPr>
              <a:t> 10м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4932363" y="2276475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FF33CC"/>
                </a:solidFill>
              </a:rPr>
              <a:t>S</a:t>
            </a:r>
            <a:r>
              <a:rPr lang="en-US" altLang="ru-RU" sz="2800" b="1" baseline="-25000">
                <a:solidFill>
                  <a:srgbClr val="FF33CC"/>
                </a:solidFill>
              </a:rPr>
              <a:t>x</a:t>
            </a:r>
            <a:endParaRPr lang="ru-RU" altLang="ru-RU" sz="2800" b="1">
              <a:solidFill>
                <a:srgbClr val="FF33CC"/>
              </a:solidFill>
            </a:endParaRPr>
          </a:p>
        </p:txBody>
      </p: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4211638" y="3608388"/>
            <a:ext cx="576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FF33CC"/>
                </a:solidFill>
              </a:rPr>
              <a:t>S</a:t>
            </a:r>
            <a:r>
              <a:rPr lang="en-US" altLang="ru-RU" sz="2800" b="1" baseline="-25000">
                <a:solidFill>
                  <a:srgbClr val="FF33CC"/>
                </a:solidFill>
              </a:rPr>
              <a:t>y</a:t>
            </a:r>
            <a:endParaRPr lang="ru-RU" altLang="ru-RU" sz="2800" b="1" baseline="-2500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25" grpId="0" animBg="1"/>
      <p:bldP spid="11327" grpId="0" animBg="1"/>
      <p:bldP spid="11328" grpId="0" animBg="1"/>
      <p:bldP spid="11329" grpId="0" animBg="1"/>
      <p:bldP spid="11330" grpId="0" animBg="1"/>
      <p:bldP spid="11331" grpId="0" animBg="1"/>
      <p:bldP spid="11332" grpId="0"/>
      <p:bldP spid="11333" grpId="1"/>
      <p:bldP spid="11334" grpId="0"/>
      <p:bldP spid="113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Line 4"/>
          <p:cNvSpPr>
            <a:spLocks noChangeShapeType="1"/>
          </p:cNvSpPr>
          <p:nvPr/>
        </p:nvSpPr>
        <p:spPr bwMode="auto">
          <a:xfrm flipV="1">
            <a:off x="3419475" y="1577975"/>
            <a:ext cx="2881313" cy="1728788"/>
          </a:xfrm>
          <a:prstGeom prst="line">
            <a:avLst/>
          </a:prstGeom>
          <a:noFill/>
          <a:ln w="44450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877050" y="4522788"/>
            <a:ext cx="682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Х, м</a:t>
            </a:r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4137025" y="2009775"/>
          <a:ext cx="43656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Формула" r:id="rId3" imgW="152280" imgH="228600" progId="Equation.3">
                  <p:embed/>
                </p:oleObj>
              </mc:Choice>
              <mc:Fallback>
                <p:oleObj name="Формула" r:id="rId3" imgW="15228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7025" y="2009775"/>
                        <a:ext cx="436563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2" name="Line 12"/>
          <p:cNvSpPr>
            <a:spLocks noChangeShapeType="1"/>
          </p:cNvSpPr>
          <p:nvPr/>
        </p:nvSpPr>
        <p:spPr bwMode="auto">
          <a:xfrm rot="5400000" flipH="1">
            <a:off x="252413" y="2586038"/>
            <a:ext cx="4032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692275" y="569913"/>
            <a:ext cx="70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У, м</a:t>
            </a:r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>
            <a:off x="6300788" y="714375"/>
            <a:ext cx="0" cy="37433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 flipH="1">
            <a:off x="6877050" y="714375"/>
            <a:ext cx="0" cy="37433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>
            <a:off x="5724525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4" name="Line 24"/>
          <p:cNvSpPr>
            <a:spLocks noChangeShapeType="1"/>
          </p:cNvSpPr>
          <p:nvPr/>
        </p:nvSpPr>
        <p:spPr bwMode="auto">
          <a:xfrm>
            <a:off x="5148263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>
            <a:off x="4572000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6" name="Line 26"/>
          <p:cNvSpPr>
            <a:spLocks noChangeShapeType="1"/>
          </p:cNvSpPr>
          <p:nvPr/>
        </p:nvSpPr>
        <p:spPr bwMode="auto">
          <a:xfrm>
            <a:off x="3419475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>
            <a:off x="3995738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8" name="Line 28"/>
          <p:cNvSpPr>
            <a:spLocks noChangeShapeType="1"/>
          </p:cNvSpPr>
          <p:nvPr/>
        </p:nvSpPr>
        <p:spPr bwMode="auto">
          <a:xfrm>
            <a:off x="2844800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1692275" y="714375"/>
            <a:ext cx="0" cy="38877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6" name="Line 36"/>
          <p:cNvSpPr>
            <a:spLocks noChangeShapeType="1"/>
          </p:cNvSpPr>
          <p:nvPr/>
        </p:nvSpPr>
        <p:spPr bwMode="auto">
          <a:xfrm flipV="1">
            <a:off x="1260475" y="4457700"/>
            <a:ext cx="6302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8" name="Line 38"/>
          <p:cNvSpPr>
            <a:spLocks noChangeShapeType="1"/>
          </p:cNvSpPr>
          <p:nvPr/>
        </p:nvSpPr>
        <p:spPr bwMode="auto">
          <a:xfrm rot="5400000" flipH="1">
            <a:off x="4284663" y="-150813"/>
            <a:ext cx="0" cy="57626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19" name="Line 39"/>
          <p:cNvSpPr>
            <a:spLocks noChangeShapeType="1"/>
          </p:cNvSpPr>
          <p:nvPr/>
        </p:nvSpPr>
        <p:spPr bwMode="auto">
          <a:xfrm rot="5400000" flipH="1">
            <a:off x="4284663" y="-727075"/>
            <a:ext cx="0" cy="57626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0" name="Line 40"/>
          <p:cNvSpPr>
            <a:spLocks noChangeShapeType="1"/>
          </p:cNvSpPr>
          <p:nvPr/>
        </p:nvSpPr>
        <p:spPr bwMode="auto">
          <a:xfrm rot="5400000" flipH="1">
            <a:off x="4284663" y="-1303338"/>
            <a:ext cx="0" cy="57626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1" name="Line 41"/>
          <p:cNvSpPr>
            <a:spLocks noChangeShapeType="1"/>
          </p:cNvSpPr>
          <p:nvPr/>
        </p:nvSpPr>
        <p:spPr bwMode="auto">
          <a:xfrm rot="5400000" flipH="1">
            <a:off x="4283869" y="426244"/>
            <a:ext cx="0" cy="576103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2" name="Line 42"/>
          <p:cNvSpPr>
            <a:spLocks noChangeShapeType="1"/>
          </p:cNvSpPr>
          <p:nvPr/>
        </p:nvSpPr>
        <p:spPr bwMode="auto">
          <a:xfrm rot="5400000" flipH="1">
            <a:off x="4284663" y="-1879600"/>
            <a:ext cx="0" cy="57626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3" name="Line 43"/>
          <p:cNvSpPr>
            <a:spLocks noChangeShapeType="1"/>
          </p:cNvSpPr>
          <p:nvPr/>
        </p:nvSpPr>
        <p:spPr bwMode="auto">
          <a:xfrm flipV="1">
            <a:off x="6300788" y="1577975"/>
            <a:ext cx="0" cy="2879725"/>
          </a:xfrm>
          <a:prstGeom prst="line">
            <a:avLst/>
          </a:prstGeom>
          <a:noFill/>
          <a:ln w="25400">
            <a:solidFill>
              <a:srgbClr val="33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4" name="Line 44"/>
          <p:cNvSpPr>
            <a:spLocks noChangeShapeType="1"/>
          </p:cNvSpPr>
          <p:nvPr/>
        </p:nvSpPr>
        <p:spPr bwMode="auto">
          <a:xfrm flipV="1">
            <a:off x="3419475" y="3306763"/>
            <a:ext cx="0" cy="1150937"/>
          </a:xfrm>
          <a:prstGeom prst="line">
            <a:avLst/>
          </a:prstGeom>
          <a:noFill/>
          <a:ln w="25400">
            <a:solidFill>
              <a:srgbClr val="33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5" name="Line 45"/>
          <p:cNvSpPr>
            <a:spLocks noChangeShapeType="1"/>
          </p:cNvSpPr>
          <p:nvPr/>
        </p:nvSpPr>
        <p:spPr bwMode="auto">
          <a:xfrm flipH="1">
            <a:off x="3419475" y="4457700"/>
            <a:ext cx="2881313" cy="0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6" name="Line 46"/>
          <p:cNvSpPr>
            <a:spLocks noChangeShapeType="1"/>
          </p:cNvSpPr>
          <p:nvPr/>
        </p:nvSpPr>
        <p:spPr bwMode="auto">
          <a:xfrm>
            <a:off x="2268538" y="1577975"/>
            <a:ext cx="0" cy="1728788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7" name="Line 47"/>
          <p:cNvSpPr>
            <a:spLocks noChangeShapeType="1"/>
          </p:cNvSpPr>
          <p:nvPr/>
        </p:nvSpPr>
        <p:spPr bwMode="auto">
          <a:xfrm>
            <a:off x="2268538" y="1577975"/>
            <a:ext cx="4032250" cy="0"/>
          </a:xfrm>
          <a:prstGeom prst="line">
            <a:avLst/>
          </a:prstGeom>
          <a:noFill/>
          <a:ln w="25400">
            <a:solidFill>
              <a:srgbClr val="33CC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8" name="Line 48"/>
          <p:cNvSpPr>
            <a:spLocks noChangeShapeType="1"/>
          </p:cNvSpPr>
          <p:nvPr/>
        </p:nvSpPr>
        <p:spPr bwMode="auto">
          <a:xfrm>
            <a:off x="2268538" y="3306763"/>
            <a:ext cx="1150937" cy="0"/>
          </a:xfrm>
          <a:prstGeom prst="line">
            <a:avLst/>
          </a:prstGeom>
          <a:noFill/>
          <a:ln w="25400">
            <a:solidFill>
              <a:srgbClr val="33CC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29" name="Line 49"/>
          <p:cNvSpPr>
            <a:spLocks noChangeShapeType="1"/>
          </p:cNvSpPr>
          <p:nvPr/>
        </p:nvSpPr>
        <p:spPr bwMode="auto">
          <a:xfrm rot="5400000" flipH="1">
            <a:off x="4283869" y="1000919"/>
            <a:ext cx="0" cy="576103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1655763" y="2189163"/>
            <a:ext cx="576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33CC33"/>
                </a:solidFill>
              </a:rPr>
              <a:t>S</a:t>
            </a:r>
            <a:r>
              <a:rPr lang="en-US" altLang="ru-RU" sz="2800" b="1" baseline="-25000">
                <a:solidFill>
                  <a:srgbClr val="33CC33"/>
                </a:solidFill>
              </a:rPr>
              <a:t>y</a:t>
            </a:r>
            <a:endParaRPr lang="ru-RU" altLang="ru-RU" sz="2800" b="1">
              <a:solidFill>
                <a:srgbClr val="33CC33"/>
              </a:solidFill>
            </a:endParaRPr>
          </a:p>
        </p:txBody>
      </p:sp>
      <p:sp>
        <p:nvSpPr>
          <p:cNvPr id="20531" name="Text Box 51"/>
          <p:cNvSpPr txBox="1">
            <a:spLocks noChangeArrowheads="1"/>
          </p:cNvSpPr>
          <p:nvPr/>
        </p:nvSpPr>
        <p:spPr bwMode="auto">
          <a:xfrm>
            <a:off x="4572000" y="4457700"/>
            <a:ext cx="576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800" b="1">
                <a:solidFill>
                  <a:srgbClr val="3333CC"/>
                </a:solidFill>
              </a:rPr>
              <a:t>S</a:t>
            </a:r>
            <a:r>
              <a:rPr lang="ru-RU" altLang="ru-RU" sz="2800" b="1" baseline="-25000">
                <a:solidFill>
                  <a:srgbClr val="3333CC"/>
                </a:solidFill>
              </a:rPr>
              <a:t>х</a:t>
            </a:r>
            <a:endParaRPr lang="ru-RU" altLang="ru-RU" sz="2800" b="1">
              <a:solidFill>
                <a:srgbClr val="3333CC"/>
              </a:solidFill>
            </a:endParaRPr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3276600" y="5445125"/>
            <a:ext cx="2736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200" b="1">
                <a:solidFill>
                  <a:srgbClr val="FF3300"/>
                </a:solidFill>
              </a:rPr>
              <a:t>S</a:t>
            </a:r>
            <a:r>
              <a:rPr lang="ru-RU" altLang="ru-RU" sz="3200" b="1" baseline="30000">
                <a:solidFill>
                  <a:srgbClr val="FF3300"/>
                </a:solidFill>
              </a:rPr>
              <a:t>2</a:t>
            </a:r>
            <a:r>
              <a:rPr lang="en-US" altLang="ru-RU" sz="3200" b="1">
                <a:solidFill>
                  <a:srgbClr val="FF3300"/>
                </a:solidFill>
              </a:rPr>
              <a:t> = S</a:t>
            </a:r>
            <a:r>
              <a:rPr lang="en-US" altLang="ru-RU" sz="3200" b="1" baseline="-25000">
                <a:solidFill>
                  <a:srgbClr val="FF3300"/>
                </a:solidFill>
              </a:rPr>
              <a:t>x</a:t>
            </a:r>
            <a:r>
              <a:rPr lang="en-US" altLang="ru-RU" sz="3200" b="1" baseline="30000">
                <a:solidFill>
                  <a:srgbClr val="FF3300"/>
                </a:solidFill>
              </a:rPr>
              <a:t>2 </a:t>
            </a:r>
            <a:r>
              <a:rPr lang="en-US" altLang="ru-RU" sz="3200" b="1">
                <a:solidFill>
                  <a:srgbClr val="FF3300"/>
                </a:solidFill>
              </a:rPr>
              <a:t>+ S</a:t>
            </a:r>
            <a:r>
              <a:rPr lang="en-US" altLang="ru-RU" sz="3200" b="1" baseline="-25000">
                <a:solidFill>
                  <a:srgbClr val="FF3300"/>
                </a:solidFill>
              </a:rPr>
              <a:t>y</a:t>
            </a:r>
            <a:r>
              <a:rPr lang="en-US" altLang="ru-RU" sz="3200" b="1" baseline="30000">
                <a:solidFill>
                  <a:srgbClr val="FF3300"/>
                </a:solidFill>
              </a:rPr>
              <a:t>2</a:t>
            </a:r>
            <a:endParaRPr lang="ru-RU" altLang="ru-RU" sz="3200" b="1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3.61111E-6 -0.168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L -3.61111E-6 -0.158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0.44097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96296E-6 L 0.43316 -0.000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4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5" grpId="0" animBg="1"/>
      <p:bldP spid="20526" grpId="0" animBg="1"/>
      <p:bldP spid="20530" grpId="0"/>
      <p:bldP spid="20531" grpId="0"/>
      <p:bldP spid="205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7740650" cy="9001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Проекции</a:t>
            </a:r>
          </a:p>
          <a:p>
            <a:pPr algn="ctr"/>
            <a:r>
              <a:rPr lang="ru-RU" sz="3600" b="1" i="1" kern="10" dirty="0">
                <a:ln w="190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CC"/>
                </a:solidFill>
                <a:cs typeface="Arial" panose="020B0604020202020204" pitchFamily="34" charset="0"/>
              </a:rPr>
              <a:t> суммы и разности векторов</a:t>
            </a:r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431800" y="4146550"/>
            <a:ext cx="3600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671888" y="4146550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х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V="1">
            <a:off x="971550" y="1989138"/>
            <a:ext cx="720725" cy="719137"/>
          </a:xfrm>
          <a:prstGeom prst="line">
            <a:avLst/>
          </a:prstGeom>
          <a:noFill/>
          <a:ln w="50800">
            <a:solidFill>
              <a:srgbClr val="FFCC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692275" y="1989138"/>
            <a:ext cx="1439863" cy="1439862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971550" y="2708275"/>
            <a:ext cx="2160588" cy="720725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792163" y="1808163"/>
          <a:ext cx="40322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7" name="Формула" r:id="rId3" imgW="139680" imgH="228600" progId="Equation.3">
                  <p:embed/>
                </p:oleObj>
              </mc:Choice>
              <mc:Fallback>
                <p:oleObj name="Формула" r:id="rId3" imgW="1396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1808163"/>
                        <a:ext cx="403225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2411413" y="1989138"/>
          <a:ext cx="2921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8" name="Формула" r:id="rId5" imgW="164880" imgH="304560" progId="Equation.3">
                  <p:embed/>
                </p:oleObj>
              </mc:Choice>
              <mc:Fallback>
                <p:oleObj name="Формула" r:id="rId5" imgW="164880" imgH="3045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989138"/>
                        <a:ext cx="2921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1150938" y="2852738"/>
          <a:ext cx="39846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9" name="Формула" r:id="rId7" imgW="126720" imgH="228600" progId="Equation.3">
                  <p:embed/>
                </p:oleObj>
              </mc:Choice>
              <mc:Fallback>
                <p:oleObj name="Формула" r:id="rId7" imgW="12672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2852738"/>
                        <a:ext cx="398462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971550" y="2708275"/>
            <a:ext cx="0" cy="144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1692275" y="1989138"/>
            <a:ext cx="0" cy="216058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3132138" y="3429000"/>
            <a:ext cx="0" cy="7175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971550" y="4217988"/>
            <a:ext cx="2160588" cy="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1692275" y="4149725"/>
            <a:ext cx="1439863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V="1">
            <a:off x="971550" y="4149725"/>
            <a:ext cx="720725" cy="0"/>
          </a:xfrm>
          <a:prstGeom prst="line">
            <a:avLst/>
          </a:prstGeom>
          <a:noFill/>
          <a:ln w="3175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45" name="Object 17"/>
          <p:cNvGraphicFramePr>
            <a:graphicFrameLocks noChangeAspect="1"/>
          </p:cNvGraphicFramePr>
          <p:nvPr/>
        </p:nvGraphicFramePr>
        <p:xfrm>
          <a:off x="863600" y="4722813"/>
          <a:ext cx="23399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0" name="Формула" r:id="rId9" imgW="609480" imgH="228600" progId="Equation.3">
                  <p:embed/>
                </p:oleObj>
              </mc:Choice>
              <mc:Fallback>
                <p:oleObj name="Формула" r:id="rId9" imgW="60948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4722813"/>
                        <a:ext cx="2339975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900113" y="569436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0066FF"/>
                </a:solidFill>
              </a:rPr>
              <a:t>с</a:t>
            </a:r>
            <a:r>
              <a:rPr lang="ru-RU" altLang="ru-RU" sz="3200" b="1" baseline="-25000">
                <a:solidFill>
                  <a:srgbClr val="0066FF"/>
                </a:solidFill>
              </a:rPr>
              <a:t>х </a:t>
            </a:r>
            <a:r>
              <a:rPr lang="ru-RU" altLang="ru-RU" sz="3200" b="1">
                <a:solidFill>
                  <a:srgbClr val="0066FF"/>
                </a:solidFill>
              </a:rPr>
              <a:t>= а</a:t>
            </a:r>
            <a:r>
              <a:rPr lang="ru-RU" altLang="ru-RU" sz="3200" b="1" baseline="-25000">
                <a:solidFill>
                  <a:srgbClr val="0066FF"/>
                </a:solidFill>
              </a:rPr>
              <a:t>х </a:t>
            </a:r>
            <a:r>
              <a:rPr lang="ru-RU" altLang="ru-RU" sz="3200" b="1">
                <a:solidFill>
                  <a:srgbClr val="0066FF"/>
                </a:solidFill>
              </a:rPr>
              <a:t>+ </a:t>
            </a:r>
            <a:r>
              <a:rPr lang="en-US" altLang="ru-RU" sz="3200" b="1">
                <a:solidFill>
                  <a:srgbClr val="0066FF"/>
                </a:solidFill>
              </a:rPr>
              <a:t>b</a:t>
            </a:r>
            <a:r>
              <a:rPr lang="ru-RU" altLang="ru-RU" sz="3200" b="1" baseline="-25000">
                <a:solidFill>
                  <a:srgbClr val="0066FF"/>
                </a:solidFill>
              </a:rPr>
              <a:t>х</a:t>
            </a:r>
            <a:endParaRPr lang="ru-RU" altLang="ru-RU" sz="3200" b="1">
              <a:solidFill>
                <a:srgbClr val="0066FF"/>
              </a:solidFill>
            </a:endParaRPr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4932363" y="4146550"/>
            <a:ext cx="3600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8172450" y="4146550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х</a:t>
            </a:r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5472113" y="2708275"/>
            <a:ext cx="2160587" cy="757238"/>
          </a:xfrm>
          <a:prstGeom prst="line">
            <a:avLst/>
          </a:prstGeom>
          <a:noFill/>
          <a:ln w="50800">
            <a:solidFill>
              <a:srgbClr val="FFCC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 rot="10800000">
            <a:off x="6192838" y="1989138"/>
            <a:ext cx="1439862" cy="1439862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 flipV="1">
            <a:off x="5472113" y="1989138"/>
            <a:ext cx="720725" cy="719137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52" name="Object 24"/>
          <p:cNvGraphicFramePr>
            <a:graphicFrameLocks noChangeAspect="1"/>
          </p:cNvGraphicFramePr>
          <p:nvPr/>
        </p:nvGraphicFramePr>
        <p:xfrm>
          <a:off x="5759450" y="2852738"/>
          <a:ext cx="40322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1" name="Формула" r:id="rId11" imgW="139680" imgH="228600" progId="Equation.3">
                  <p:embed/>
                </p:oleObj>
              </mc:Choice>
              <mc:Fallback>
                <p:oleObj name="Формула" r:id="rId11" imgW="139680" imgH="2286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2852738"/>
                        <a:ext cx="403225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3" name="Object 25"/>
          <p:cNvGraphicFramePr>
            <a:graphicFrameLocks noChangeAspect="1"/>
          </p:cNvGraphicFramePr>
          <p:nvPr/>
        </p:nvGraphicFramePr>
        <p:xfrm>
          <a:off x="6832600" y="1989138"/>
          <a:ext cx="4508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2" name="Формула" r:id="rId13" imgW="253800" imgH="304560" progId="Equation.3">
                  <p:embed/>
                </p:oleObj>
              </mc:Choice>
              <mc:Fallback>
                <p:oleObj name="Формула" r:id="rId13" imgW="253800" imgH="30456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600" y="1989138"/>
                        <a:ext cx="4508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4" name="Object 26"/>
          <p:cNvGraphicFramePr>
            <a:graphicFrameLocks noChangeAspect="1"/>
          </p:cNvGraphicFramePr>
          <p:nvPr/>
        </p:nvGraphicFramePr>
        <p:xfrm>
          <a:off x="5472113" y="1701800"/>
          <a:ext cx="398462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3" name="Формула" r:id="rId15" imgW="126720" imgH="228600" progId="Equation.3">
                  <p:embed/>
                </p:oleObj>
              </mc:Choice>
              <mc:Fallback>
                <p:oleObj name="Формула" r:id="rId15" imgW="126720" imgH="2286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13" y="1701800"/>
                        <a:ext cx="398462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5" name="Line 27"/>
          <p:cNvSpPr>
            <a:spLocks noChangeShapeType="1"/>
          </p:cNvSpPr>
          <p:nvPr/>
        </p:nvSpPr>
        <p:spPr bwMode="auto">
          <a:xfrm>
            <a:off x="5472113" y="2708275"/>
            <a:ext cx="0" cy="144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>
            <a:off x="6192838" y="1989138"/>
            <a:ext cx="0" cy="216058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7632700" y="3429000"/>
            <a:ext cx="0" cy="7175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5472113" y="4149725"/>
            <a:ext cx="720725" cy="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>
            <a:off x="6192838" y="4146550"/>
            <a:ext cx="1439862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 flipV="1">
            <a:off x="5472113" y="4073525"/>
            <a:ext cx="2160587" cy="0"/>
          </a:xfrm>
          <a:prstGeom prst="line">
            <a:avLst/>
          </a:prstGeom>
          <a:noFill/>
          <a:ln w="3175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2561" name="Object 33"/>
          <p:cNvGraphicFramePr>
            <a:graphicFrameLocks noChangeAspect="1"/>
          </p:cNvGraphicFramePr>
          <p:nvPr/>
        </p:nvGraphicFramePr>
        <p:xfrm>
          <a:off x="5364163" y="4722813"/>
          <a:ext cx="23399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4" name="Формула" r:id="rId17" imgW="609480" imgH="228600" progId="Equation.3">
                  <p:embed/>
                </p:oleObj>
              </mc:Choice>
              <mc:Fallback>
                <p:oleObj name="Формула" r:id="rId17" imgW="609480" imgH="228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4722813"/>
                        <a:ext cx="2339975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62" name="Text Box 34"/>
          <p:cNvSpPr txBox="1">
            <a:spLocks noChangeArrowheads="1"/>
          </p:cNvSpPr>
          <p:nvPr/>
        </p:nvSpPr>
        <p:spPr bwMode="auto">
          <a:xfrm>
            <a:off x="5400675" y="5694363"/>
            <a:ext cx="21955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0066FF"/>
                </a:solidFill>
              </a:rPr>
              <a:t>с</a:t>
            </a:r>
            <a:r>
              <a:rPr lang="ru-RU" altLang="ru-RU" sz="3200" b="1" baseline="-25000">
                <a:solidFill>
                  <a:srgbClr val="0066FF"/>
                </a:solidFill>
              </a:rPr>
              <a:t>х </a:t>
            </a:r>
            <a:r>
              <a:rPr lang="ru-RU" altLang="ru-RU" sz="3200" b="1">
                <a:solidFill>
                  <a:srgbClr val="0066FF"/>
                </a:solidFill>
              </a:rPr>
              <a:t>= а</a:t>
            </a:r>
            <a:r>
              <a:rPr lang="ru-RU" altLang="ru-RU" sz="3200" b="1" baseline="-25000">
                <a:solidFill>
                  <a:srgbClr val="0066FF"/>
                </a:solidFill>
              </a:rPr>
              <a:t>х </a:t>
            </a:r>
            <a:r>
              <a:rPr lang="ru-RU" altLang="ru-RU" sz="3200" b="1">
                <a:solidFill>
                  <a:srgbClr val="0066FF"/>
                </a:solidFill>
              </a:rPr>
              <a:t>– </a:t>
            </a:r>
            <a:r>
              <a:rPr lang="en-US" altLang="ru-RU" sz="3200" b="1">
                <a:solidFill>
                  <a:srgbClr val="0066FF"/>
                </a:solidFill>
              </a:rPr>
              <a:t>b</a:t>
            </a:r>
            <a:r>
              <a:rPr lang="ru-RU" altLang="ru-RU" sz="3200" b="1" baseline="-25000">
                <a:solidFill>
                  <a:srgbClr val="0066FF"/>
                </a:solidFill>
              </a:rPr>
              <a:t>х</a:t>
            </a:r>
            <a:endParaRPr lang="ru-RU" altLang="ru-RU" sz="3200" b="1">
              <a:solidFill>
                <a:srgbClr val="0066FF"/>
              </a:solidFill>
            </a:endParaRPr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1150938" y="3608388"/>
            <a:ext cx="541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FFCC00"/>
                </a:solidFill>
              </a:rPr>
              <a:t>а</a:t>
            </a:r>
            <a:r>
              <a:rPr lang="ru-RU" altLang="ru-RU" sz="2400" b="1" baseline="-25000">
                <a:solidFill>
                  <a:srgbClr val="FFCC00"/>
                </a:solidFill>
              </a:rPr>
              <a:t>х</a:t>
            </a:r>
          </a:p>
        </p:txBody>
      </p:sp>
      <p:sp>
        <p:nvSpPr>
          <p:cNvPr id="22564" name="Text Box 36"/>
          <p:cNvSpPr txBox="1">
            <a:spLocks noChangeArrowheads="1"/>
          </p:cNvSpPr>
          <p:nvPr/>
        </p:nvSpPr>
        <p:spPr bwMode="auto">
          <a:xfrm>
            <a:off x="2051050" y="3608388"/>
            <a:ext cx="720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33CC33"/>
                </a:solidFill>
              </a:rPr>
              <a:t>b</a:t>
            </a:r>
            <a:r>
              <a:rPr lang="en-US" altLang="ru-RU" sz="2400" b="1" baseline="-25000">
                <a:solidFill>
                  <a:srgbClr val="33CC33"/>
                </a:solidFill>
              </a:rPr>
              <a:t>x</a:t>
            </a:r>
            <a:endParaRPr lang="ru-RU" altLang="ru-RU" sz="2400" b="1">
              <a:solidFill>
                <a:srgbClr val="33CC33"/>
              </a:solidFill>
            </a:endParaRPr>
          </a:p>
        </p:txBody>
      </p: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1692275" y="4184650"/>
            <a:ext cx="541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FF3300"/>
                </a:solidFill>
              </a:rPr>
              <a:t>c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</a:p>
        </p:txBody>
      </p:sp>
      <p:sp>
        <p:nvSpPr>
          <p:cNvPr id="22566" name="Text Box 38"/>
          <p:cNvSpPr txBox="1">
            <a:spLocks noChangeArrowheads="1"/>
          </p:cNvSpPr>
          <p:nvPr/>
        </p:nvSpPr>
        <p:spPr bwMode="auto">
          <a:xfrm>
            <a:off x="6372225" y="3548063"/>
            <a:ext cx="541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FFCC00"/>
                </a:solidFill>
              </a:rPr>
              <a:t>а</a:t>
            </a:r>
            <a:r>
              <a:rPr lang="ru-RU" altLang="ru-RU" sz="2400" b="1" baseline="-25000">
                <a:solidFill>
                  <a:srgbClr val="FFCC00"/>
                </a:solidFill>
              </a:rPr>
              <a:t>х</a:t>
            </a:r>
          </a:p>
        </p:txBody>
      </p:sp>
      <p:sp>
        <p:nvSpPr>
          <p:cNvPr id="22567" name="Text Box 39"/>
          <p:cNvSpPr txBox="1">
            <a:spLocks noChangeArrowheads="1"/>
          </p:cNvSpPr>
          <p:nvPr/>
        </p:nvSpPr>
        <p:spPr bwMode="auto">
          <a:xfrm>
            <a:off x="6551613" y="4159250"/>
            <a:ext cx="720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33CC33"/>
                </a:solidFill>
              </a:rPr>
              <a:t>b</a:t>
            </a:r>
            <a:r>
              <a:rPr lang="en-US" altLang="ru-RU" sz="2400" b="1" baseline="-25000">
                <a:solidFill>
                  <a:srgbClr val="33CC33"/>
                </a:solidFill>
              </a:rPr>
              <a:t>x</a:t>
            </a:r>
            <a:endParaRPr lang="ru-RU" altLang="ru-RU" sz="2400" b="1">
              <a:solidFill>
                <a:srgbClr val="33CC33"/>
              </a:solidFill>
            </a:endParaRPr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5614988" y="4159250"/>
            <a:ext cx="541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sz="2400" b="1">
                <a:solidFill>
                  <a:srgbClr val="FF3300"/>
                </a:solidFill>
              </a:rPr>
              <a:t>c</a:t>
            </a:r>
            <a:r>
              <a:rPr lang="ru-RU" altLang="ru-RU" sz="2400" b="1" baseline="-25000">
                <a:solidFill>
                  <a:srgbClr val="FF3300"/>
                </a:solidFill>
              </a:rPr>
              <a:t>х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1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10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20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0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  <p:bldP spid="22535" grpId="0" animBg="1"/>
      <p:bldP spid="22539" grpId="0" animBg="1"/>
      <p:bldP spid="22540" grpId="0" animBg="1"/>
      <p:bldP spid="22541" grpId="0" animBg="1"/>
      <p:bldP spid="22542" grpId="0" animBg="1"/>
      <p:bldP spid="22543" grpId="0" animBg="1"/>
      <p:bldP spid="22544" grpId="0" animBg="1"/>
      <p:bldP spid="22546" grpId="0"/>
      <p:bldP spid="22549" grpId="0" animBg="1"/>
      <p:bldP spid="22550" grpId="0" animBg="1"/>
      <p:bldP spid="22551" grpId="0" animBg="1"/>
      <p:bldP spid="22555" grpId="0" animBg="1"/>
      <p:bldP spid="22556" grpId="0" animBg="1"/>
      <p:bldP spid="22557" grpId="0" animBg="1"/>
      <p:bldP spid="22558" grpId="0" animBg="1"/>
      <p:bldP spid="22559" grpId="0" animBg="1"/>
      <p:bldP spid="22560" grpId="0" animBg="1"/>
      <p:bldP spid="22562" grpId="0"/>
      <p:bldP spid="22563" grpId="0"/>
      <p:bldP spid="22564" grpId="0"/>
      <p:bldP spid="22566" grpId="0"/>
      <p:bldP spid="22567" grpId="0"/>
      <p:bldP spid="2256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</TotalTime>
  <Words>336</Words>
  <Application>Microsoft Office PowerPoint</Application>
  <PresentationFormat>Экран (4:3)</PresentationFormat>
  <Paragraphs>121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Галина Крылова</dc:creator>
  <cp:lastModifiedBy>Юлечка Тимофеевна</cp:lastModifiedBy>
  <cp:revision>21</cp:revision>
  <cp:lastPrinted>1601-01-01T00:00:00Z</cp:lastPrinted>
  <dcterms:created xsi:type="dcterms:W3CDTF">1601-01-01T00:00:00Z</dcterms:created>
  <dcterms:modified xsi:type="dcterms:W3CDTF">2022-10-24T14:12:01Z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