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85" r:id="rId3"/>
    <p:sldId id="277" r:id="rId4"/>
    <p:sldId id="281" r:id="rId5"/>
    <p:sldId id="289" r:id="rId6"/>
    <p:sldId id="264" r:id="rId7"/>
    <p:sldId id="279" r:id="rId8"/>
    <p:sldId id="270" r:id="rId9"/>
    <p:sldId id="286" r:id="rId10"/>
    <p:sldId id="271" r:id="rId11"/>
    <p:sldId id="274" r:id="rId12"/>
    <p:sldId id="273" r:id="rId13"/>
    <p:sldId id="275" r:id="rId14"/>
    <p:sldId id="280" r:id="rId15"/>
    <p:sldId id="269" r:id="rId16"/>
    <p:sldId id="272" r:id="rId17"/>
    <p:sldId id="278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115" autoAdjust="0"/>
  </p:normalViewPr>
  <p:slideViewPr>
    <p:cSldViewPr>
      <p:cViewPr>
        <p:scale>
          <a:sx n="73" d="100"/>
          <a:sy n="73" d="100"/>
        </p:scale>
        <p:origin x="-129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0D35-030D-46A1-959C-73E8305FAB11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4D25-0B07-484C-8467-D41DC70F6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0D35-030D-46A1-959C-73E8305FAB11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4D25-0B07-484C-8467-D41DC70F6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0D35-030D-46A1-959C-73E8305FAB11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4D25-0B07-484C-8467-D41DC70F6A6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0D35-030D-46A1-959C-73E8305FAB11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4D25-0B07-484C-8467-D41DC70F6A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0D35-030D-46A1-959C-73E8305FAB11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4D25-0B07-484C-8467-D41DC70F6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0D35-030D-46A1-959C-73E8305FAB11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4D25-0B07-484C-8467-D41DC70F6A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0D35-030D-46A1-959C-73E8305FAB11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4D25-0B07-484C-8467-D41DC70F6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0D35-030D-46A1-959C-73E8305FAB11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4D25-0B07-484C-8467-D41DC70F6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0D35-030D-46A1-959C-73E8305FAB11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4D25-0B07-484C-8467-D41DC70F6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0D35-030D-46A1-959C-73E8305FAB11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4D25-0B07-484C-8467-D41DC70F6A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0D35-030D-46A1-959C-73E8305FAB11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4D25-0B07-484C-8467-D41DC70F6A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9FE0D35-030D-46A1-959C-73E8305FAB11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A9B4D25-0B07-484C-8467-D41DC70F6A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sovet.su/_ld/373/0931267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67544" y="1340768"/>
            <a:ext cx="81369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i="1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Bookman Old Style" pitchFamily="18" charset="0"/>
              </a:rPr>
              <a:t>Современные технологии                                                   эффективной социализации детей дошкольного возраста </a:t>
            </a:r>
            <a:endParaRPr lang="ru-RU" sz="3600" i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476672"/>
            <a:ext cx="79208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детский сад </a:t>
            </a:r>
            <a:r>
              <a:rPr lang="ru-RU" sz="1400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 «</a:t>
            </a:r>
            <a:r>
              <a:rPr lang="ru-RU" sz="1400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Колокольчик</a:t>
            </a:r>
            <a:r>
              <a:rPr lang="ru-RU" sz="1400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»</a:t>
            </a:r>
            <a:endParaRPr lang="ru-RU" sz="14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67944" y="378904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i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Подготовила:</a:t>
            </a:r>
          </a:p>
          <a:p>
            <a:pPr algn="r"/>
            <a:r>
              <a:rPr lang="ru-RU" i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Воспитатель</a:t>
            </a:r>
          </a:p>
          <a:p>
            <a:pPr algn="r"/>
            <a:r>
              <a:rPr lang="ru-RU" i="1" dirty="0" err="1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Бортецкая</a:t>
            </a:r>
            <a:r>
              <a:rPr lang="ru-RU" i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  С.М</a:t>
            </a:r>
            <a:endParaRPr lang="ru-RU" i="1" dirty="0" smtClean="0">
              <a:solidFill>
                <a:srgbClr val="002060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5661248"/>
            <a:ext cx="7848872" cy="486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П.Усть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-Уда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sovet.su/_ld/373/0931267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95536" y="1988840"/>
            <a:ext cx="83529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Наиболее важной в структуре ситуации месяца является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проблемная педагогическая ситуация (ППС).                                              </a:t>
            </a:r>
          </a:p>
        </p:txBody>
      </p:sp>
      <p:sp>
        <p:nvSpPr>
          <p:cNvPr id="6" name="Горизонтальный свиток 5"/>
          <p:cNvSpPr/>
          <p:nvPr/>
        </p:nvSpPr>
        <p:spPr>
          <a:xfrm flipH="1">
            <a:off x="395536" y="404664"/>
            <a:ext cx="8352928" cy="1152128"/>
          </a:xfrm>
          <a:prstGeom prst="horizontalScroll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Технология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«Проблемная педагогическая ситуация» </a:t>
            </a:r>
            <a:endParaRPr lang="ru-RU" sz="2800" b="1" dirty="0">
              <a:solidFill>
                <a:srgbClr val="002060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User\Pictures\Мои сканированные изображения\сканирование0012.jp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501008"/>
            <a:ext cx="2016224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699792" y="2708920"/>
            <a:ext cx="56886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Цель проведения каждой проблемной педагогической ситуации </a:t>
            </a: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— самоопределение детей в эмоционально-напряжённой для них ситуации, в которой необходимо принять собственное решение без участия взрослого, дать оценку своим действиям, извлечь уроки из собственного поведения.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668344" y="6093296"/>
            <a:ext cx="90762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i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Слайд 11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sovet.su/_ld/373/0931267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555776" y="2564904"/>
            <a:ext cx="59766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Bookman Old Style" pitchFamily="18" charset="0"/>
              </a:rPr>
              <a:t>Задачи педагогической технологии </a:t>
            </a:r>
            <a:endParaRPr lang="ru-RU" b="1" i="1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r>
              <a:rPr lang="ru-RU" b="1" i="1" dirty="0" smtClean="0">
                <a:solidFill>
                  <a:srgbClr val="002060"/>
                </a:solidFill>
                <a:latin typeface="Bookman Old Style" pitchFamily="18" charset="0"/>
              </a:rPr>
              <a:t>«Дети-волонтёры»: 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alt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  <a:cs typeface="Times New Roman" pitchFamily="18" charset="0"/>
              </a:rPr>
              <a:t>Развитие самостоятельности и ответственности у дошкольников, навыки общения в разновозрастном коллективе;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alt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  <a:cs typeface="Times New Roman" pitchFamily="18" charset="0"/>
              </a:rPr>
              <a:t>Создание такой ситуации развитие, при которой происходит передача опыта (игрового , познавательного, социального) в естественной среде от старших к младшим;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alt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  <a:cs typeface="Times New Roman" pitchFamily="18" charset="0"/>
              </a:rPr>
              <a:t>Возможность проявления инициативы при выборе для себя рода занятий, участников по совместной деятельности.</a:t>
            </a:r>
          </a:p>
        </p:txBody>
      </p:sp>
      <p:sp>
        <p:nvSpPr>
          <p:cNvPr id="6" name="Горизонтальный свиток 5"/>
          <p:cNvSpPr/>
          <p:nvPr/>
        </p:nvSpPr>
        <p:spPr>
          <a:xfrm flipH="1">
            <a:off x="1259632" y="476672"/>
            <a:ext cx="6408712" cy="694430"/>
          </a:xfrm>
          <a:prstGeom prst="horizontalScroll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Технология «Дети-волонтёры» </a:t>
            </a:r>
            <a:endParaRPr lang="ru-RU" sz="2800" b="1" dirty="0">
              <a:solidFill>
                <a:srgbClr val="002060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C:\Users\User\Pictures\Мои сканированные изображения\сканирование0012.jp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501008"/>
            <a:ext cx="2016224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95536" y="1484784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«Дети – волонтеры» - разновозрастное общение между детьми, помощь старших дошкольников младшим. </a:t>
            </a:r>
            <a:endParaRPr lang="ru-RU" b="1" i="1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668344" y="6093296"/>
            <a:ext cx="90762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i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Слайд 12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sovet.su/_ld/373/0931267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755576" y="1412776"/>
            <a:ext cx="734481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Технология «Социальная акция» направлена, </a:t>
            </a: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прежде всего</a:t>
            </a:r>
            <a:r>
              <a:rPr lang="ru-RU" dirty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, на консолидацию усилий педагогов и родителей по </a:t>
            </a: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развитию </a:t>
            </a:r>
            <a:r>
              <a:rPr lang="ru-RU" dirty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гражданской позиции у дошкольников, а также является </a:t>
            </a: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тем средством </a:t>
            </a:r>
            <a:r>
              <a:rPr lang="ru-RU" dirty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и способом, который позволяет реально включить </a:t>
            </a: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родителей </a:t>
            </a:r>
            <a:r>
              <a:rPr lang="ru-RU" dirty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в жизнь детского сада. </a:t>
            </a:r>
          </a:p>
        </p:txBody>
      </p:sp>
      <p:sp>
        <p:nvSpPr>
          <p:cNvPr id="6" name="Горизонтальный свиток 5"/>
          <p:cNvSpPr/>
          <p:nvPr/>
        </p:nvSpPr>
        <p:spPr>
          <a:xfrm flipH="1">
            <a:off x="1115616" y="548680"/>
            <a:ext cx="6667674" cy="694430"/>
          </a:xfrm>
          <a:prstGeom prst="horizontalScroll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Технология «Социальная акция» </a:t>
            </a:r>
            <a:endParaRPr lang="ru-RU" sz="2800" b="1" dirty="0">
              <a:solidFill>
                <a:srgbClr val="002060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User\Pictures\Мои сканированные изображения\сканирование0012.jp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501008"/>
            <a:ext cx="2016224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707904" y="3284984"/>
            <a:ext cx="4572000" cy="123110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«Социальная акция» </a:t>
            </a:r>
            <a:r>
              <a:rPr lang="ru-RU" b="1" i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— современный способ привлечь 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и объединить всех участников образовательного процесса.</a:t>
            </a:r>
            <a:endParaRPr lang="ru-RU" b="1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68344" y="6093296"/>
            <a:ext cx="90762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i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Слайд 13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sovet.su/_ld/373/0931267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95536" y="1164808"/>
            <a:ext cx="83529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«Волшебный телефон» — это телефон доверия для </a:t>
            </a: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детей</a:t>
            </a:r>
            <a:r>
              <a:rPr lang="ru-RU" dirty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, который даёт им возможность открыть сказочному </a:t>
            </a: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персонажу </a:t>
            </a:r>
            <a:r>
              <a:rPr lang="ru-RU" dirty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то, что они не доверили бы никому из взрослых</a:t>
            </a: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002060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 flipH="1">
            <a:off x="971600" y="404664"/>
            <a:ext cx="7056784" cy="694430"/>
          </a:xfrm>
          <a:prstGeom prst="horizontalScroll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Технология «Волшебный телефон» </a:t>
            </a:r>
            <a:endParaRPr lang="ru-RU" sz="2800" b="1" dirty="0">
              <a:solidFill>
                <a:srgbClr val="002060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User\Pictures\Мои сканированные изображения\сканирование0012.jp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501008"/>
            <a:ext cx="2016224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627784" y="2348880"/>
            <a:ext cx="59046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Задачи педагогической технологии «Волшебный телефон»: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развивать у детей умение самостоятельно выражать свои чувства и мысли; развивать социальную активность;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понять, что глубинно волнует ребёнка, в какой помощи он нуждается, над чем необходимо работать с ребёнком воспитателю, психологу или родителю;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определять степень эффективности усвоения ребёнком той или иной технологии или программы.</a:t>
            </a:r>
            <a:endParaRPr lang="ru-RU" dirty="0">
              <a:solidFill>
                <a:srgbClr val="002060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668344" y="6093296"/>
            <a:ext cx="90762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i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Слайд 14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sovet.su/_ld/373/0931267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259632" y="1412776"/>
            <a:ext cx="64807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Развивающие общение -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это технология гуманистического общения «взрослый-ребенок», «взрослый-взрослый»; ребенку важно, чтобы его чувства принимали и уважали.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 flipH="1">
            <a:off x="827584" y="476672"/>
            <a:ext cx="7488832" cy="694430"/>
          </a:xfrm>
          <a:prstGeom prst="horizontalScroll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Технология «Развивающее общение» </a:t>
            </a:r>
            <a:endParaRPr lang="ru-RU" sz="2800" b="1" dirty="0">
              <a:solidFill>
                <a:srgbClr val="002060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User\Pictures\Мои сканированные изображения\сканирование0012.jp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501008"/>
            <a:ext cx="2016224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059832" y="3356992"/>
            <a:ext cx="53285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solidFill>
                  <a:srgbClr val="002060"/>
                </a:solidFill>
                <a:latin typeface="Bookman Old Style" pitchFamily="18" charset="0"/>
              </a:rPr>
              <a:t>Конфликты — неотъемлемая часть человеческой жизни. То, как мы научаемся разрешать их в детстве, будет зависеть как будем разрешать их и во взрослой жизни.</a:t>
            </a:r>
            <a:endParaRPr lang="ru-RU" i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668344" y="6093296"/>
            <a:ext cx="90762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i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Слайд 15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sovet.su/_ld/373/0931267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23528" y="1052736"/>
            <a:ext cx="842493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>
              <a:solidFill>
                <a:srgbClr val="002060"/>
              </a:solidFill>
              <a:latin typeface="Bookman Old Style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Педагогическая технология «Клубный час»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Заключается в том, что дети могут в течение одного часа перемещаться по всему зданию (или участку) детского сада,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соблюдая определённые правила поведения, и по звонку колокольчика возвращаться в группу.                                                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 flipH="1">
            <a:off x="1115616" y="404664"/>
            <a:ext cx="6667674" cy="694430"/>
          </a:xfrm>
          <a:prstGeom prst="horizontalScroll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Технология «Клубный час» </a:t>
            </a:r>
            <a:endParaRPr lang="ru-RU" sz="2800" b="1" dirty="0">
              <a:solidFill>
                <a:srgbClr val="002060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User\Pictures\Мои сканированные изображения\сканирование0012.jp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501008"/>
            <a:ext cx="2016224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771800" y="3356992"/>
            <a:ext cx="568863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Цели «Клубного часа»:                                                                                                                         </a:t>
            </a:r>
            <a:r>
              <a:rPr lang="ru-RU" b="1" i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  <a:t>- </a:t>
            </a: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воспитывать у детей самостоятельность и ответственность;</a:t>
            </a:r>
          </a:p>
          <a:p>
            <a:pPr algn="ctr"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формировать умение детей ориентироваться в пространстве;</a:t>
            </a:r>
          </a:p>
          <a:p>
            <a:pPr algn="ctr"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 воспитывать дружеские отношения между детьми различного возраста, уважительное отношение к окружающим.</a:t>
            </a:r>
          </a:p>
          <a:p>
            <a:pPr algn="ctr"/>
            <a:endParaRPr lang="ru-RU" b="1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812360" y="6093296"/>
            <a:ext cx="81144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i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Слайд 7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sovet.su/_ld/373/0931267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Горизонтальный свиток 3"/>
          <p:cNvSpPr/>
          <p:nvPr/>
        </p:nvSpPr>
        <p:spPr>
          <a:xfrm flipH="1">
            <a:off x="323528" y="260648"/>
            <a:ext cx="8424936" cy="1152128"/>
          </a:xfrm>
          <a:prstGeom prst="horizontalScroll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«Технология включения родителей </a:t>
            </a:r>
          </a:p>
          <a:p>
            <a:pPr algn="ctr"/>
            <a:r>
              <a:rPr lang="ru-RU" sz="2600" b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в образовательный процесс»</a:t>
            </a:r>
            <a:endParaRPr lang="ru-RU" sz="2600" b="1" dirty="0">
              <a:solidFill>
                <a:srgbClr val="002060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253073"/>
            <a:ext cx="8640960" cy="5704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Причины конфликтных ситуаций «Родитель – воспитатель» 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latin typeface="Bookman Old Style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Недоверие к детскому саду;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Неоправданно позитивные или неоправданно негативные представления родителей о дошкольной организации;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Страх родителей потерять контроль над своим ребенком;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Психологическая и физиологическая неготовность ребенка к детскому саду;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Незнание родителями методов регуляции поведения детей в детском саду;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Неадекватное донесение информации до родителей;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Поощрение родителей писать жалобы в вышестоящие органы по любому поводу.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Методы разрешения конфликтов  «Родитель – воспитатель»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и пути сотрудничества семьи и ДОО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Доносить любую информацию для родителей с позиции сотрудничества;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Показывать на своем примере грамотное разрешение конфликта;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Совместное ежемесячное планирование групповой деятельности родителей и педагогов;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Обращение с любой просьбой к родителям через детей;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Сообщение в различных формах, не реже одного раза в неделю о достижениях ребенка, а так же о делах в группе;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Постоянно привлекать родителей к проведению мастер-классов и других мероприятий.</a:t>
            </a:r>
          </a:p>
          <a:p>
            <a:pPr algn="ctr"/>
            <a:endParaRPr lang="ru-RU" b="1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668344" y="6176337"/>
            <a:ext cx="90762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i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Слайд 16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sovet.su/_ld/373/0931267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95536" y="764704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Преимущества данных технологий</a:t>
            </a:r>
            <a:endParaRPr lang="ru-RU" sz="2800" b="1" dirty="0">
              <a:solidFill>
                <a:srgbClr val="002060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95536" y="1196752"/>
            <a:ext cx="828092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Ребёнок учится самостоятельно добывать знания,  приобретает эмоционально положительный опыт проживания в различных ролях, эпохах, ситуациях, познавая себя, сверстников, взрослых, родителей!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У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родителей возникает интерес к жизни ребёнка, его внутреннему миру, появляется после совместной деятельности, раскрываются собственные творческие возможности.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оспитатель, работающий по таким технологиям неизбежно становится творческой личностью. Весь материал, методы, содержание работы педагог определяет самостоятельно. Роль воспитателя в ситуации определяется как организационная. Главные действующие лица ситуации – дети и родители. 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еняется качество общения детей и взрослых, так как оно строится на принципах гуманистической педагогики</a:t>
            </a: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668344" y="6093296"/>
            <a:ext cx="90762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i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Слайд 17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sovet.su/_ld/373/0931267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67544" y="2564904"/>
            <a:ext cx="8208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СПАСИБО  ЗА  ВНИМАНИЕ!</a:t>
            </a:r>
            <a:endParaRPr lang="ru-RU" sz="4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sovet.su/_ld/373/0931267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95536" y="1196752"/>
            <a:ext cx="849694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Социализация – это двусторонний процесс, включающий в себя, с одной стороны, усвоение индивидом социального опыта путем вхождения в социальную среду, систему социальных связей, с другой стороны, (часто недостаточно подчеркиваемой в исследованиях) процесс активного воспроизводства системы социальных связей за счет его активной деятельности, активного включения в социальную среду. </a:t>
            </a: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  <a:p>
            <a:pPr algn="ctr"/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  <a:cs typeface="Times New Roman" pitchFamily="18" charset="0"/>
              </a:rPr>
              <a:t>Самостоятельность и инициативность – </a:t>
            </a:r>
          </a:p>
          <a:p>
            <a:pPr algn="ctr"/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  <a:cs typeface="Times New Roman" pitchFamily="18" charset="0"/>
              </a:rPr>
              <a:t>это те качества, которые сегодня являются </a:t>
            </a:r>
          </a:p>
          <a:p>
            <a:pPr algn="ctr"/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  <a:cs typeface="Times New Roman" pitchFamily="18" charset="0"/>
              </a:rPr>
              <a:t>наиболее важными в развитии ребенка</a:t>
            </a:r>
            <a:r>
              <a:rPr lang="ru-RU" b="1" i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. 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На первый план в работе с дошкольниками выдвигается 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задача социально-коммуникативного развития.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12360" y="6093296"/>
            <a:ext cx="81144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i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Слайд 2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sovet.su/_ld/373/0931267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9" descr="C:\Users\1\Documents\Lightshot\Screenshot_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404664"/>
            <a:ext cx="2434630" cy="3551819"/>
          </a:xfrm>
          <a:prstGeom prst="rect">
            <a:avLst/>
          </a:prstGeom>
          <a:noFill/>
        </p:spPr>
      </p:pic>
      <p:pic>
        <p:nvPicPr>
          <p:cNvPr id="4" name="Рисунок 3" descr="C:\Users\User\Pictures\Мои сканированные изображения\сканирование0012.jpg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1700808"/>
            <a:ext cx="2664296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inkin_000\Desktop\Фестиваль пед.идей 25.10.18\Гришаева.jpg"/>
          <p:cNvPicPr>
            <a:picLocks noChangeAspect="1" noChangeArrowheads="1"/>
          </p:cNvPicPr>
          <p:nvPr/>
        </p:nvPicPr>
        <p:blipFill>
          <a:blip r:embed="rId5" cstate="print"/>
          <a:srcRect l="9090" t="2900" r="9091" b="16833"/>
          <a:stretch>
            <a:fillRect/>
          </a:stretch>
        </p:blipFill>
        <p:spPr bwMode="auto">
          <a:xfrm>
            <a:off x="467544" y="404664"/>
            <a:ext cx="2103392" cy="26642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2267744" y="620688"/>
            <a:ext cx="25922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старший научный сотрудник института социологии РАН </a:t>
            </a:r>
            <a:r>
              <a:rPr lang="ru-RU" sz="1600" b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Гришаева 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Наталья 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Петровна</a:t>
            </a:r>
            <a:endParaRPr lang="ru-RU" sz="1600" b="1" dirty="0">
              <a:solidFill>
                <a:srgbClr val="002060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0800000" flipV="1">
            <a:off x="467544" y="5661248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Заложить основы полноценной социально успешной личности в период дошкольного детства – это основная цель ДОО.</a:t>
            </a:r>
            <a:endParaRPr lang="ru-RU" dirty="0">
              <a:solidFill>
                <a:srgbClr val="002060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812360" y="6093296"/>
            <a:ext cx="81144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i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Слайд 3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sovet.su/_ld/373/0931267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67544" y="692696"/>
            <a:ext cx="82089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  <a:cs typeface="Times New Roman" pitchFamily="18" charset="0"/>
              </a:rPr>
              <a:t>Задачи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социального развития дошкольников: 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556792"/>
            <a:ext cx="80648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1. Освоение норм и правил общения детей со взрослыми и друг с другом. Развитие коммуникативных навыков жизни в коллективе; 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2. Развитие умений коллективно трудиться и получать от этого удовольствие; 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3. Освоение детьми на начальном уровне социальных ролей «Я - член коллектива», «Я - мальчик или девочка», «Я – житель России» и др.; 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4. Развитие способности к принятию собственных решений на основе уверенности в себе, осознанности нравственного выбора и приобретенного социального опыта, развитых навыков саморегуляции поведения.</a:t>
            </a:r>
          </a:p>
          <a:p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  <a:t>. </a:t>
            </a:r>
            <a:endParaRPr lang="ru-RU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12360" y="6093296"/>
            <a:ext cx="81144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i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Слайд 4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sovet.su/_ld/373/0931267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67544" y="692696"/>
            <a:ext cx="8208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Интегративные качества, приобретенные ребенком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в результате освоения технологий социализации</a:t>
            </a:r>
            <a:endParaRPr lang="ru-RU" sz="20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556792"/>
            <a:ext cx="806489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Интерес к новому и неизвестному в окружающем мире (предметам, вещам, отношениям).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Любовь к экспериментам.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Способность самостоятельно действовать в повседневной жизни.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Способность договариваться, распределять действия, изменять стиль общения.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Способность управлять своим поведением и планировать действия на основе первичных ценностных представлений, соблюдать элементарные общественные нормы и правила поведения.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Способность самостоятельно применять усвоенные знания и способы действий. Представления о себе, семье, обществе, государстве, мире, природе</a:t>
            </a: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  <a:t>. </a:t>
            </a:r>
            <a:endParaRPr lang="ru-RU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12360" y="6093296"/>
            <a:ext cx="81144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i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Слайд 5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sovet.su/_ld/373/0931267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Овал 6"/>
          <p:cNvSpPr/>
          <p:nvPr/>
        </p:nvSpPr>
        <p:spPr>
          <a:xfrm>
            <a:off x="2627784" y="1772816"/>
            <a:ext cx="3672408" cy="2952328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Педагогические технологии эффективной социализации дошкольников,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 разработанные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Н.П. Гришаевой</a:t>
            </a:r>
            <a:endParaRPr lang="ru-RU" sz="2000" b="1" dirty="0">
              <a:solidFill>
                <a:srgbClr val="002060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3528" y="2420888"/>
            <a:ext cx="1944216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«Развивающее общение»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635896" y="476672"/>
            <a:ext cx="1944216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«Клубный час»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39552" y="548680"/>
            <a:ext cx="2520280" cy="144016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«Технология включения родителей в образовательный процесс»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012160" y="692696"/>
            <a:ext cx="1944216" cy="86409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«Ежедневный круг рефлексии»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660232" y="1988840"/>
            <a:ext cx="1944216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«Ситуации месяца»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51520" y="3645024"/>
            <a:ext cx="1944216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«Волшебный телефон»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259632" y="4869160"/>
            <a:ext cx="1944216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«Социальные акции»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563888" y="5373216"/>
            <a:ext cx="1944216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«Дети-волонтеры»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516216" y="3140968"/>
            <a:ext cx="2376264" cy="136815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«Заключительные праздники по «Ситуациям месяца»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868144" y="4797152"/>
            <a:ext cx="2088232" cy="93610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«Проблемные педагогические ситуации»</a:t>
            </a:r>
          </a:p>
        </p:txBody>
      </p:sp>
      <p:cxnSp>
        <p:nvCxnSpPr>
          <p:cNvPr id="18" name="Прямая со стрелкой 17"/>
          <p:cNvCxnSpPr>
            <a:stCxn id="7" idx="0"/>
            <a:endCxn id="9" idx="2"/>
          </p:cNvCxnSpPr>
          <p:nvPr/>
        </p:nvCxnSpPr>
        <p:spPr>
          <a:xfrm flipV="1">
            <a:off x="4463988" y="1268760"/>
            <a:ext cx="144016" cy="504056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endCxn id="16" idx="1"/>
          </p:cNvCxnSpPr>
          <p:nvPr/>
        </p:nvCxnSpPr>
        <p:spPr>
          <a:xfrm>
            <a:off x="6228184" y="3645024"/>
            <a:ext cx="288032" cy="180020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endCxn id="13" idx="3"/>
          </p:cNvCxnSpPr>
          <p:nvPr/>
        </p:nvCxnSpPr>
        <p:spPr>
          <a:xfrm flipH="1">
            <a:off x="2195736" y="3861048"/>
            <a:ext cx="576064" cy="180020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7" idx="3"/>
            <a:endCxn id="14" idx="0"/>
          </p:cNvCxnSpPr>
          <p:nvPr/>
        </p:nvCxnSpPr>
        <p:spPr>
          <a:xfrm flipH="1">
            <a:off x="2231740" y="4292786"/>
            <a:ext cx="933856" cy="576374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7" idx="4"/>
            <a:endCxn id="15" idx="0"/>
          </p:cNvCxnSpPr>
          <p:nvPr/>
        </p:nvCxnSpPr>
        <p:spPr>
          <a:xfrm>
            <a:off x="4463988" y="4725144"/>
            <a:ext cx="72008" cy="648072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 flipV="1">
            <a:off x="2195736" y="2852936"/>
            <a:ext cx="432048" cy="72008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7" idx="1"/>
            <a:endCxn id="10" idx="2"/>
          </p:cNvCxnSpPr>
          <p:nvPr/>
        </p:nvCxnSpPr>
        <p:spPr>
          <a:xfrm flipH="1" flipV="1">
            <a:off x="1799692" y="1988840"/>
            <a:ext cx="1365904" cy="216334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endCxn id="12" idx="1"/>
          </p:cNvCxnSpPr>
          <p:nvPr/>
        </p:nvCxnSpPr>
        <p:spPr>
          <a:xfrm flipV="1">
            <a:off x="6156176" y="2384884"/>
            <a:ext cx="504056" cy="252028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7" idx="7"/>
            <a:endCxn id="11" idx="2"/>
          </p:cNvCxnSpPr>
          <p:nvPr/>
        </p:nvCxnSpPr>
        <p:spPr>
          <a:xfrm flipV="1">
            <a:off x="5762380" y="1556792"/>
            <a:ext cx="1221888" cy="648382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7" idx="5"/>
            <a:endCxn id="17" idx="0"/>
          </p:cNvCxnSpPr>
          <p:nvPr/>
        </p:nvCxnSpPr>
        <p:spPr>
          <a:xfrm>
            <a:off x="5762380" y="4292786"/>
            <a:ext cx="1149880" cy="504366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7812360" y="6093296"/>
            <a:ext cx="81144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i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Слайд 6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sovet.su/_ld/373/0931267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95536" y="1419741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endParaRPr lang="ru-RU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Bookman Old Style" pitchFamily="18" charset="0"/>
              </a:rPr>
              <a:t>Задачи </a:t>
            </a:r>
            <a:r>
              <a:rPr lang="ru-RU" b="1" i="1" dirty="0">
                <a:solidFill>
                  <a:srgbClr val="002060"/>
                </a:solidFill>
                <a:latin typeface="Bookman Old Style" pitchFamily="18" charset="0"/>
              </a:rPr>
              <a:t>педагогической </a:t>
            </a:r>
            <a:r>
              <a:rPr lang="ru-RU" b="1" i="1" dirty="0" smtClean="0">
                <a:solidFill>
                  <a:srgbClr val="002060"/>
                </a:solidFill>
                <a:latin typeface="Bookman Old Style" pitchFamily="18" charset="0"/>
              </a:rPr>
              <a:t>технологии «Ежедневный рефлексивный </a:t>
            </a:r>
            <a:r>
              <a:rPr lang="ru-RU" b="1" i="1" dirty="0">
                <a:solidFill>
                  <a:srgbClr val="002060"/>
                </a:solidFill>
                <a:latin typeface="Bookman Old Style" pitchFamily="18" charset="0"/>
              </a:rPr>
              <a:t>круг</a:t>
            </a:r>
            <a:r>
              <a:rPr lang="ru-RU" b="1" i="1" dirty="0" smtClean="0">
                <a:solidFill>
                  <a:srgbClr val="002060"/>
                </a:solidFill>
                <a:latin typeface="Bookman Old Style" pitchFamily="18" charset="0"/>
              </a:rPr>
              <a:t>»:</a:t>
            </a:r>
            <a:endParaRPr lang="ru-RU" b="1" i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 flipH="1">
            <a:off x="683568" y="476672"/>
            <a:ext cx="7776864" cy="1008112"/>
          </a:xfrm>
          <a:prstGeom prst="horizontalScroll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Технология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«Ежедневный рефлексивный круг» </a:t>
            </a:r>
            <a:endParaRPr lang="ru-RU" sz="2800" b="1" dirty="0">
              <a:solidFill>
                <a:srgbClr val="002060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User\Pictures\Мои сканированные изображения\сканирование0012.jp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501008"/>
            <a:ext cx="2016224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699792" y="2564904"/>
            <a:ext cx="583264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  <a:t>сплочение детского коллектива;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  <a:t>формирование умения слушать и понимать друг друга;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  <a:t>формирование общей позиции относительно различных аспектов жизни в группе;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  <a:t>обсуждение планов на день, неделю, месяц;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  <a:t>развитие умения выражать свои чувства и переживания публично;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  <a:t>привлечение родителей к жизни детей в ДОО.</a:t>
            </a:r>
            <a:endParaRPr lang="ru-RU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812360" y="6093296"/>
            <a:ext cx="81144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i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Слайд 8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sovet.su/_ld/373/0931267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23527" y="1124744"/>
            <a:ext cx="84249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Позволяет детям освоить социальные роли (я – член коллектива,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 я – горожанин, я – часть земли, я – часть мироздания,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я – часть семьи, я – россиянин).                                                                                                                                </a:t>
            </a:r>
          </a:p>
        </p:txBody>
      </p:sp>
      <p:sp>
        <p:nvSpPr>
          <p:cNvPr id="4" name="Горизонтальный свиток 3"/>
          <p:cNvSpPr/>
          <p:nvPr/>
        </p:nvSpPr>
        <p:spPr>
          <a:xfrm flipH="1">
            <a:off x="971600" y="404664"/>
            <a:ext cx="7128792" cy="694430"/>
          </a:xfrm>
          <a:prstGeom prst="horizontalScroll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Технология «Ситуация месяца» </a:t>
            </a:r>
            <a:endParaRPr lang="ru-RU" sz="2800" b="1" dirty="0">
              <a:solidFill>
                <a:srgbClr val="002060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C:\Users\User\Pictures\Мои сканированные изображения\сканирование0012.jp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501008"/>
            <a:ext cx="2016224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627784" y="2348880"/>
            <a:ext cx="59766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Задачи: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воспитывать у детей самостоятельность и ответственность;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Формировать умение детей ориентироваться в пространстве и времени;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воспитывать дружеские отношения, уважительное отношение к окружающим, с благодарностью относиться к помощи и знакам внимания;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формировать умение проявлять инициативу;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формировать умения планировать свои действия и оценивать их результаты.</a:t>
            </a:r>
            <a:endParaRPr lang="ru-RU" dirty="0" smtClean="0">
              <a:solidFill>
                <a:schemeClr val="tx2">
                  <a:lumMod val="75000"/>
                </a:schemeClr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12360" y="6093296"/>
            <a:ext cx="81144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i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Слайд 9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sovet.su/_ld/373/0931267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971601" y="1869792"/>
            <a:ext cx="676875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По завершении каждой «ситуации месяца» проводится заключительное мероприятие, </a:t>
            </a:r>
          </a:p>
          <a:p>
            <a:pPr algn="ctr"/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на котором дети могут показать, </a:t>
            </a:r>
          </a:p>
          <a:p>
            <a:pPr algn="ctr"/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чему научились, пообщаться </a:t>
            </a:r>
          </a:p>
          <a:p>
            <a:pPr algn="ctr"/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с детьми разного возраста. </a:t>
            </a:r>
            <a:endParaRPr lang="ru-RU" sz="2000" i="1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 flipH="1">
            <a:off x="683568" y="548680"/>
            <a:ext cx="7848872" cy="1080120"/>
          </a:xfrm>
          <a:prstGeom prst="horizontalScroll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Технология «Заключительные праздники по «Ситуациям месяца»» </a:t>
            </a:r>
            <a:endParaRPr lang="ru-RU" sz="2800" b="1" dirty="0">
              <a:solidFill>
                <a:srgbClr val="002060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User\Pictures\Мои сканированные изображения\сканирование0012.jp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501008"/>
            <a:ext cx="2016224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7668344" y="6093296"/>
            <a:ext cx="90762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i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Слайд 10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386</TotalTime>
  <Words>1300</Words>
  <Application>Microsoft Office PowerPoint</Application>
  <PresentationFormat>Экран (4:3)</PresentationFormat>
  <Paragraphs>148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 Инкин</dc:creator>
  <cp:lastModifiedBy>XXX</cp:lastModifiedBy>
  <cp:revision>38</cp:revision>
  <dcterms:created xsi:type="dcterms:W3CDTF">2018-11-07T16:15:06Z</dcterms:created>
  <dcterms:modified xsi:type="dcterms:W3CDTF">2022-10-24T10:18:01Z</dcterms:modified>
</cp:coreProperties>
</file>