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70" r:id="rId15"/>
    <p:sldId id="269" r:id="rId16"/>
    <p:sldId id="262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220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2BD43-FC8B-4C87-AB96-601BDDFC63E5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49C01-FC44-42CE-83F7-1BD087080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56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E19E2-0992-4E33-8F1D-D88E893FE54A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DEAD9-2631-4EE6-AE5E-52742CFA16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DEAD9-2631-4EE6-AE5E-52742CFA16BC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DEAD9-2631-4EE6-AE5E-52742CFA16BC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229600" cy="106754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«Активное слушание»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6400800" cy="1033406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Практическая консультация </a:t>
            </a:r>
          </a:p>
          <a:p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для родителей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3356992"/>
            <a:ext cx="4392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/>
              <a:t>Подготовила: </a:t>
            </a:r>
          </a:p>
          <a:p>
            <a:pPr algn="r"/>
            <a:r>
              <a:rPr lang="ru-RU" sz="2400" dirty="0"/>
              <a:t>педагог-психолог </a:t>
            </a:r>
          </a:p>
          <a:p>
            <a:pPr algn="r"/>
            <a:r>
              <a:rPr lang="ru-RU" sz="2400" dirty="0"/>
              <a:t>Зинченко Анна Михайловна</a:t>
            </a:r>
          </a:p>
          <a:p>
            <a:pPr algn="r"/>
            <a:endParaRPr lang="ru-RU" sz="2400" dirty="0">
              <a:solidFill>
                <a:schemeClr val="tx1">
                  <a:lumMod val="10000"/>
                </a:schemeClr>
              </a:solidFill>
            </a:endParaRPr>
          </a:p>
          <a:p>
            <a:pPr algn="r"/>
            <a:endParaRPr lang="ru-RU" sz="2400" dirty="0">
              <a:solidFill>
                <a:schemeClr val="tx1">
                  <a:lumMod val="10000"/>
                </a:schemeClr>
              </a:solidFill>
            </a:endParaRPr>
          </a:p>
          <a:p>
            <a:pPr algn="r"/>
            <a:endParaRPr lang="ru-RU" sz="2400" dirty="0">
              <a:solidFill>
                <a:schemeClr val="tx1">
                  <a:lumMod val="10000"/>
                </a:schemeClr>
              </a:solidFill>
            </a:endParaRPr>
          </a:p>
          <a:p>
            <a:pPr algn="ctr"/>
            <a:r>
              <a:rPr lang="ru-RU" sz="2400" dirty="0"/>
              <a:t>МБДОУ ЦРР ДС №58 «</a:t>
            </a:r>
            <a:r>
              <a:rPr lang="ru-RU" sz="2400"/>
              <a:t>Жемчужинка»</a:t>
            </a:r>
            <a:endParaRPr lang="ru-RU" sz="2400" dirty="0"/>
          </a:p>
        </p:txBody>
      </p:sp>
      <p:pic>
        <p:nvPicPr>
          <p:cNvPr id="5" name="Рисунок 4" descr="nep.jpg"/>
          <p:cNvPicPr>
            <a:picLocks noChangeAspect="1"/>
          </p:cNvPicPr>
          <p:nvPr/>
        </p:nvPicPr>
        <p:blipFill>
          <a:blip r:embed="rId2" cstate="print"/>
          <a:srcRect r="2961" b="5139"/>
          <a:stretch>
            <a:fillRect/>
          </a:stretch>
        </p:blipFill>
        <p:spPr>
          <a:xfrm>
            <a:off x="395536" y="2636912"/>
            <a:ext cx="3960440" cy="39145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944" y="908720"/>
            <a:ext cx="48245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Отражение чувств</a:t>
            </a:r>
          </a:p>
          <a:p>
            <a:endParaRPr lang="ru-RU" sz="2400" b="1" dirty="0"/>
          </a:p>
          <a:p>
            <a:r>
              <a:rPr lang="ru-RU" sz="2400" dirty="0"/>
              <a:t>Проговаривание чувств, которые испытывает человек. Дети меньше начинают бояться негативных чувств, видят, что родители понимают их. Повышается желание другого человека рассказать о себе.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5373216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"Вероятно, ты чувствуешь себя расстроенным"</a:t>
            </a:r>
          </a:p>
          <a:p>
            <a:r>
              <a:rPr lang="ru-RU" sz="2400" b="1" dirty="0"/>
              <a:t>"Мне кажется, ты обижен"</a:t>
            </a:r>
          </a:p>
        </p:txBody>
      </p:sp>
      <p:pic>
        <p:nvPicPr>
          <p:cNvPr id="4" name="Рисунок 3" descr="52457b0f493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3487258" cy="3789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Проговаривание подтекста</a:t>
            </a:r>
          </a:p>
          <a:p>
            <a:endParaRPr lang="ru-RU" sz="2400" b="1" dirty="0"/>
          </a:p>
          <a:p>
            <a:r>
              <a:rPr lang="ru-RU" sz="2400" dirty="0"/>
              <a:t>Проговаривание того, о чем хотел сказать ребенок, дальнейшее развитие мыслей. Увеличивается взаимопонимание. Но проговаривание не должно превращаться в оценивание.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3212976"/>
            <a:ext cx="4464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Фраза "Мама, а ты не заметила, как быстро я убрала игрушки сегодня?"</a:t>
            </a:r>
            <a:br>
              <a:rPr lang="ru-RU" sz="2400" dirty="0"/>
            </a:br>
            <a:r>
              <a:rPr lang="ru-RU" sz="2400" i="1" dirty="0"/>
              <a:t>Варианты подтекста: </a:t>
            </a:r>
            <a:r>
              <a:rPr lang="ru-RU" sz="2400" dirty="0"/>
              <a:t>"Ты бы меня похвалила!" или ещё глубже:</a:t>
            </a:r>
            <a:br>
              <a:rPr lang="ru-RU" sz="2400" dirty="0"/>
            </a:br>
            <a:r>
              <a:rPr lang="ru-RU" sz="2400" dirty="0"/>
              <a:t>"Я хотела бы, чтобы ты разрешила мне посмотреть мультик".</a:t>
            </a:r>
          </a:p>
        </p:txBody>
      </p:sp>
      <p:pic>
        <p:nvPicPr>
          <p:cNvPr id="4" name="Рисунок 3" descr="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636912"/>
            <a:ext cx="4103294" cy="2729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/>
              <a:t>Резюмирование</a:t>
            </a:r>
            <a:r>
              <a:rPr lang="ru-RU" sz="2400" b="1" dirty="0"/>
              <a:t> </a:t>
            </a:r>
            <a:r>
              <a:rPr lang="ru-RU" sz="2400" dirty="0"/>
              <a:t>используется в продолжительных беседах.</a:t>
            </a:r>
            <a:endParaRPr lang="ru-RU" sz="2400" b="1" dirty="0"/>
          </a:p>
          <a:p>
            <a:r>
              <a:rPr lang="ru-RU" sz="2400" dirty="0"/>
              <a:t>       </a:t>
            </a:r>
          </a:p>
          <a:p>
            <a:r>
              <a:rPr lang="ru-RU" sz="2400" dirty="0"/>
              <a:t>Подведение итогов, обобщение всего разговора требует от слушающего внимания и умения кратко излагать свои и чужие мысли.</a:t>
            </a:r>
          </a:p>
        </p:txBody>
      </p:sp>
      <p:pic>
        <p:nvPicPr>
          <p:cNvPr id="3" name="Рисунок 2" descr="406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356992"/>
            <a:ext cx="2878111" cy="23024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139952" y="3861048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"Итак, мы договорились…"</a:t>
            </a:r>
            <a:br>
              <a:rPr lang="ru-RU" sz="2400" b="1" dirty="0"/>
            </a:br>
            <a:r>
              <a:rPr lang="ru-RU" sz="2400" b="1" dirty="0"/>
              <a:t>"Главное, о чем ты хотел сказать …"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628800"/>
            <a:ext cx="748883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400" dirty="0"/>
              <a:t>- Выскажитесь с позиции мамы, когда вам комфортнее было разговаривать с ребёнком? Когда по вашему, он был предельно раскрепощён и откровенен?</a:t>
            </a:r>
          </a:p>
          <a:p>
            <a:endParaRPr lang="ru-RU" sz="2400" dirty="0"/>
          </a:p>
          <a:p>
            <a:r>
              <a:rPr lang="ru-RU" sz="2400" dirty="0"/>
              <a:t> - А ребёнку какая позиция при разговоре наиболее комфортна?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 - Как Вы думаете, почему при изменении взаимного расположения меняется эффективность общения?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60648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Упражнение </a:t>
            </a:r>
          </a:p>
          <a:p>
            <a:pPr algn="ctr"/>
            <a:r>
              <a:rPr lang="ru-RU" sz="4000" dirty="0"/>
              <a:t>"Слушание в разных позах”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503783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/>
              <a:t>Вывод: эффективным является общение </a:t>
            </a:r>
          </a:p>
          <a:p>
            <a:pPr algn="ctr"/>
            <a:r>
              <a:rPr lang="ru-RU" sz="3200" u="sng" dirty="0"/>
              <a:t>на "</a:t>
            </a:r>
            <a:r>
              <a:rPr lang="ru-RU" sz="3200" b="1" u="sng" dirty="0"/>
              <a:t>одном уровне</a:t>
            </a:r>
            <a:r>
              <a:rPr lang="ru-RU" sz="3200" u="sng" dirty="0"/>
              <a:t>”, "</a:t>
            </a:r>
            <a:r>
              <a:rPr lang="ru-RU" sz="3200" b="1" u="sng" dirty="0"/>
              <a:t>глаза в глаза</a:t>
            </a:r>
            <a:r>
              <a:rPr lang="ru-RU" sz="3200" u="sng" dirty="0"/>
              <a:t>”</a:t>
            </a:r>
            <a:endParaRPr lang="ru-RU" sz="3200" dirty="0"/>
          </a:p>
          <a:p>
            <a:pPr algn="ctr"/>
            <a:endParaRPr lang="ru-RU" dirty="0"/>
          </a:p>
        </p:txBody>
      </p:sp>
      <p:pic>
        <p:nvPicPr>
          <p:cNvPr id="6" name="Рисунок 5" descr="406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86404"/>
            <a:ext cx="7776864" cy="5181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Как вести себя при разговоре?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1412776"/>
            <a:ext cx="792088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/>
              <a:t>   </a:t>
            </a:r>
            <a:r>
              <a:rPr lang="ru-RU" sz="2400" b="1" dirty="0"/>
              <a:t>Повернитесь к ребёнку лицом</a:t>
            </a:r>
            <a:r>
              <a:rPr lang="ru-RU" sz="2400" dirty="0"/>
              <a:t>, важно чтобы ваши и его глаза находились на одном уровне. </a:t>
            </a:r>
          </a:p>
          <a:p>
            <a:r>
              <a:rPr lang="ru-RU" sz="2400" dirty="0"/>
              <a:t>      Избегайте разговоров из разных комнат, повернувшись лицом к полкам или раковине и другим предметам. </a:t>
            </a:r>
          </a:p>
          <a:p>
            <a:pPr>
              <a:buFont typeface="Wingdings" pitchFamily="2" charset="2"/>
              <a:buChar char="ü"/>
            </a:pPr>
            <a:endParaRPr lang="ru-RU" sz="2400" dirty="0"/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 Желательно также, чтобы </a:t>
            </a:r>
            <a:r>
              <a:rPr lang="ru-RU" sz="2400" b="1" dirty="0"/>
              <a:t>ваши ответы звучали в утвердительной форме</a:t>
            </a:r>
            <a:r>
              <a:rPr lang="ru-RU" sz="2400" dirty="0"/>
              <a:t>. </a:t>
            </a:r>
          </a:p>
          <a:p>
            <a:r>
              <a:rPr lang="ru-RU" sz="2400" dirty="0"/>
              <a:t>      Фразы, оформленные как вопрос, не выражают сочувствия, старайтесь их избегать.</a:t>
            </a:r>
          </a:p>
          <a:p>
            <a:pPr>
              <a:buFont typeface="Wingdings" pitchFamily="2" charset="2"/>
              <a:buChar char="ü"/>
            </a:pPr>
            <a:endParaRPr lang="ru-RU" sz="2400" dirty="0"/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 В беседе </a:t>
            </a:r>
            <a:r>
              <a:rPr lang="ru-RU" sz="2400" b="1" dirty="0"/>
              <a:t>очень важно выдерживать паузы</a:t>
            </a:r>
            <a:r>
              <a:rPr lang="ru-RU" sz="2400" dirty="0"/>
              <a:t>, после каждой реплики стоит немного помолчать.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Работа в парах для тренировки приёмов активного слушания</a:t>
            </a:r>
          </a:p>
        </p:txBody>
      </p:sp>
      <p:pic>
        <p:nvPicPr>
          <p:cNvPr id="3" name="Рисунок 2" descr="MP90028949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348880"/>
            <a:ext cx="5213176" cy="3449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важно активное слушание для ребенка?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1916832"/>
            <a:ext cx="82809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Ребёнок понимает, что родителям очень важно, что происходит с ним, о чем он думает, что чувствует. У ребенка </a:t>
            </a:r>
            <a:r>
              <a:rPr lang="ru-RU" sz="2400" b="1" dirty="0">
                <a:solidFill>
                  <a:schemeClr val="tx1">
                    <a:lumMod val="10000"/>
                  </a:schemeClr>
                </a:solidFill>
              </a:rPr>
              <a:t>возникает</a:t>
            </a:r>
            <a:r>
              <a:rPr lang="ru-RU" sz="24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ru-RU" sz="2400" b="1" dirty="0"/>
              <a:t>ощущение значимости и принятия 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со стороны самых близких ему людей.</a:t>
            </a:r>
          </a:p>
          <a:p>
            <a:endParaRPr lang="ru-RU" sz="24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Активное слушание создает отношения теплоты; родители могут «побыть на месте» ребенка, облегчается решение проблем ребенка, </a:t>
            </a:r>
            <a:r>
              <a:rPr lang="ru-RU" sz="2400" b="1" dirty="0"/>
              <a:t>у детей появляется желание прислушаться 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к мнению родителей. </a:t>
            </a:r>
          </a:p>
          <a:p>
            <a:pPr>
              <a:buFont typeface="Wingdings" pitchFamily="2" charset="2"/>
              <a:buChar char="§"/>
            </a:pPr>
            <a:endParaRPr lang="ru-RU" sz="24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Активное слушание </a:t>
            </a:r>
            <a:r>
              <a:rPr lang="ru-RU" sz="2400" b="1" dirty="0"/>
              <a:t>позволяет</a:t>
            </a:r>
            <a:r>
              <a:rPr lang="ru-RU" sz="24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ru-RU" sz="2400" b="1" dirty="0"/>
              <a:t>воспитывать самоконтроль и ответственность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35292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Мы думаем, что применяем методику к детям, </a:t>
            </a:r>
          </a:p>
          <a:p>
            <a:pPr algn="ctr"/>
            <a:r>
              <a:rPr lang="ru-RU" sz="2800" dirty="0"/>
              <a:t>но на самом деле она меняет нас самих. 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Желаю успехов!</a:t>
            </a:r>
          </a:p>
          <a:p>
            <a:endParaRPr lang="ru-RU" dirty="0"/>
          </a:p>
        </p:txBody>
      </p:sp>
      <p:pic>
        <p:nvPicPr>
          <p:cNvPr id="5" name="Рисунок 4" descr="семья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58849"/>
            <a:ext cx="8438809" cy="45991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764704"/>
            <a:ext cx="828092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Игра «Если бы я был …»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0d248ded14a959ccb362306187c69c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348880"/>
            <a:ext cx="4104100" cy="367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572000" y="2132856"/>
            <a:ext cx="432048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u="sng" dirty="0">
                <a:solidFill>
                  <a:srgbClr val="002060"/>
                </a:solidFill>
              </a:rPr>
              <a:t>Правила игры: 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Нужно представить себя на месте какого-либо предмета и назвать его, продолжая фразу. На карточках даны различные темы. В соответствии с данной темой нужно придумать подходящий именно к Вам предмет.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071"/>
            <a:ext cx="871296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u="sng" dirty="0">
                <a:solidFill>
                  <a:schemeClr val="bg1">
                    <a:lumMod val="10000"/>
                  </a:schemeClr>
                </a:solidFill>
              </a:rPr>
              <a:t>Так бывает, что: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</a:rPr>
              <a:t>   У родителей мало времени, накапливается усталость, и нет сил на то, чтобы «качественно» проводить время со своим ребенком.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</a:rPr>
              <a:t>   Не хватает опыта и знаний о том, как правильно строить отношения с детьми.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</a:rPr>
              <a:t>   Трудное поведение ребенка злит или расстраивает и, кажется, что «ничего не помогает».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</a:rPr>
              <a:t>   Ребенку всегда мало внимания, и он просит еще и еще играть с ним, а взрослым трудно это делать.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79912" y="3140968"/>
            <a:ext cx="536408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</a:rPr>
              <a:t>И тогда хочется научиться: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  Говорить так, чтобы дети слушали и слышали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/>
              <a:t>  Понимать ребенка и мотивы его поведения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  Получать удовольствие от времени, проведенного с детьми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/>
              <a:t>  Больше доверять друг другу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  Быть более последовательными и надежными в отношениях с детьми</a:t>
            </a:r>
          </a:p>
        </p:txBody>
      </p:sp>
      <p:pic>
        <p:nvPicPr>
          <p:cNvPr id="4" name="Рисунок 3" descr="roditeli_reben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3861048"/>
            <a:ext cx="3567648" cy="2574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9928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Анкета «Умеете ли вы слушать?»</a:t>
            </a:r>
            <a:endParaRPr lang="ru-RU" sz="4000" dirty="0">
              <a:solidFill>
                <a:srgbClr val="002060"/>
              </a:solidFill>
            </a:endParaRPr>
          </a:p>
          <a:p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002060"/>
                </a:solidFill>
              </a:rPr>
              <a:t>Инструкция.</a:t>
            </a:r>
            <a:r>
              <a:rPr lang="ru-RU" sz="2400" dirty="0">
                <a:solidFill>
                  <a:srgbClr val="002060"/>
                </a:solidFill>
              </a:rPr>
              <a:t> Постарайтесь, не особенно задумываясь, искренне ответить на вопросы «да» или «нет».</a:t>
            </a:r>
          </a:p>
          <a:p>
            <a:endParaRPr lang="ru-RU" dirty="0"/>
          </a:p>
        </p:txBody>
      </p:sp>
      <p:pic>
        <p:nvPicPr>
          <p:cNvPr id="3" name="Рисунок 2" descr="1800672.jpg"/>
          <p:cNvPicPr>
            <a:picLocks noChangeAspect="1"/>
          </p:cNvPicPr>
          <p:nvPr/>
        </p:nvPicPr>
        <p:blipFill rotWithShape="1">
          <a:blip r:embed="rId2" cstate="print"/>
          <a:srcRect t="17037" r="20227"/>
          <a:stretch/>
        </p:blipFill>
        <p:spPr>
          <a:xfrm>
            <a:off x="2483768" y="3356992"/>
            <a:ext cx="4193341" cy="32707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8784976" cy="618630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b="1" i="1" u="sng" dirty="0">
                <a:solidFill>
                  <a:srgbClr val="002060"/>
                </a:solidFill>
              </a:rPr>
              <a:t>Обработка и интерпретация результатов.</a:t>
            </a:r>
            <a:r>
              <a:rPr lang="ru-RU" sz="2200" u="sng" dirty="0">
                <a:solidFill>
                  <a:srgbClr val="002060"/>
                </a:solidFill>
              </a:rPr>
              <a:t> </a:t>
            </a:r>
          </a:p>
          <a:p>
            <a:r>
              <a:rPr lang="ru-RU" sz="2200" i="1" dirty="0">
                <a:solidFill>
                  <a:srgbClr val="002060"/>
                </a:solidFill>
              </a:rPr>
              <a:t>Подсчитайте количество ответов «нет».</a:t>
            </a:r>
          </a:p>
          <a:p>
            <a:endParaRPr lang="ru-RU" sz="2200" dirty="0">
              <a:solidFill>
                <a:srgbClr val="002060"/>
              </a:solidFill>
            </a:endParaRPr>
          </a:p>
          <a:p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10-12 баллов.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>
                <a:solidFill>
                  <a:srgbClr val="002060"/>
                </a:solidFill>
              </a:rPr>
              <a:t>Вы умеете достаточно хорошо слушать. Не руководствуясь предубеждениями по отношению к собеседнику, стараетесь выделить в его словах главное. Ваши собственные эмоции не мешают вам слушать даже то, что вам не очень нравится. Поэтому  многие люди любят общаться с вами.</a:t>
            </a:r>
          </a:p>
          <a:p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8-10 баллов</a:t>
            </a:r>
            <a:r>
              <a:rPr lang="ru-RU" sz="2200" b="1" dirty="0">
                <a:solidFill>
                  <a:srgbClr val="002060"/>
                </a:solidFill>
              </a:rPr>
              <a:t>.</a:t>
            </a:r>
            <a:r>
              <a:rPr lang="ru-RU" sz="2200" dirty="0">
                <a:solidFill>
                  <a:srgbClr val="002060"/>
                </a:solidFill>
              </a:rPr>
              <a:t> Нередко вы проявляете умение слушать. Даже если вы чем-то недовольны, всё равно стараетесь дослушать собеседника до конца. Если же вам некогда, пытаетесь тактично прервать общение с ним. Иногда вы все же позволяете себе перебить  собеседника для того, чтобы вставить свое «веское слово».</a:t>
            </a:r>
          </a:p>
          <a:p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Менее 8 баллов.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>
                <a:solidFill>
                  <a:srgbClr val="002060"/>
                </a:solidFill>
              </a:rPr>
              <a:t>К сожалению, вы еще не научились слушать. Вы перебиваете, не даете высказаться до конца. Если вам не нравится то, что собеседник говорит, перестаёте слушать его.</a:t>
            </a:r>
            <a:endParaRPr lang="ru-RU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35269" y="476672"/>
            <a:ext cx="9486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>
                    <a:lumMod val="10000"/>
                  </a:schemeClr>
                </a:solidFill>
              </a:rPr>
              <a:t>Что значит для меня хорошо слушать?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754356"/>
            <a:ext cx="59747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>
                    <a:lumMod val="10000"/>
                  </a:schemeClr>
                </a:solidFill>
              </a:rPr>
              <a:t>Слышать</a:t>
            </a: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 - различать, воспринимать что-то на слух.</a:t>
            </a:r>
          </a:p>
          <a:p>
            <a:r>
              <a:rPr lang="ru-RU" sz="2800" b="1" u="sng" dirty="0">
                <a:solidFill>
                  <a:schemeClr val="bg1">
                    <a:lumMod val="10000"/>
                  </a:schemeClr>
                </a:solidFill>
              </a:rPr>
              <a:t>Слушать</a:t>
            </a: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 – направлять свой слух на на что-то. (по Ожегову) </a:t>
            </a:r>
          </a:p>
          <a:p>
            <a:br>
              <a:rPr lang="ru-RU" sz="2800" dirty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"Слушание бывает </a:t>
            </a:r>
            <a:r>
              <a:rPr lang="ru-RU" sz="2800" i="1" dirty="0">
                <a:solidFill>
                  <a:schemeClr val="bg1">
                    <a:lumMod val="10000"/>
                  </a:schemeClr>
                </a:solidFill>
              </a:rPr>
              <a:t>пассивное</a:t>
            </a: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 (безмолвное) и </a:t>
            </a:r>
            <a:r>
              <a:rPr lang="ru-RU" sz="2800" i="1" dirty="0">
                <a:solidFill>
                  <a:schemeClr val="bg1">
                    <a:lumMod val="10000"/>
                  </a:schemeClr>
                </a:solidFill>
              </a:rPr>
              <a:t>активное</a:t>
            </a: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 (рефлексивное)".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5373216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Безмолвное слушание - минимизация ответных реакций </a:t>
            </a:r>
          </a:p>
          <a:p>
            <a:pPr algn="ctr"/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("Да, да", "Я тебя слушаю"), поддерживающее выражение лица, кивание головой в знак согласия.</a:t>
            </a:r>
            <a:endParaRPr lang="ru-RU" sz="2400" dirty="0"/>
          </a:p>
        </p:txBody>
      </p:sp>
      <p:pic>
        <p:nvPicPr>
          <p:cNvPr id="6" name="Рисунок 5" descr="0089074_udesa-aktivnogo-sluani_300.jpeg"/>
          <p:cNvPicPr>
            <a:picLocks noChangeAspect="1"/>
          </p:cNvPicPr>
          <p:nvPr/>
        </p:nvPicPr>
        <p:blipFill>
          <a:blip r:embed="rId2" cstate="print"/>
          <a:srcRect l="9319" t="27320" r="9319" b="12201"/>
          <a:stretch>
            <a:fillRect/>
          </a:stretch>
        </p:blipFill>
        <p:spPr>
          <a:xfrm>
            <a:off x="5796136" y="1772816"/>
            <a:ext cx="3168352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118455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bg1">
                    <a:lumMod val="10000"/>
                  </a:schemeClr>
                </a:solidFill>
              </a:rPr>
              <a:t>Слышать и слушать </a:t>
            </a: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- различные понятия.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       Активное слушание (эмпатическое слушание)      </a:t>
            </a:r>
            <a:r>
              <a:rPr lang="ru-RU" sz="2400" dirty="0"/>
              <a:t>- это такое слушание, при котором активно дают понять собеседнику, что его не только слушают, но и слышат, и понимают, и даже разделяют его чувства.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52936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508104" y="2492896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 результате говорящий чувствует, что его слышат и понимают, чувствует доверие и поддержку и гораздо больше идет на контакт, раскрывая свои чувства, переживания.</a:t>
            </a:r>
          </a:p>
        </p:txBody>
      </p:sp>
    </p:spTree>
    <p:extLst>
      <p:ext uri="{BB962C8B-B14F-4D97-AF65-F5344CB8AC3E}">
        <p14:creationId xmlns:p14="http://schemas.microsoft.com/office/powerpoint/2010/main" val="3367149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9675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пересказ                           уточнение            отражение чувств </a:t>
            </a:r>
          </a:p>
          <a:p>
            <a:endParaRPr lang="ru-RU" sz="2400" dirty="0"/>
          </a:p>
          <a:p>
            <a:r>
              <a:rPr lang="ru-RU" sz="2400" dirty="0"/>
              <a:t> проговаривание подтекста                  </a:t>
            </a:r>
            <a:r>
              <a:rPr lang="ru-RU" sz="2400" dirty="0" err="1"/>
              <a:t>резюмирование</a:t>
            </a:r>
            <a:r>
              <a:rPr lang="ru-RU" sz="2400" dirty="0"/>
              <a:t> 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332656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Приёмы активного слушания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547664" y="908720"/>
            <a:ext cx="2232249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355976" y="90872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292080" y="908720"/>
            <a:ext cx="201622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076056" y="908720"/>
            <a:ext cx="122413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663788" y="908720"/>
            <a:ext cx="133214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3528" y="2780928"/>
            <a:ext cx="46805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Пересказ</a:t>
            </a:r>
            <a:r>
              <a:rPr lang="ru-RU" sz="2400" dirty="0"/>
              <a:t> - изложение своими словами того, что сказал собеседник.</a:t>
            </a:r>
          </a:p>
          <a:p>
            <a:br>
              <a:rPr lang="ru-RU" sz="2400" dirty="0"/>
            </a:br>
            <a:r>
              <a:rPr lang="ru-RU" sz="2400" dirty="0"/>
              <a:t>Родитель помогает разобраться в собственных мыслях и чувствах ребенку.</a:t>
            </a:r>
            <a:br>
              <a:rPr lang="ru-RU" sz="2400" dirty="0"/>
            </a:br>
            <a:r>
              <a:rPr lang="ru-RU" sz="2400" dirty="0"/>
              <a:t>("Я тебя слышу, слушаю и понимаю").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255568" y="5011341"/>
            <a:ext cx="43569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"Ты говоришь …"</a:t>
            </a:r>
            <a:br>
              <a:rPr lang="ru-RU" sz="2400" b="1" dirty="0"/>
            </a:br>
            <a:r>
              <a:rPr lang="ru-RU" sz="2400" b="1" dirty="0"/>
              <a:t>"Как я понимаю …"</a:t>
            </a:r>
            <a:br>
              <a:rPr lang="ru-RU" sz="2400" b="1" dirty="0"/>
            </a:br>
            <a:r>
              <a:rPr lang="ru-RU" sz="2400" b="1" dirty="0"/>
              <a:t>"Другими словами, ты считаешь"</a:t>
            </a:r>
          </a:p>
          <a:p>
            <a:endParaRPr lang="ru-RU" dirty="0"/>
          </a:p>
        </p:txBody>
      </p:sp>
      <p:pic>
        <p:nvPicPr>
          <p:cNvPr id="12" name="Рисунок 11" descr="Screen-Shot-2013-07-18-at-9.46.40-A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564904"/>
            <a:ext cx="3467608" cy="2282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9658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43204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Уточнение</a:t>
            </a:r>
            <a:r>
              <a:rPr lang="ru-RU" sz="2400" dirty="0"/>
              <a:t> направлено на конкретизацию и выяснение чего-либо.</a:t>
            </a:r>
          </a:p>
          <a:p>
            <a:br>
              <a:rPr lang="ru-RU" sz="2400" dirty="0"/>
            </a:br>
            <a:r>
              <a:rPr lang="ru-RU" sz="2400" dirty="0"/>
              <a:t>Родитель более четко видит ситуацию и помогает это сделать ребенку.</a:t>
            </a:r>
            <a:br>
              <a:rPr lang="ru-RU" sz="2400" dirty="0"/>
            </a:br>
            <a:r>
              <a:rPr lang="ru-RU" sz="2400" dirty="0"/>
              <a:t>("Я хочу узнать подробнее, что, где, как и когда").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5085184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"Ты сказал, что это происходит давно. Как давно? "</a:t>
            </a:r>
            <a:br>
              <a:rPr lang="ru-RU" sz="2400" b="1" dirty="0"/>
            </a:br>
            <a:r>
              <a:rPr lang="ru-RU" sz="2400" b="1" dirty="0"/>
              <a:t>"Ты именно в четверг не хочешь идти в садик?«</a:t>
            </a:r>
          </a:p>
          <a:p>
            <a:r>
              <a:rPr lang="ru-RU" sz="2400" b="1" dirty="0"/>
              <a:t>"Может, ты расскажешь об этом поподробнее?"</a:t>
            </a:r>
          </a:p>
        </p:txBody>
      </p:sp>
      <p:pic>
        <p:nvPicPr>
          <p:cNvPr id="4" name="Рисунок 3" descr="171_SOV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124744"/>
            <a:ext cx="3817607" cy="2863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757</TotalTime>
  <Words>1064</Words>
  <Application>Microsoft Office PowerPoint</Application>
  <PresentationFormat>Экран (4:3)</PresentationFormat>
  <Paragraphs>98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Constantia</vt:lpstr>
      <vt:lpstr>Wingdings</vt:lpstr>
      <vt:lpstr>Wingdings 2</vt:lpstr>
      <vt:lpstr>Поток</vt:lpstr>
      <vt:lpstr>«Активное слушание»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«Активное слушание»</dc:title>
  <dc:creator>Зинченко</dc:creator>
  <cp:lastModifiedBy>Игорь Вадимович Дронов</cp:lastModifiedBy>
  <cp:revision>54</cp:revision>
  <dcterms:created xsi:type="dcterms:W3CDTF">2014-12-02T16:42:36Z</dcterms:created>
  <dcterms:modified xsi:type="dcterms:W3CDTF">2022-10-25T15:19:26Z</dcterms:modified>
</cp:coreProperties>
</file>