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60" r:id="rId6"/>
    <p:sldId id="259" r:id="rId7"/>
    <p:sldId id="261" r:id="rId8"/>
    <p:sldId id="268" r:id="rId9"/>
    <p:sldId id="269" r:id="rId10"/>
    <p:sldId id="275" r:id="rId11"/>
    <p:sldId id="276" r:id="rId12"/>
    <p:sldId id="277" r:id="rId13"/>
    <p:sldId id="278" r:id="rId14"/>
    <p:sldId id="280" r:id="rId15"/>
    <p:sldId id="281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150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090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338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23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19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04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59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1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14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71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84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463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Texturizer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CD703-4A40-4285-9DF4-FD0018A78FEE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8D1F5-2D88-41C1-8738-9C11D499D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12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AppData\Local\Microsoft\Windows\INetCache\IE\YJO1AP4Z\1200px-Danaus_plexippus_MHNT_dos[1]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024" b="92695" l="7750" r="90000">
                        <a14:foregroundMark x1="46917" y1="46826" x2="7750" y2="11976"/>
                        <a14:foregroundMark x1="27667" y1="29341" x2="29000" y2="20958"/>
                        <a14:foregroundMark x1="27750" y1="29222" x2="15417" y2="10898"/>
                        <a14:foregroundMark x1="27750" y1="29581" x2="13917" y2="35210"/>
                        <a14:foregroundMark x1="27250" y1="29461" x2="17250" y2="51018"/>
                        <a14:foregroundMark x1="27833" y1="30419" x2="41833" y2="84551"/>
                        <a14:foregroundMark x1="34667" y1="57725" x2="16667" y2="70778"/>
                        <a14:foregroundMark x1="34500" y1="58204" x2="30750" y2="904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2" t="1557" r="-922" b="-1557"/>
          <a:stretch/>
        </p:blipFill>
        <p:spPr bwMode="auto">
          <a:xfrm rot="2424969">
            <a:off x="665507" y="1892049"/>
            <a:ext cx="4219378" cy="29359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32657"/>
            <a:ext cx="8301503" cy="954107"/>
          </a:xfrm>
          <a:custGeom>
            <a:avLst/>
            <a:gdLst>
              <a:gd name="connsiteX0" fmla="*/ 0 w 8157488"/>
              <a:gd name="connsiteY0" fmla="*/ 0 h 1754326"/>
              <a:gd name="connsiteX1" fmla="*/ 8157488 w 8157488"/>
              <a:gd name="connsiteY1" fmla="*/ 0 h 1754326"/>
              <a:gd name="connsiteX2" fmla="*/ 8157488 w 8157488"/>
              <a:gd name="connsiteY2" fmla="*/ 1754326 h 1754326"/>
              <a:gd name="connsiteX3" fmla="*/ 0 w 8157488"/>
              <a:gd name="connsiteY3" fmla="*/ 1754326 h 1754326"/>
              <a:gd name="connsiteX4" fmla="*/ 0 w 8157488"/>
              <a:gd name="connsiteY4" fmla="*/ 0 h 1754326"/>
              <a:gd name="connsiteX0" fmla="*/ 0 w 8157488"/>
              <a:gd name="connsiteY0" fmla="*/ 0 h 3125926"/>
              <a:gd name="connsiteX1" fmla="*/ 8157488 w 8157488"/>
              <a:gd name="connsiteY1" fmla="*/ 0 h 3125926"/>
              <a:gd name="connsiteX2" fmla="*/ 8157488 w 8157488"/>
              <a:gd name="connsiteY2" fmla="*/ 1754326 h 3125926"/>
              <a:gd name="connsiteX3" fmla="*/ 3260785 w 8157488"/>
              <a:gd name="connsiteY3" fmla="*/ 3125926 h 3125926"/>
              <a:gd name="connsiteX4" fmla="*/ 0 w 8157488"/>
              <a:gd name="connsiteY4" fmla="*/ 0 h 3125926"/>
              <a:gd name="connsiteX0" fmla="*/ 0 w 8157488"/>
              <a:gd name="connsiteY0" fmla="*/ 0 h 5053432"/>
              <a:gd name="connsiteX1" fmla="*/ 8157488 w 8157488"/>
              <a:gd name="connsiteY1" fmla="*/ 0 h 5053432"/>
              <a:gd name="connsiteX2" fmla="*/ 8157488 w 8157488"/>
              <a:gd name="connsiteY2" fmla="*/ 1754326 h 5053432"/>
              <a:gd name="connsiteX3" fmla="*/ 2662582 w 8157488"/>
              <a:gd name="connsiteY3" fmla="*/ 5053432 h 5053432"/>
              <a:gd name="connsiteX4" fmla="*/ 0 w 8157488"/>
              <a:gd name="connsiteY4" fmla="*/ 0 h 5053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7488" h="5053432">
                <a:moveTo>
                  <a:pt x="0" y="0"/>
                </a:moveTo>
                <a:lnTo>
                  <a:pt x="8157488" y="0"/>
                </a:lnTo>
                <a:lnTo>
                  <a:pt x="8157488" y="1754326"/>
                </a:lnTo>
                <a:lnTo>
                  <a:pt x="2662582" y="5053432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«Ознакомление дошкольников 5-7 лет 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бабочками Ленинградской области»</a:t>
            </a:r>
            <a:endParaRPr lang="ru-RU" sz="28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Ирина\AppData\Local\Microsoft\Windows\INetCache\IE\RYSZ4RN9\Morpho_didius_Male_Dos_MHNT[1]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21" b="92748" l="6458" r="93125">
                        <a14:foregroundMark x1="51927" y1="49651" x2="90625" y2="9135"/>
                        <a14:foregroundMark x1="52188" y1="48954" x2="82813" y2="35495"/>
                        <a14:foregroundMark x1="50365" y1="50558" x2="64063" y2="20223"/>
                        <a14:foregroundMark x1="50104" y1="50697" x2="77813" y2="76360"/>
                        <a14:foregroundMark x1="49583" y1="52580" x2="67500" y2="90028"/>
                        <a14:foregroundMark x1="90573" y1="9344" x2="93177" y2="6276"/>
                        <a14:foregroundMark x1="49531" y1="10112" x2="51198" y2="5021"/>
                      </a14:backgroundRemoval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22525">
            <a:off x="4979897" y="3796975"/>
            <a:ext cx="3587940" cy="2679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95536" y="4437112"/>
            <a:ext cx="338437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Линецкая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Айгюль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Рауфатовна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 73 «Василёк»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3067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танислав\Desktop\0008-008-ZHiznennyj-tsikl-baboc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8842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576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13690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бабочек в природе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основном главное значение бабочек заключается в том, что, перенося на своём теле пыльцу с цветка на цветок, они осуществляют перекрёстное опыление растений.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2.Взрослые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и особенно их личинки-гусеницы служат пищей многим другим животным и таким образом являются важным звеном биологических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цепей.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3.Известны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примеры, когда бабочек использовали для борьбы с растениями-сорняками.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4.Наконец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эти великолепные создания просто восхитительно красивы и только за одно наслаждение видеть их заслуживают любви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510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71296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 И ИНТЕРЕСНЫЕ ФАКТЫ О РОЖДЕНИИ БАБОЧКИ.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Когда-то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богиня цветов Флора решила сделать богу Зевсу подарок: она взяла чистоту раннего утра, свежесть горного ручья, хрустальный блеск утренней росы, красоту и благоуханье всех земных растений и создала цветок, равного которому не было на всем белом свете. Бог Зевс, увидев такой великолепный подарок, не удержался и поцеловал нежные лепестки.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 чудо! – цветок оторвался от стебля и полетел. Так, по древнегреческой легенде, появились бабочки!..</a:t>
            </a:r>
          </a:p>
        </p:txBody>
      </p:sp>
      <p:pic>
        <p:nvPicPr>
          <p:cNvPr id="1026" name="Picture 2" descr="C:\Users\Станислав\Desktop\Evelyn_de_morgan-flor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22336"/>
            <a:ext cx="1440160" cy="273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672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64096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факты о бабочках</a:t>
            </a:r>
          </a:p>
          <a:p>
            <a:endParaRPr lang="ru-RU" sz="3200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/>
              <a:t>Бабочки </a:t>
            </a:r>
            <a:r>
              <a:rPr lang="ru-RU" dirty="0"/>
              <a:t>пробуют пищу лапками. Это потому, что их датчики вкуса находятся в ногах.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Бабочка </a:t>
            </a:r>
            <a:r>
              <a:rPr lang="ru-RU" dirty="0"/>
              <a:t>«Монарх» может пролететь 1000 километров без остановки.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Бабочки </a:t>
            </a:r>
            <a:r>
              <a:rPr lang="ru-RU" dirty="0"/>
              <a:t>различают красный, зеленый и желтый цвета.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/>
              <a:t>Бабочки не слышат, но они могут чувствовать вибрацию, которая работает лучше, когда необходимо скрыться от хищников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/>
              <a:t>Бабочки являются второй по величине группой опылителей, первое место занимают пчелы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/>
              <a:t>В Японии верят, что встретить бабочку у себя дома – к счастью. На свадебной церемонии японцев обязательные участники две бумажные бабочки, считается, что они принесут молодоженам счастье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/>
              <a:t>Антарктида является единственным континентом, на котором не были найдены чешуекрылые.</a:t>
            </a:r>
          </a:p>
          <a:p>
            <a:pPr marL="342900" indent="-342900">
              <a:buAutoNum type="arabicPeriod"/>
            </a:pPr>
            <a:r>
              <a:rPr lang="ru-RU" dirty="0" smtClean="0"/>
              <a:t>У </a:t>
            </a:r>
            <a:r>
              <a:rPr lang="ru-RU" dirty="0"/>
              <a:t>бабочек нет легких. </a:t>
            </a:r>
          </a:p>
          <a:p>
            <a:pPr marL="342900" indent="-342900">
              <a:buAutoNum type="arabicPeriod"/>
            </a:pPr>
            <a:r>
              <a:rPr lang="ru-RU" dirty="0" smtClean="0"/>
              <a:t>Бабочки </a:t>
            </a:r>
            <a:r>
              <a:rPr lang="ru-RU" dirty="0"/>
              <a:t>не спят. </a:t>
            </a:r>
          </a:p>
        </p:txBody>
      </p:sp>
      <p:pic>
        <p:nvPicPr>
          <p:cNvPr id="2050" name="Picture 2" descr="C:\Users\Станислав\Desktop\photo-13-400x2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004" y="333649"/>
            <a:ext cx="1832425" cy="122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002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71296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материал</a:t>
            </a:r>
          </a:p>
          <a:p>
            <a:endParaRPr lang="ru-RU" sz="1600" dirty="0"/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 — одним воздушным очертаньем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мила.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бархат мой с его живым миганьем —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крыла.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спрашивай: откуда появилась ?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спешу ?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цветок я лёгкий опустилась,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— дышу.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Фет 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Чудеса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Маленькая девочка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полю порхала,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Маленькая девочка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бабочку играла.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Старенькая бабушка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полю порхала,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Старенькая бабушка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бабочку играла.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над полем бабочка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Повстречалась с бабочкой,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порхают парочкой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бантиком и с палочкой.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Игорь Жуков</a:t>
            </a:r>
          </a:p>
        </p:txBody>
      </p:sp>
      <p:pic>
        <p:nvPicPr>
          <p:cNvPr id="3074" name="Picture 2" descr="C:\Users\Станислав\Desktop\426402-gans-hristian-andersen-duymovochka-4264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2000"/>
            <a:ext cx="1879925" cy="3320342"/>
          </a:xfrm>
          <a:prstGeom prst="rect">
            <a:avLst/>
          </a:prstGeom>
          <a:noFill/>
          <a:scene3d>
            <a:camera prst="orthographicFront">
              <a:rot lat="0" lon="21299999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танислав\Desktop\cover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568" y="871520"/>
            <a:ext cx="2086970" cy="280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танислав\Desktop\4b327cb4f710839f1b5587c98b98dfde8472e540Mi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48" y="3932342"/>
            <a:ext cx="1994540" cy="2617833"/>
          </a:xfrm>
          <a:prstGeom prst="rect">
            <a:avLst/>
          </a:prstGeom>
          <a:noFill/>
          <a:scene3d>
            <a:camera prst="orthographicFront">
              <a:rot lat="300000" lon="21299997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Станислав\Desktop\maxresdefault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464" y="4221088"/>
            <a:ext cx="3166960" cy="241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838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танислав\Desktop\ljKmtabu8TezNe2iyH83G-KOVjO-2crGRoVdmm4x-JBueGn7oImSvtBoddEdWKanzaWDa_JA4jCelNRewN_yjDB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72" y="260648"/>
            <a:ext cx="360040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танислав\Desktop\Ev96M8tREFW7DEOa_aXBYg8j68Zbyhoxq0jmM3GOgcj7Ar8P4tuK2Tj5VI65BY2Cq7wEP7hKV8BAUpwlB3P1QPv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6632"/>
            <a:ext cx="2926632" cy="314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танислав\Desktop\20220422_1628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379944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Станислав\Desktop\mGe24Qw8NoKgtLdCngCx4jkb_GW3dAvvAewVfkJRDH66ITCOZxfLV9h1V4PsvbPjWq-aKhZAYnZwZroe4m3H-10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4390955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310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танислав\Desktop\img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418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Древнем Риме люди верили, что бабочки произошли от цветов, оторвавшихся от своих стеблей. Ведь бабочка действительно похожа на прелестный летающий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цветок! Солнечным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кружатся они над разноцветными душистыми цветами, словно танцуют вальс.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Звенят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ручьи в апреле,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Ласкает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нас.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луг мы прилетели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танцуем вальс.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крылышки расправим —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них узор.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кружимся, порхаем,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кругом простор!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Душистыми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цветами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встречает нас,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кажется, что с нами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луг танцует вальс!</a:t>
            </a:r>
          </a:p>
        </p:txBody>
      </p:sp>
      <p:pic>
        <p:nvPicPr>
          <p:cNvPr id="6146" name="Picture 2" descr="C:\Users\Станислав\Desktop\1626806904_27-funart-pro-p-mir-nasekomikh-zhivotnie-krasivo-foto-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888" y="1628800"/>
            <a:ext cx="504056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588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 Стенгазета «Бабочки Ленинградской области»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348858"/>
            <a:ext cx="2808312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268760"/>
            <a:ext cx="1476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Махаон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1219" y="186168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красивые бабочки Санкт-Петербурга и Ленинградской области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Стенгазета «Бабочки Ленинградской области»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65103"/>
            <a:ext cx="2448272" cy="2156315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28961" y="3244334"/>
            <a:ext cx="17590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Павлиний глаз </a:t>
            </a:r>
            <a:endParaRPr lang="ru-RU" dirty="0"/>
          </a:p>
        </p:txBody>
      </p:sp>
      <p:pic>
        <p:nvPicPr>
          <p:cNvPr id="2056" name="Picture 8" descr="Стенгазета «Бабочки Ленинградской области»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35708"/>
            <a:ext cx="1993404" cy="1498238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28184" y="5013176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Крапивница  </a:t>
            </a:r>
            <a:endParaRPr lang="ru-RU" dirty="0"/>
          </a:p>
        </p:txBody>
      </p:sp>
      <p:pic>
        <p:nvPicPr>
          <p:cNvPr id="2058" name="Picture 10" descr="Стенгазета «Бабочки Ленинградской области»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61" y="3766375"/>
            <a:ext cx="2857500" cy="207645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594928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Адмирал 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788024" y="1140277"/>
            <a:ext cx="41764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зоологической классификации бабочки относятся к членистоногим насекомым, отряду чешуекрылых. Само название «бабочка» происходит от старославянского слова «бабка», в смысле бабушка, старуха. Почему же бабочка ассоциируется с пожилыми людьми? Дело в том, что согласно верованиям древних славян души умерших предков превращаются в бабочек и поэтому к ним нужно относиться максимально почтительно.</a:t>
            </a:r>
          </a:p>
        </p:txBody>
      </p:sp>
    </p:spTree>
    <p:extLst>
      <p:ext uri="{BB962C8B-B14F-4D97-AF65-F5344CB8AC3E}">
        <p14:creationId xmlns:p14="http://schemas.microsoft.com/office/powerpoint/2010/main" val="226806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3008313" cy="851694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Махаон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3798989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11960" y="764704"/>
            <a:ext cx="44644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 махаоны ведут активный образ жизни с конца весны по последний летний месяц. В это время они заметны на обочинах дорог, в городском парке, лесной опушке, в поле. Это насекомое, предпочитает вести дневной образ жизни. Бабочка настолько энергичная, что даже присев на цветок для того, чтобы испробовать его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нектар,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не прекращает работать крылышками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Многие  разновидности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удивительно красивого насекомого занесены в Красную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книгу.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Станислав\Desktop\mahaon-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59" y="4114563"/>
            <a:ext cx="3619912" cy="250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танислав\Desktop\1628282116_158-p-babochka-makhaon-foto-1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88760"/>
            <a:ext cx="3528392" cy="282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84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32656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Павлиний глаз</a:t>
            </a:r>
            <a:endParaRPr lang="ru-RU" sz="44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476672"/>
            <a:ext cx="38164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Павлиний глаз —бабочка, получившая свое название за характерные пятна-глазки на крыльях. Павлиний глаз — бабочка среднего размера. Тельце бабочки черное, верхняя сторона покрыта рыжеватым пушком, усики булавовидные. Форма крыльев довольно простая, с неглубокими вырезами по краю. Основной цвет верхней стороны крыльев — красный, по переднему краю передних крыльев проходят узкие серо-рябые полоски черные пятна. Продолжительность жизни каждой бабочки около 9 месяцев.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Станислав\Desktop\image_5ea15532c1ed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11" y="1628800"/>
            <a:ext cx="358429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танислав\Desktop\c8ab7dc3de14abce6077438d6950faef.jp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46686"/>
            <a:ext cx="4125527" cy="275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67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76672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Адмирал</a:t>
            </a:r>
            <a:endParaRPr lang="ru-RU" sz="44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25483"/>
            <a:ext cx="3456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«воинское звание» бабочка заслужила благодаря ярко-красным полосам, которые расположились на черных бархатистых крылышкам с белыми пятнами. Размах крыльев бабочки-Адмирала достигает до 6 см. Особенностью Адмирала является то, что эта бабочка может совершать большие перелеты даже осенью.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Адмирал — бабочка, известная тем, что совершает быстрый полет, способна развивать скорость до 15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км/час. Продолжительность жизни Адмирала – 9 месяцев.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Станислав\Desktop\babochka-admiral-opisanie-dlya-detej-doklad-soobshh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99" y="1340768"/>
            <a:ext cx="447031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танислав\Desktop\1628278885_14-p-babochka-admiral-foto-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256" y="4221088"/>
            <a:ext cx="388843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72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4665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Крапивница</a:t>
            </a:r>
            <a:endParaRPr lang="ru-RU" sz="44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60649"/>
            <a:ext cx="417646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крапивница — одна из самых ярких и красочных представительниц дневных бабочек. Свое название она получила благодаря пищевым пристрастиям. Эти насекомые не только питаются крапивой, но и часто сидят на листьях данного растения, не боясь быть ужаленными. Иногда их называют «шоколадницами». У этих созданий необычайно красивые и нежные крылья. Увидеть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крапивницу можно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парке, сквере, на лугах и полях, садах, опушках лесов и других цветущих территориях. Мотыльки предпочитают тихие и спокойные места шумным городам. Они не любят плохую погоду. Если чувствуется приближение сильного ветра или дождя, бабочки шоколадницы ищут, где спрятаться – в дуплах деревьев, подвалах, на чердаках частных домов, верандах.</a:t>
            </a:r>
          </a:p>
        </p:txBody>
      </p:sp>
      <p:pic>
        <p:nvPicPr>
          <p:cNvPr id="4098" name="Picture 2" descr="C:\Users\Станислав\Desktop\739d31afcb4284298b9a638cd86c973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651504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танислав\Desktop\f84694b6d3c0d43ab14697a727a8c70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196746"/>
            <a:ext cx="2736304" cy="254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танислав\Desktop\foto-2023-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920" y="5085184"/>
            <a:ext cx="3399333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30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Строение бабочки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6632"/>
            <a:ext cx="6623999" cy="66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3" y="0"/>
            <a:ext cx="1644168" cy="655199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4400" i="1" dirty="0" smtClean="0">
                <a:ln>
                  <a:solidFill>
                    <a:schemeClr val="accent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</a:t>
            </a:r>
            <a:r>
              <a:rPr lang="ru-RU" sz="4000" dirty="0" smtClean="0">
                <a:ln>
                  <a:solidFill>
                    <a:schemeClr val="accent1"/>
                  </a:solidFill>
                </a:ln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4400" i="1" dirty="0" smtClean="0">
                <a:ln>
                  <a:solidFill>
                    <a:schemeClr val="accent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</a:t>
            </a:r>
            <a:endParaRPr lang="ru-RU" sz="4400" i="1" dirty="0">
              <a:ln>
                <a:solidFill>
                  <a:schemeClr val="accent1"/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602128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строении бабочки выделяются два главных отдела – тело, защищенное твердым  панцирем и крылья.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56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питаются бабочки?</a:t>
            </a:r>
          </a:p>
          <a:p>
            <a:endParaRPr lang="ru-RU" dirty="0" smtClean="0"/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Цветочный нектар – основной источник жизненных сил насекомого. Чтобы найти подходящий объект бабочки научились различать палитру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цветов. Рацион многих бабочек состоит также из пыльцы цветущих растений. Многие питаются соками деревьев, перезревшими и гниющими фруктами.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3" name="Picture 5" descr="C:\Users\Ирина\AppData\Local\Microsoft\Windows\INetCache\IE\RYSZ4RN9\_DSC3458[1]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" b="8814"/>
          <a:stretch/>
        </p:blipFill>
        <p:spPr bwMode="auto">
          <a:xfrm>
            <a:off x="4860032" y="4284716"/>
            <a:ext cx="3737420" cy="231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Станислав\Desktop\b052c371f5d44b44af2b0dacce1d5c06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3943979" cy="314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танислав\Desktop\42990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60848"/>
            <a:ext cx="3291756" cy="206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07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975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Махаон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Станислав</cp:lastModifiedBy>
  <cp:revision>36</cp:revision>
  <dcterms:created xsi:type="dcterms:W3CDTF">2017-10-01T18:10:09Z</dcterms:created>
  <dcterms:modified xsi:type="dcterms:W3CDTF">2022-10-25T13:49:57Z</dcterms:modified>
</cp:coreProperties>
</file>