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48" r:id="rId1"/>
  </p:sldMasterIdLst>
  <p:notesMasterIdLst>
    <p:notesMasterId r:id="rId21"/>
  </p:notesMasterIdLst>
  <p:sldIdLst>
    <p:sldId id="256" r:id="rId2"/>
    <p:sldId id="276" r:id="rId3"/>
    <p:sldId id="258" r:id="rId4"/>
    <p:sldId id="262" r:id="rId5"/>
    <p:sldId id="263" r:id="rId6"/>
    <p:sldId id="264" r:id="rId7"/>
    <p:sldId id="257" r:id="rId8"/>
    <p:sldId id="259" r:id="rId9"/>
    <p:sldId id="260" r:id="rId10"/>
    <p:sldId id="261" r:id="rId11"/>
    <p:sldId id="265" r:id="rId12"/>
    <p:sldId id="267" r:id="rId13"/>
    <p:sldId id="270" r:id="rId14"/>
    <p:sldId id="268" r:id="rId15"/>
    <p:sldId id="275" r:id="rId16"/>
    <p:sldId id="269" r:id="rId17"/>
    <p:sldId id="271" r:id="rId18"/>
    <p:sldId id="272" r:id="rId19"/>
    <p:sldId id="274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53" autoAdjust="0"/>
    <p:restoredTop sz="89189" autoAdjust="0"/>
  </p:normalViewPr>
  <p:slideViewPr>
    <p:cSldViewPr>
      <p:cViewPr varScale="1">
        <p:scale>
          <a:sx n="60" d="100"/>
          <a:sy n="60" d="100"/>
        </p:scale>
        <p:origin x="-153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5" d="100"/>
          <a:sy n="55" d="100"/>
        </p:scale>
        <p:origin x="-2868" y="-90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97AAEA-ECF7-4AED-9939-7F9006B99AD2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E7D8BD-A6C9-4354-A380-4F388B58D5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741404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E7D8BD-A6C9-4354-A380-4F388B58D568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184085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E7D8BD-A6C9-4354-A380-4F388B58D568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903332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E7D8BD-A6C9-4354-A380-4F388B58D568}" type="slidenum">
              <a:rPr lang="ru-RU" smtClean="0"/>
              <a:pPr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8205688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E7D8BD-A6C9-4354-A380-4F388B58D568}" type="slidenum">
              <a:rPr lang="ru-RU" smtClean="0"/>
              <a:pPr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567267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49" r:id="rId1"/>
    <p:sldLayoutId id="2147483950" r:id="rId2"/>
    <p:sldLayoutId id="2147483951" r:id="rId3"/>
    <p:sldLayoutId id="2147483952" r:id="rId4"/>
    <p:sldLayoutId id="2147483953" r:id="rId5"/>
    <p:sldLayoutId id="2147483954" r:id="rId6"/>
    <p:sldLayoutId id="2147483955" r:id="rId7"/>
    <p:sldLayoutId id="2147483956" r:id="rId8"/>
    <p:sldLayoutId id="2147483957" r:id="rId9"/>
    <p:sldLayoutId id="2147483958" r:id="rId10"/>
    <p:sldLayoutId id="214748395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00100" y="500042"/>
            <a:ext cx="742955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>
                <a:solidFill>
                  <a:srgbClr val="000000"/>
                </a:solidFill>
                <a:latin typeface="Arial" panose="020B0604020202020204" pitchFamily="34" charset="0"/>
              </a:rPr>
              <a:t>Инновационные технологии в инклюзивном сопровождении в работе педагога-психолога </a:t>
            </a:r>
            <a:r>
              <a:rPr lang="ru-RU" sz="2800" dirty="0" smtClean="0">
                <a:solidFill>
                  <a:srgbClr val="000000"/>
                </a:solidFill>
                <a:latin typeface="Arial" panose="020B0604020202020204" pitchFamily="34" charset="0"/>
              </a:rPr>
              <a:t>ДОУ</a:t>
            </a:r>
            <a:endParaRPr lang="ru-RU" sz="2600" dirty="0"/>
          </a:p>
        </p:txBody>
      </p:sp>
      <p:pic>
        <p:nvPicPr>
          <p:cNvPr id="5" name="Рисунок 4" descr="http://www.pitermamam.ru/files/upload/002000/002128/640x480/y_60569c46.jpg"/>
          <p:cNvPicPr/>
          <p:nvPr/>
        </p:nvPicPr>
        <p:blipFill>
          <a:blip r:embed="rId3"/>
          <a:srcRect r="-114" b="11736"/>
          <a:stretch>
            <a:fillRect/>
          </a:stretch>
        </p:blipFill>
        <p:spPr bwMode="auto">
          <a:xfrm>
            <a:off x="2000232" y="2357429"/>
            <a:ext cx="5000660" cy="26432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00430" y="5357826"/>
            <a:ext cx="5243490" cy="865185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3714744" y="5143512"/>
            <a:ext cx="471490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dirty="0" smtClean="0"/>
              <a:t>Подготовила:</a:t>
            </a:r>
          </a:p>
          <a:p>
            <a:pPr algn="r"/>
            <a:r>
              <a:rPr lang="ru-RU" dirty="0" smtClean="0"/>
              <a:t> педагог-психолог</a:t>
            </a:r>
          </a:p>
          <a:p>
            <a:pPr algn="r"/>
            <a:r>
              <a:rPr lang="ru-RU" dirty="0" smtClean="0"/>
              <a:t>Филиппова Ирина Геннадьевна         МБДОУ «Детский сад №1»                           г.о. </a:t>
            </a:r>
            <a:r>
              <a:rPr lang="ru-RU" dirty="0" smtClean="0"/>
              <a:t>Самара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00100" y="642918"/>
            <a:ext cx="7643866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600" b="1" dirty="0" smtClean="0">
                <a:solidFill>
                  <a:srgbClr val="002060"/>
                </a:solidFill>
              </a:rPr>
              <a:t>        Камнетерапия</a:t>
            </a:r>
            <a:r>
              <a:rPr lang="ru-RU" sz="2600" dirty="0" smtClean="0"/>
              <a:t> является одной из форм арт-терапии, использующей возможности искусства для достижения положительных изменений в интеллектуальном, эмоциональном и личностном развитии человека. Кроме того, отмечается и терапевтический эффект данного метода </a:t>
            </a:r>
            <a:r>
              <a:rPr lang="ru-RU" sz="2600" dirty="0" err="1" smtClean="0"/>
              <a:t>психокоррекции</a:t>
            </a:r>
            <a:r>
              <a:rPr lang="ru-RU" sz="2600" dirty="0" smtClean="0"/>
              <a:t>: это стабилизации деятельности </a:t>
            </a:r>
            <a:r>
              <a:rPr lang="ru-RU" sz="2600" dirty="0" err="1" smtClean="0"/>
              <a:t>сердечно-сосудистой</a:t>
            </a:r>
            <a:r>
              <a:rPr lang="ru-RU" sz="2600" dirty="0" smtClean="0"/>
              <a:t> системы, снятие мышечного напряжения, укрепление эмоциональной сферы </a:t>
            </a:r>
            <a:r>
              <a:rPr lang="ru-RU" sz="2600" i="1" dirty="0" smtClean="0"/>
              <a:t>(С. </a:t>
            </a:r>
            <a:r>
              <a:rPr lang="ru-RU" sz="2600" i="1" dirty="0" err="1" smtClean="0"/>
              <a:t>Столярова</a:t>
            </a:r>
            <a:r>
              <a:rPr lang="ru-RU" sz="2600" i="1" dirty="0" smtClean="0"/>
              <a:t>, О. Афанасьева, А. Черняева, М. Киселева)</a:t>
            </a:r>
            <a:r>
              <a:rPr lang="ru-RU" sz="2600" dirty="0" smtClean="0"/>
              <a:t>.</a:t>
            </a:r>
          </a:p>
          <a:p>
            <a:pPr algn="just"/>
            <a:r>
              <a:rPr lang="ru-RU" sz="2600" dirty="0" smtClean="0"/>
              <a:t>           Манипуляция с камушками помогает детям          с ОВЗ снять излишнее напряжение, усталость, вступать во взаимодействие с другими детьми.</a:t>
            </a:r>
            <a:endParaRPr lang="ru-RU" sz="2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s://images.freeimages.com/images/large-previews/785/stone-tower-1245878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72198" y="857232"/>
            <a:ext cx="1928826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571472" y="571480"/>
            <a:ext cx="500066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Игра </a:t>
            </a:r>
            <a:r>
              <a:rPr lang="ru-RU" b="1" i="1" dirty="0" smtClean="0">
                <a:solidFill>
                  <a:srgbClr val="002060"/>
                </a:solidFill>
              </a:rPr>
              <a:t>«Строим башенки».</a:t>
            </a:r>
            <a:endParaRPr lang="ru-RU" i="1" dirty="0" smtClean="0">
              <a:solidFill>
                <a:srgbClr val="002060"/>
              </a:solidFill>
            </a:endParaRPr>
          </a:p>
          <a:p>
            <a:r>
              <a:rPr lang="ru-RU" dirty="0" smtClean="0"/>
              <a:t>(развитие мелкой моторики, исследовательской деятельности, снятие тревожности).</a:t>
            </a:r>
          </a:p>
          <a:p>
            <a:r>
              <a:rPr lang="ru-RU" dirty="0" smtClean="0"/>
              <a:t>Детям предлагаются плоские камни из которых нужно построить башенки.</a:t>
            </a:r>
          </a:p>
          <a:p>
            <a:r>
              <a:rPr lang="ru-RU" dirty="0" smtClean="0"/>
              <a:t>Определить какая башенка получилась выше.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71472" y="2643182"/>
            <a:ext cx="785818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Игра </a:t>
            </a:r>
            <a:r>
              <a:rPr lang="ru-RU" b="1" i="1" dirty="0" smtClean="0">
                <a:solidFill>
                  <a:srgbClr val="002060"/>
                </a:solidFill>
              </a:rPr>
              <a:t>"Что изменилось«.</a:t>
            </a:r>
            <a:endParaRPr lang="ru-RU" i="1" dirty="0" smtClean="0">
              <a:solidFill>
                <a:srgbClr val="002060"/>
              </a:solidFill>
            </a:endParaRPr>
          </a:p>
          <a:p>
            <a:r>
              <a:rPr lang="ru-RU" dirty="0" smtClean="0"/>
              <a:t>(развитие внимания, зрительной памяти).</a:t>
            </a:r>
          </a:p>
          <a:p>
            <a:r>
              <a:rPr lang="ru-RU" dirty="0" smtClean="0"/>
              <a:t>На столе разложены несколько (5-7) разных камней (по цвету или рисунку). Ребенок называет каждый камень. После этого взрослый накрывает камни платком  и незаметно убирает 1-2 камня (или добавляет еще один камень). Ребенок угадывает что изменилось.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42910" y="4500570"/>
            <a:ext cx="771530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Игра</a:t>
            </a:r>
            <a:r>
              <a:rPr lang="ru-RU" b="1" i="1" dirty="0" smtClean="0">
                <a:solidFill>
                  <a:srgbClr val="002060"/>
                </a:solidFill>
              </a:rPr>
              <a:t> «Буквы из камушков».</a:t>
            </a:r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dirty="0" smtClean="0"/>
              <a:t>(развитие внимания, воображения).</a:t>
            </a:r>
          </a:p>
          <a:p>
            <a:r>
              <a:rPr lang="ru-RU" dirty="0" smtClean="0"/>
              <a:t>Выкладываете буквы из камушков.</a:t>
            </a:r>
          </a:p>
          <a:p>
            <a:r>
              <a:rPr lang="ru-RU" dirty="0" smtClean="0"/>
              <a:t>Выложите образец, попросите ребенка выложить такую же букву. Или предложите ребенку пофантазировать и самому выложить букву из камушков.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14480" y="428605"/>
            <a:ext cx="5786478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600" dirty="0" smtClean="0">
                <a:solidFill>
                  <a:srgbClr val="002060"/>
                </a:solidFill>
              </a:rPr>
              <a:t>Использование камушек </a:t>
            </a:r>
            <a:r>
              <a:rPr lang="ru-RU" sz="2600" dirty="0" err="1" smtClean="0">
                <a:solidFill>
                  <a:srgbClr val="002060"/>
                </a:solidFill>
              </a:rPr>
              <a:t>марблс</a:t>
            </a:r>
            <a:r>
              <a:rPr lang="ru-RU" sz="2600" dirty="0" smtClean="0">
                <a:solidFill>
                  <a:srgbClr val="002060"/>
                </a:solidFill>
              </a:rPr>
              <a:t> при обучении детей с ОВЗ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42910" y="1571612"/>
            <a:ext cx="8001056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600" b="1" dirty="0" smtClean="0">
                <a:solidFill>
                  <a:srgbClr val="002060"/>
                </a:solidFill>
              </a:rPr>
              <a:t>       </a:t>
            </a:r>
            <a:r>
              <a:rPr lang="ru-RU" sz="2600" b="1" dirty="0" err="1" smtClean="0">
                <a:solidFill>
                  <a:srgbClr val="002060"/>
                </a:solidFill>
              </a:rPr>
              <a:t>Марблс</a:t>
            </a:r>
            <a:r>
              <a:rPr lang="ru-RU" sz="2600" b="1" dirty="0" smtClean="0">
                <a:solidFill>
                  <a:srgbClr val="002060"/>
                </a:solidFill>
              </a:rPr>
              <a:t> </a:t>
            </a:r>
            <a:r>
              <a:rPr lang="ru-RU" sz="2600" dirty="0" smtClean="0"/>
              <a:t>- это сияющий стеклянный шарик сплюснутой, круглой, овальной или другой формы. Далёкий потомок глиняных шариков, которые в древности были игрушками для людей.</a:t>
            </a:r>
            <a:endParaRPr lang="ru-RU" sz="2600" dirty="0"/>
          </a:p>
        </p:txBody>
      </p:sp>
      <p:pic>
        <p:nvPicPr>
          <p:cNvPr id="5" name="Рисунок 4" descr="https://ae01.alicdn.com/kf/HTB1W2cIKFXXXXXhapXXq6xXFXXXS/-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0800000" flipV="1">
            <a:off x="2571736" y="3357562"/>
            <a:ext cx="4143404" cy="27171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14348" y="785794"/>
            <a:ext cx="7643866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600" dirty="0" smtClean="0"/>
              <a:t>       С наборами стеклянных камушков разного цвета можно выполнять различные задания. Задания предназначены для детей от 3-х лет. Все упражнения могут варьироваться в зависимости от возраста ребенка, его умственной и моторной способности, а также заинтересованности в игре.</a:t>
            </a:r>
          </a:p>
          <a:p>
            <a:pPr algn="just"/>
            <a:r>
              <a:rPr lang="ru-RU" sz="2600" dirty="0" smtClean="0"/>
              <a:t>        В ходе упражнений предусмотрено                          с одной стороны, решение сенсорных </a:t>
            </a:r>
            <a:r>
              <a:rPr lang="ru-RU" sz="2600" smtClean="0"/>
              <a:t>задач с </a:t>
            </a:r>
            <a:r>
              <a:rPr lang="ru-RU" sz="2600" dirty="0" smtClean="0"/>
              <a:t>учетом различных умений и навыков детей, с другой, - приобретение детьми новых знаний и умений, которые они могли бы использовать в других видах деятельности.</a:t>
            </a:r>
            <a:endParaRPr lang="ru-RU" sz="2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85786" y="642918"/>
            <a:ext cx="7643866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600" b="1" dirty="0" smtClean="0">
                <a:solidFill>
                  <a:srgbClr val="002060"/>
                </a:solidFill>
              </a:rPr>
              <a:t>Использование шариков </a:t>
            </a:r>
            <a:r>
              <a:rPr lang="ru-RU" sz="2600" b="1" dirty="0" err="1" smtClean="0">
                <a:solidFill>
                  <a:srgbClr val="002060"/>
                </a:solidFill>
              </a:rPr>
              <a:t>марблс</a:t>
            </a:r>
            <a:r>
              <a:rPr lang="ru-RU" sz="2600" b="1" dirty="0" smtClean="0">
                <a:solidFill>
                  <a:srgbClr val="002060"/>
                </a:solidFill>
              </a:rPr>
              <a:t> на практике решает  следующие задачи:</a:t>
            </a:r>
          </a:p>
          <a:p>
            <a:r>
              <a:rPr lang="ru-RU" sz="2600" dirty="0" smtClean="0"/>
              <a:t>1. Развитие мелкой моторики, зрительно-двигательной координации.</a:t>
            </a:r>
          </a:p>
          <a:p>
            <a:r>
              <a:rPr lang="ru-RU" sz="2600" dirty="0" smtClean="0"/>
              <a:t>2. Формирование правильного захвата шарика кистью руки.</a:t>
            </a:r>
          </a:p>
          <a:p>
            <a:r>
              <a:rPr lang="ru-RU" sz="2600" dirty="0" smtClean="0"/>
              <a:t>3. Развитие сложно координированного движения пальцев и кистей рук.</a:t>
            </a:r>
          </a:p>
          <a:p>
            <a:r>
              <a:rPr lang="ru-RU" sz="2600" dirty="0" smtClean="0"/>
              <a:t>4. Развитие ориентировки на плоскости.</a:t>
            </a:r>
          </a:p>
          <a:p>
            <a:r>
              <a:rPr lang="ru-RU" sz="2600" dirty="0" smtClean="0"/>
              <a:t>5. Развитие мышления.</a:t>
            </a:r>
          </a:p>
          <a:p>
            <a:r>
              <a:rPr lang="ru-RU" sz="2600" dirty="0" smtClean="0"/>
              <a:t>6. Работа над запоминанием цвета.</a:t>
            </a:r>
          </a:p>
          <a:p>
            <a:r>
              <a:rPr lang="ru-RU" sz="2600" dirty="0" smtClean="0"/>
              <a:t>7. Обогащение словарного запаса.</a:t>
            </a:r>
          </a:p>
          <a:p>
            <a:r>
              <a:rPr lang="ru-RU" sz="2600" dirty="0" smtClean="0"/>
              <a:t>8. Развитие внимания, памяти и фантазии ребёнка.</a:t>
            </a:r>
          </a:p>
          <a:p>
            <a:endParaRPr lang="ru-RU" sz="2600" dirty="0" smtClean="0"/>
          </a:p>
          <a:p>
            <a:endParaRPr lang="ru-RU" sz="2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00100" y="2000240"/>
            <a:ext cx="7465634" cy="193899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6000" dirty="0" smtClean="0">
                <a:solidFill>
                  <a:srgbClr val="002060"/>
                </a:solidFill>
              </a:rPr>
              <a:t>Игры и задания</a:t>
            </a:r>
          </a:p>
          <a:p>
            <a:pPr algn="ctr"/>
            <a:r>
              <a:rPr lang="ru-RU" sz="6000" dirty="0" smtClean="0">
                <a:solidFill>
                  <a:srgbClr val="002060"/>
                </a:solidFill>
              </a:rPr>
              <a:t>с камушками </a:t>
            </a:r>
            <a:r>
              <a:rPr lang="ru-RU" sz="6000" dirty="0" err="1" smtClean="0">
                <a:solidFill>
                  <a:srgbClr val="002060"/>
                </a:solidFill>
              </a:rPr>
              <a:t>марблс</a:t>
            </a:r>
            <a:r>
              <a:rPr lang="ru-RU" dirty="0" smtClean="0">
                <a:solidFill>
                  <a:srgbClr val="002060"/>
                </a:solidFill>
              </a:rPr>
              <a:t> </a:t>
            </a: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57224" y="714356"/>
            <a:ext cx="7500990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dirty="0" smtClean="0"/>
              <a:t>  Разбери по цвету;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  разбери по форме;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  разбери по размеру;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  игра «Сухой бассейн»  </a:t>
            </a:r>
          </a:p>
          <a:p>
            <a:r>
              <a:rPr lang="ru-RU" dirty="0" smtClean="0"/>
              <a:t>(развитие тактильных  ощущений);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  игра «Выложи по контуру» (изучение лексических </a:t>
            </a:r>
          </a:p>
          <a:p>
            <a:r>
              <a:rPr lang="ru-RU" dirty="0" smtClean="0"/>
              <a:t>тем, геометрических фигур и т.д.);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  игра «Вверх-вниз, вправо-влево»;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  игра «Знакомство с буквой»;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  игра «Волшебный мешочек» (ребёнок достаёт камушек любого цвета из мешочка и соотносит цвет с предметом, учась при этом правильно согласовывать слово-предмет и слово-признак: зелёный камушек — зелёный огурец, лук, крокодил и т. д.; жёлтый камушек — жёлтая репка, жёлтое солнце, и т. д. );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  работа со сказками, литературными произведениями (из какой сказки этот герой? Выложи его по контуру. Положи камушек синего цвета на отрицательного героя сказки).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928662" y="1643050"/>
            <a:ext cx="757242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endParaRPr lang="ru-RU" dirty="0"/>
          </a:p>
        </p:txBody>
      </p:sp>
      <p:pic>
        <p:nvPicPr>
          <p:cNvPr id="6" name="Picture 4" descr="https://xn--j1ahfl.xn--p1ai/data/images/u219148/t1542644446a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24128" y="5239451"/>
            <a:ext cx="2000264" cy="1335365"/>
          </a:xfrm>
          <a:prstGeom prst="rect">
            <a:avLst/>
          </a:prstGeom>
          <a:noFill/>
        </p:spPr>
      </p:pic>
      <p:pic>
        <p:nvPicPr>
          <p:cNvPr id="7" name="Picture 6" descr="https://xn--j1ahfl.xn--p1ai/data/images/u219148/t1542644446bc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24260" y="836712"/>
            <a:ext cx="2143140" cy="13764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xn--j1ahfl.xn--p1ai/data/images/u219148/t1542644446aw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48451" y="687965"/>
            <a:ext cx="1809763" cy="1357322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642910" y="714357"/>
            <a:ext cx="7715304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dirty="0" smtClean="0"/>
              <a:t>  игры «Цифра и число», «Больше, меньше, столько </a:t>
            </a:r>
          </a:p>
          <a:p>
            <a:r>
              <a:rPr lang="ru-RU" dirty="0" smtClean="0"/>
              <a:t>же» (формирование математических представлений и </a:t>
            </a:r>
          </a:p>
          <a:p>
            <a:r>
              <a:rPr lang="ru-RU" dirty="0" smtClean="0"/>
              <a:t>понятий);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  игры «Четвёртый лишний», «Продолжи ряд»                                         (развитие зрительного внимания, памяти, мышления);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  игра «Графический диктант (развитие пространственных  представлений,  ориентировки на плоскости, развитие мелкой моторики рук). Педагог дает устные задания типа: положите красный камушек в центр листа, синий - в левый верхний угол, зеленый - в правый верхний угол, синий - в правый нижний; зеленый - в левый нижний и т. д.  Педагог предлагает эталон разложенных камушков на плоскости, ребенку необходимо повторить рисунок;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  игра</a:t>
            </a:r>
            <a:r>
              <a:rPr lang="ru-RU" b="1" dirty="0" smtClean="0"/>
              <a:t>  «</a:t>
            </a:r>
            <a:r>
              <a:rPr lang="ru-RU" dirty="0" smtClean="0"/>
              <a:t>Змейка» ( учить складывать камешки, прикладывая один к другому; развитие мелкой моторики рук). Педагог предлагает выложить длинную змейку так, чтобы все камни лежали друг за другом без промежутка. Можно использовать разные цвета.</a:t>
            </a:r>
          </a:p>
          <a:p>
            <a:r>
              <a:rPr lang="ru-RU" dirty="0" smtClean="0"/>
              <a:t>Усложнение: Педагог предлагает выложить змейку, используя один цвет, два цвета чередуя их, используя количественный показатель (возьми 5 камней одного цвета и 2 камня другого цвета);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  игра «Найди предмет». Найди камушек правой, а затем левой рукой. Поиск усложняется  с закрытыми глазами. 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85786" y="785794"/>
            <a:ext cx="7500990" cy="49244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600" dirty="0" smtClean="0"/>
              <a:t>       Работа с камушками </a:t>
            </a:r>
            <a:r>
              <a:rPr lang="ru-RU" sz="2600" dirty="0" err="1" smtClean="0"/>
              <a:t>Марблс</a:t>
            </a:r>
            <a:r>
              <a:rPr lang="ru-RU" sz="2600" dirty="0" smtClean="0"/>
              <a:t> активизирует и развивает внимание, сенсорное восприятие, мелкую моторику, воображение. Повышает речевую активность детей.</a:t>
            </a:r>
            <a:r>
              <a:rPr lang="ru-RU" sz="2800" dirty="0" smtClean="0"/>
              <a:t> </a:t>
            </a:r>
          </a:p>
          <a:p>
            <a:pPr algn="just"/>
            <a:r>
              <a:rPr lang="ru-RU" sz="2600" dirty="0" smtClean="0"/>
              <a:t>      Данные игры способствуют повышению речевой активности детей и могут быть использованы как на подгрупповых, индивидуальных занятиях, так и в свободной деятельности детей.</a:t>
            </a:r>
          </a:p>
          <a:p>
            <a:endParaRPr lang="ru-RU" sz="2600" dirty="0" smtClean="0"/>
          </a:p>
          <a:p>
            <a:endParaRPr lang="ru-RU" sz="2600" dirty="0" smtClean="0"/>
          </a:p>
          <a:p>
            <a:endParaRPr lang="ru-RU" sz="2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357290" y="2643182"/>
            <a:ext cx="6365846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800" dirty="0" smtClean="0"/>
              <a:t>Спасибо </a:t>
            </a:r>
            <a:r>
              <a:rPr lang="ru-RU" sz="4800" dirty="0" smtClean="0"/>
              <a:t>за внимание!</a:t>
            </a:r>
            <a:endParaRPr lang="ru-RU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43608" y="1844824"/>
            <a:ext cx="684076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/>
              <a:t>Использование </a:t>
            </a:r>
            <a:r>
              <a:rPr lang="ru-RU" sz="2400" dirty="0"/>
              <a:t>инновационных </a:t>
            </a:r>
            <a:r>
              <a:rPr lang="ru-RU" sz="2400" dirty="0" smtClean="0"/>
              <a:t>технологий</a:t>
            </a:r>
          </a:p>
          <a:p>
            <a:pPr algn="ctr"/>
            <a:r>
              <a:rPr lang="ru-RU" sz="2400" dirty="0" smtClean="0"/>
              <a:t> </a:t>
            </a:r>
            <a:r>
              <a:rPr lang="ru-RU" sz="2400" dirty="0"/>
              <a:t>особенно актуальны для детей с низким уровнем познавательной активности, </a:t>
            </a:r>
            <a:endParaRPr lang="ru-RU" sz="2400" dirty="0" smtClean="0"/>
          </a:p>
          <a:p>
            <a:pPr algn="ctr"/>
            <a:r>
              <a:rPr lang="ru-RU" sz="2400" dirty="0" smtClean="0"/>
              <a:t>детей </a:t>
            </a:r>
            <a:r>
              <a:rPr lang="ru-RU" sz="2400" dirty="0"/>
              <a:t>– инвалидов, детей с речевыми патологиями </a:t>
            </a:r>
          </a:p>
          <a:p>
            <a:pPr algn="ctr"/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4286062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14348" y="210026"/>
            <a:ext cx="7858180" cy="67095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pPr algn="ctr"/>
            <a:r>
              <a:rPr lang="ru-RU" sz="2600" b="1" dirty="0" smtClean="0">
                <a:solidFill>
                  <a:srgbClr val="002060"/>
                </a:solidFill>
              </a:rPr>
              <a:t>У арт-терапии есть свои преимущества, которые делают её конкурентоспособной </a:t>
            </a:r>
          </a:p>
          <a:p>
            <a:endParaRPr lang="ru-RU" sz="2000" b="1" dirty="0" smtClean="0"/>
          </a:p>
          <a:p>
            <a:pPr marL="457200" indent="-457200" algn="just">
              <a:buFont typeface="+mj-lt"/>
              <a:buAutoNum type="arabicPeriod"/>
            </a:pPr>
            <a:r>
              <a:rPr lang="ru-RU" sz="2400" dirty="0" smtClean="0"/>
              <a:t>Арт-терапевтическая среда психологически безопасна, </a:t>
            </a:r>
            <a:r>
              <a:rPr lang="ru-RU" sz="2400" dirty="0" err="1" smtClean="0"/>
              <a:t>безоценочна</a:t>
            </a:r>
            <a:r>
              <a:rPr lang="ru-RU" sz="2400" dirty="0" smtClean="0"/>
              <a:t>, свободна.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ru-RU" sz="2400" dirty="0" smtClean="0"/>
              <a:t>Продукт  творчества человека – это форма объективации состояния человека, что позволяет дать ретроспективную оценку, проследить динамику.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ru-RU" sz="2400" dirty="0" smtClean="0"/>
              <a:t>Арт-терапия создает возможности осознания собственной ценности и ценности других, возможности включения человека в групповую деятельность, открытие коллективного опыта, осознания того, как собственная личность влияет на других. 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ru-RU" sz="2400" dirty="0" smtClean="0"/>
              <a:t>Арт-терапия является средством невербального общения.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28662" y="357166"/>
            <a:ext cx="7286676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pPr algn="ctr"/>
            <a:r>
              <a:rPr lang="ru-RU" sz="2600" b="1" dirty="0" smtClean="0">
                <a:solidFill>
                  <a:srgbClr val="002060"/>
                </a:solidFill>
              </a:rPr>
              <a:t>Техника рисования - « </a:t>
            </a:r>
            <a:r>
              <a:rPr lang="ru-RU" sz="2600" b="1" dirty="0" err="1" smtClean="0">
                <a:solidFill>
                  <a:srgbClr val="002060"/>
                </a:solidFill>
              </a:rPr>
              <a:t>Sand-art</a:t>
            </a:r>
            <a:r>
              <a:rPr lang="ru-RU" sz="2600" b="1" dirty="0" smtClean="0">
                <a:solidFill>
                  <a:srgbClr val="002060"/>
                </a:solidFill>
              </a:rPr>
              <a:t>» (</a:t>
            </a:r>
            <a:r>
              <a:rPr lang="ru-RU" sz="2600" b="1" dirty="0" err="1" smtClean="0">
                <a:solidFill>
                  <a:srgbClr val="002060"/>
                </a:solidFill>
              </a:rPr>
              <a:t>пескография</a:t>
            </a:r>
            <a:r>
              <a:rPr lang="ru-RU" sz="2600" b="1" dirty="0" smtClean="0">
                <a:solidFill>
                  <a:srgbClr val="002060"/>
                </a:solidFill>
              </a:rPr>
              <a:t>) песочное искусство или рисование песком на световом столе </a:t>
            </a:r>
          </a:p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71472" y="2136338"/>
            <a:ext cx="7929618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600" b="1" dirty="0" smtClean="0"/>
              <a:t>Психологические проблемы, при которых полезно применять песочное рисование в сочетании с другими методами. </a:t>
            </a:r>
          </a:p>
          <a:p>
            <a:endParaRPr lang="ru-RU" sz="1400" b="1" dirty="0" smtClean="0"/>
          </a:p>
          <a:p>
            <a:pPr algn="just"/>
            <a:r>
              <a:rPr lang="ru-RU" sz="2600" dirty="0" smtClean="0"/>
              <a:t>• Проблемы поведения </a:t>
            </a:r>
            <a:r>
              <a:rPr lang="ru-RU" sz="2600" dirty="0" smtClean="0"/>
              <a:t>детей</a:t>
            </a:r>
            <a:endParaRPr lang="ru-RU" sz="2600" dirty="0" smtClean="0"/>
          </a:p>
          <a:p>
            <a:pPr algn="just"/>
            <a:r>
              <a:rPr lang="ru-RU" sz="2600" dirty="0" smtClean="0"/>
              <a:t>• Эмоциональные </a:t>
            </a:r>
            <a:r>
              <a:rPr lang="ru-RU" sz="2600" dirty="0" smtClean="0"/>
              <a:t>проблемы </a:t>
            </a:r>
            <a:endParaRPr lang="ru-RU" sz="2600" dirty="0" smtClean="0"/>
          </a:p>
          <a:p>
            <a:pPr algn="just"/>
            <a:r>
              <a:rPr lang="ru-RU" sz="2600" dirty="0" smtClean="0"/>
              <a:t>• Семейные </a:t>
            </a:r>
            <a:r>
              <a:rPr lang="ru-RU" sz="2600" dirty="0" smtClean="0"/>
              <a:t>проблемы </a:t>
            </a:r>
            <a:endParaRPr lang="ru-RU" sz="2600" dirty="0" smtClean="0"/>
          </a:p>
          <a:p>
            <a:pPr algn="just"/>
            <a:r>
              <a:rPr lang="ru-RU" sz="2600" dirty="0" smtClean="0"/>
              <a:t>• Коммуникативные </a:t>
            </a:r>
            <a:r>
              <a:rPr lang="ru-RU" sz="2600" dirty="0" smtClean="0"/>
              <a:t>проблемы</a:t>
            </a:r>
            <a:endParaRPr lang="ru-RU" sz="2600" dirty="0" smtClean="0"/>
          </a:p>
        </p:txBody>
      </p:sp>
      <p:pic>
        <p:nvPicPr>
          <p:cNvPr id="4" name="Рисунок 3" descr="ÐÑÑ-ÑÐµÑÐ°Ð¿ÐµÐ²ÑÐ¸ÑÐµÑÐºÐ¸Ðµ Ð¼ÐµÑÐ¾Ð´Ñ â¢ Ð¸Ð·Ð¾ÑÐµÑÐ°Ð¿Ð¸Ñ, â¢ Ð¼ÑÐ·ÑÐºÐ¾Ð¿ÐµÑÐ°Ð¿Ð¸Ñ, â¢ ÑÐºÐ°Ð·ÐºÐ¾ÑÐµÑÐ°Ð¿Ð¸Ñ,  â¢ ÑÐ°Ð½ÑÐµÑÐµÑÐ°Ð¿Ð¸Ñ, â¢ ÑÐ¾ÑÐ¾ÑÐµÑÐ°Ð¿Ð¸Ñ. "/>
          <p:cNvPicPr/>
          <p:nvPr/>
        </p:nvPicPr>
        <p:blipFill>
          <a:blip r:embed="rId2"/>
          <a:srcRect l="46796" t="20702" r="4244" b="31960"/>
          <a:stretch>
            <a:fillRect/>
          </a:stretch>
        </p:blipFill>
        <p:spPr bwMode="auto">
          <a:xfrm>
            <a:off x="5857884" y="3714752"/>
            <a:ext cx="2909810" cy="21096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cdn2.imgbb.ru/user/69/697945/201408/4b6920444076aee98b1a187561f47787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8" y="4786322"/>
            <a:ext cx="2643206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785786" y="500042"/>
            <a:ext cx="7643866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dirty="0" smtClean="0"/>
          </a:p>
          <a:p>
            <a:pPr algn="ctr"/>
            <a:r>
              <a:rPr lang="ru-RU" sz="2600" b="1" dirty="0" smtClean="0">
                <a:solidFill>
                  <a:srgbClr val="002060"/>
                </a:solidFill>
              </a:rPr>
              <a:t>"Кинетический песок" – это инновационная </a:t>
            </a:r>
            <a:r>
              <a:rPr lang="ru-RU" sz="2600" b="1" dirty="0" err="1" smtClean="0">
                <a:solidFill>
                  <a:srgbClr val="002060"/>
                </a:solidFill>
              </a:rPr>
              <a:t>арт</a:t>
            </a:r>
            <a:r>
              <a:rPr lang="ru-RU" sz="2600" b="1" dirty="0" smtClean="0">
                <a:solidFill>
                  <a:srgbClr val="002060"/>
                </a:solidFill>
              </a:rPr>
              <a:t> -</a:t>
            </a:r>
            <a:r>
              <a:rPr lang="ru-RU" sz="2600" b="1" dirty="0" err="1" smtClean="0">
                <a:solidFill>
                  <a:srgbClr val="002060"/>
                </a:solidFill>
              </a:rPr>
              <a:t>терапевическая</a:t>
            </a:r>
            <a:r>
              <a:rPr lang="ru-RU" sz="2600" b="1" dirty="0" smtClean="0">
                <a:solidFill>
                  <a:srgbClr val="002060"/>
                </a:solidFill>
              </a:rPr>
              <a:t> техника </a:t>
            </a:r>
            <a:endParaRPr lang="ru-RU" sz="2600" dirty="0">
              <a:solidFill>
                <a:srgbClr val="00206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42910" y="1714488"/>
            <a:ext cx="7786742" cy="28931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600" dirty="0" smtClean="0"/>
              <a:t>       Основными задачами являются: </a:t>
            </a:r>
          </a:p>
          <a:p>
            <a:pPr marL="514350" indent="-514350" algn="just">
              <a:buAutoNum type="arabicPeriod"/>
            </a:pPr>
            <a:r>
              <a:rPr lang="ru-RU" sz="2600" dirty="0" smtClean="0"/>
              <a:t>Совершенствование умений и навыков практического общения. </a:t>
            </a:r>
          </a:p>
          <a:p>
            <a:pPr marL="514350" indent="-514350" algn="just">
              <a:buAutoNum type="arabicPeriod"/>
            </a:pPr>
            <a:r>
              <a:rPr lang="ru-RU" sz="2600" dirty="0" smtClean="0"/>
              <a:t>Снижение уровня тревожности. </a:t>
            </a:r>
          </a:p>
          <a:p>
            <a:pPr marL="514350" indent="-514350" algn="just">
              <a:buAutoNum type="arabicPeriod"/>
            </a:pPr>
            <a:r>
              <a:rPr lang="ru-RU" sz="2600" dirty="0" smtClean="0"/>
              <a:t> Развитие фантазии и образного мышления.</a:t>
            </a:r>
          </a:p>
          <a:p>
            <a:pPr marL="514350" indent="-514350" algn="just">
              <a:buAutoNum type="arabicPeriod"/>
            </a:pPr>
            <a:r>
              <a:rPr lang="ru-RU" sz="2600" dirty="0" smtClean="0"/>
              <a:t>Способствование проявлению </a:t>
            </a:r>
            <a:r>
              <a:rPr lang="ru-RU" sz="2600" dirty="0" err="1" smtClean="0"/>
              <a:t>эмпатии</a:t>
            </a:r>
            <a:r>
              <a:rPr lang="ru-RU" sz="2600" dirty="0" smtClean="0"/>
              <a:t>.</a:t>
            </a:r>
          </a:p>
          <a:p>
            <a:pPr marL="514350" indent="-514350" algn="just">
              <a:buAutoNum type="arabicPeriod"/>
            </a:pPr>
            <a:r>
              <a:rPr lang="ru-RU" sz="2600" dirty="0" smtClean="0"/>
              <a:t>Снижение </a:t>
            </a:r>
            <a:r>
              <a:rPr lang="ru-RU" sz="2600" dirty="0" err="1" smtClean="0"/>
              <a:t>психоэмоционального</a:t>
            </a:r>
            <a:r>
              <a:rPr lang="ru-RU" sz="2600" dirty="0" smtClean="0"/>
              <a:t> напряжения.</a:t>
            </a:r>
            <a:endParaRPr lang="ru-RU" sz="2600" dirty="0"/>
          </a:p>
        </p:txBody>
      </p:sp>
      <p:pic>
        <p:nvPicPr>
          <p:cNvPr id="5" name="Рисунок 4"/>
          <p:cNvPicPr/>
          <p:nvPr/>
        </p:nvPicPr>
        <p:blipFill>
          <a:blip r:embed="rId3" cstate="print"/>
          <a:srcRect r="22989"/>
          <a:stretch>
            <a:fillRect/>
          </a:stretch>
        </p:blipFill>
        <p:spPr bwMode="auto">
          <a:xfrm>
            <a:off x="4572000" y="4786322"/>
            <a:ext cx="2714644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28662" y="928670"/>
            <a:ext cx="7215238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600" b="1" dirty="0" err="1" smtClean="0">
                <a:solidFill>
                  <a:srgbClr val="002060"/>
                </a:solidFill>
              </a:rPr>
              <a:t>Сказкотерапия</a:t>
            </a:r>
            <a:r>
              <a:rPr lang="ru-RU" sz="2600" dirty="0" smtClean="0"/>
              <a:t> – метод, использующий сказочную форму для интеграции личности, развития творческих способностей, расширения сознания, совершенствования взаимодействия с окружающим </a:t>
            </a:r>
            <a:r>
              <a:rPr lang="ru-RU" sz="2600" dirty="0" smtClean="0"/>
              <a:t>миром</a:t>
            </a:r>
            <a:endParaRPr lang="ru-RU" sz="2600" dirty="0"/>
          </a:p>
        </p:txBody>
      </p:sp>
      <p:pic>
        <p:nvPicPr>
          <p:cNvPr id="3" name="Рисунок 2" descr="https://avatars.mds.yandex.net/get-pdb/931389/bed6a3d5-103c-4e95-b1a1-6ca01273dd1c/s1200?webp=false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43174" y="3214686"/>
            <a:ext cx="3786214" cy="2575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500166" y="928670"/>
            <a:ext cx="607223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800" b="1" dirty="0" smtClean="0">
              <a:solidFill>
                <a:srgbClr val="002060"/>
              </a:solidFill>
            </a:endParaRPr>
          </a:p>
          <a:p>
            <a:pPr algn="ctr"/>
            <a:endParaRPr lang="ru-RU" sz="2800" b="1" dirty="0" smtClean="0">
              <a:solidFill>
                <a:srgbClr val="002060"/>
              </a:solidFill>
            </a:endParaRPr>
          </a:p>
          <a:p>
            <a:pPr algn="ctr"/>
            <a:r>
              <a:rPr lang="ru-RU" sz="2800" b="1" dirty="0" err="1" smtClean="0">
                <a:solidFill>
                  <a:srgbClr val="002060"/>
                </a:solidFill>
              </a:rPr>
              <a:t>Камнетерапия</a:t>
            </a:r>
            <a:r>
              <a:rPr lang="ru-RU" sz="2800" dirty="0" smtClean="0">
                <a:solidFill>
                  <a:srgbClr val="002060"/>
                </a:solidFill>
              </a:rPr>
              <a:t> – доступный и эффективный способ психотерапевтического воздействия  на эмоциональную сферу </a:t>
            </a:r>
            <a:r>
              <a:rPr lang="ru-RU" sz="2800" dirty="0" smtClean="0">
                <a:solidFill>
                  <a:srgbClr val="002060"/>
                </a:solidFill>
              </a:rPr>
              <a:t> человека</a:t>
            </a:r>
            <a:endParaRPr lang="ru-RU" sz="2800" dirty="0" smtClean="0">
              <a:solidFill>
                <a:srgbClr val="002060"/>
              </a:solidFill>
            </a:endParaRPr>
          </a:p>
          <a:p>
            <a:pPr algn="ctr"/>
            <a:endParaRPr lang="ru-RU" sz="2800" dirty="0" smtClean="0">
              <a:solidFill>
                <a:srgbClr val="002060"/>
              </a:solidFill>
            </a:endParaRPr>
          </a:p>
          <a:p>
            <a:pPr algn="ctr"/>
            <a:endParaRPr lang="ru-RU" sz="2800" dirty="0" smtClean="0">
              <a:solidFill>
                <a:srgbClr val="002060"/>
              </a:solidFill>
            </a:endParaRPr>
          </a:p>
          <a:p>
            <a:pPr algn="ctr"/>
            <a:endParaRPr lang="ru-RU" sz="28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14348" y="285728"/>
            <a:ext cx="7929618" cy="60631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600" b="1" dirty="0" smtClean="0">
              <a:solidFill>
                <a:srgbClr val="002060"/>
              </a:solidFill>
            </a:endParaRPr>
          </a:p>
          <a:p>
            <a:pPr algn="ctr"/>
            <a:r>
              <a:rPr lang="ru-RU" sz="2600" b="1" dirty="0" smtClean="0">
                <a:solidFill>
                  <a:srgbClr val="002060"/>
                </a:solidFill>
              </a:rPr>
              <a:t>Камнетерапия </a:t>
            </a:r>
          </a:p>
          <a:p>
            <a:pPr algn="just"/>
            <a:r>
              <a:rPr lang="ru-RU" sz="2400" dirty="0" smtClean="0"/>
              <a:t>        Показания для применения игр с камушками: </a:t>
            </a:r>
          </a:p>
          <a:p>
            <a:pPr algn="just">
              <a:buFont typeface="Arial" pitchFamily="34" charset="0"/>
              <a:buChar char="•"/>
            </a:pPr>
            <a:r>
              <a:rPr lang="ru-RU" sz="2400" dirty="0" smtClean="0"/>
              <a:t> трудности в коммуникативных навыках и </a:t>
            </a:r>
            <a:r>
              <a:rPr lang="ru-RU" sz="2400" dirty="0" err="1" smtClean="0"/>
              <a:t>эмпатии</a:t>
            </a:r>
            <a:r>
              <a:rPr lang="ru-RU" sz="2400" dirty="0" smtClean="0"/>
              <a:t> у детей и подростков; 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/>
              <a:t> </a:t>
            </a:r>
            <a:r>
              <a:rPr lang="ru-RU" sz="2400" dirty="0" err="1" smtClean="0"/>
              <a:t>психокоррекция</a:t>
            </a:r>
            <a:r>
              <a:rPr lang="ru-RU" sz="2400" dirty="0" smtClean="0"/>
              <a:t> и </a:t>
            </a:r>
            <a:r>
              <a:rPr lang="ru-RU" sz="2400" dirty="0" err="1" smtClean="0"/>
              <a:t>психопрофилактика</a:t>
            </a:r>
            <a:r>
              <a:rPr lang="ru-RU" sz="2400" dirty="0" smtClean="0"/>
              <a:t> конфликтности, замкнутости, тревожности; </a:t>
            </a:r>
          </a:p>
          <a:p>
            <a:pPr algn="just">
              <a:buFont typeface="Arial" pitchFamily="34" charset="0"/>
              <a:buChar char="•"/>
            </a:pPr>
            <a:r>
              <a:rPr lang="ru-RU" sz="2400" dirty="0" smtClean="0"/>
              <a:t> невротические и эмоциональные расстройства; </a:t>
            </a:r>
          </a:p>
          <a:p>
            <a:pPr algn="just">
              <a:buFont typeface="Arial" pitchFamily="34" charset="0"/>
              <a:buChar char="•"/>
            </a:pPr>
            <a:r>
              <a:rPr lang="ru-RU" sz="2400" dirty="0" smtClean="0"/>
              <a:t> кризисные состояния; </a:t>
            </a:r>
          </a:p>
          <a:p>
            <a:pPr algn="just">
              <a:buFont typeface="Arial" pitchFamily="34" charset="0"/>
              <a:buChar char="•"/>
            </a:pPr>
            <a:r>
              <a:rPr lang="ru-RU" sz="2400" dirty="0" smtClean="0"/>
              <a:t> развитие собственного представления о себе; </a:t>
            </a:r>
          </a:p>
          <a:p>
            <a:pPr algn="just">
              <a:buFont typeface="Arial" pitchFamily="34" charset="0"/>
              <a:buChar char="•"/>
            </a:pPr>
            <a:r>
              <a:rPr lang="ru-RU" sz="2400" dirty="0" smtClean="0"/>
              <a:t> оптимизация психического развития в детском возрасте. </a:t>
            </a:r>
          </a:p>
          <a:p>
            <a:endParaRPr lang="ru-RU" sz="2400" dirty="0" smtClean="0"/>
          </a:p>
          <a:p>
            <a:pPr>
              <a:buFont typeface="Arial" pitchFamily="34" charset="0"/>
              <a:buChar char="•"/>
            </a:pPr>
            <a:endParaRPr lang="ru-RU" sz="2400" dirty="0" smtClean="0"/>
          </a:p>
          <a:p>
            <a:pPr>
              <a:buFont typeface="Arial" pitchFamily="34" charset="0"/>
              <a:buChar char="•"/>
            </a:pPr>
            <a:endParaRPr lang="ru-RU" sz="2400" dirty="0" smtClean="0"/>
          </a:p>
          <a:p>
            <a:pPr>
              <a:buFont typeface="Arial" pitchFamily="34" charset="0"/>
              <a:buChar char="•"/>
            </a:pPr>
            <a:endParaRPr lang="ru-RU" sz="2400" dirty="0" smtClean="0"/>
          </a:p>
        </p:txBody>
      </p:sp>
      <p:pic>
        <p:nvPicPr>
          <p:cNvPr id="3" name="Picture 4" descr="https://sun9-53.userapi.com/c851532/v851532767/1a72ea/sNqVQF4Het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28860" y="4500570"/>
            <a:ext cx="1553759" cy="2071678"/>
          </a:xfrm>
          <a:prstGeom prst="rect">
            <a:avLst/>
          </a:prstGeom>
          <a:noFill/>
        </p:spPr>
      </p:pic>
      <p:pic>
        <p:nvPicPr>
          <p:cNvPr id="4" name="Picture 2" descr="https://sun9-11.userapi.com/c851324/v851324767/1af4e4/Yz6h6Q2VtO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6200000">
            <a:off x="4632179" y="4702333"/>
            <a:ext cx="2095513" cy="16443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928662" y="785794"/>
            <a:ext cx="7429552" cy="44935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600" dirty="0" smtClean="0"/>
          </a:p>
          <a:p>
            <a:pPr algn="just"/>
            <a:r>
              <a:rPr lang="ru-RU" sz="2600" dirty="0" smtClean="0"/>
              <a:t>       Непосредственное общение с камнями оказывает:</a:t>
            </a:r>
          </a:p>
          <a:p>
            <a:pPr algn="just"/>
            <a:r>
              <a:rPr lang="ru-RU" sz="2600" dirty="0" smtClean="0"/>
              <a:t>- большое влияние на формирование нравственных чувств у ребенка;</a:t>
            </a:r>
          </a:p>
          <a:p>
            <a:pPr algn="just"/>
            <a:r>
              <a:rPr lang="ru-RU" sz="2600" dirty="0" smtClean="0"/>
              <a:t>- развивает воображение, творчество;</a:t>
            </a:r>
          </a:p>
          <a:p>
            <a:pPr algn="just"/>
            <a:r>
              <a:rPr lang="ru-RU" sz="2600" dirty="0" smtClean="0"/>
              <a:t>- снимает усталость, напряжение;</a:t>
            </a:r>
          </a:p>
          <a:p>
            <a:pPr algn="just"/>
            <a:r>
              <a:rPr lang="ru-RU" sz="2600" dirty="0" smtClean="0"/>
              <a:t>- разрешение негативных эмоциональных переживаний;</a:t>
            </a:r>
          </a:p>
          <a:p>
            <a:pPr algn="just"/>
            <a:r>
              <a:rPr lang="ru-RU" sz="2600" dirty="0" smtClean="0"/>
              <a:t>- способствует гармоничному развитию эмоционально-волевой сферы ребенка.</a:t>
            </a:r>
            <a:endParaRPr lang="ru-RU" sz="2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477</TotalTime>
  <Words>802</Words>
  <Application>Microsoft Office PowerPoint</Application>
  <PresentationFormat>Экран (4:3)</PresentationFormat>
  <Paragraphs>113</Paragraphs>
  <Slides>19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Поток</vt:lpstr>
      <vt:lpstr>  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Вячеслав Филиппов</dc:creator>
  <cp:lastModifiedBy>Hpdv6</cp:lastModifiedBy>
  <cp:revision>86</cp:revision>
  <dcterms:created xsi:type="dcterms:W3CDTF">2019-09-10T10:19:59Z</dcterms:created>
  <dcterms:modified xsi:type="dcterms:W3CDTF">2022-10-25T18:53:38Z</dcterms:modified>
</cp:coreProperties>
</file>