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8"/>
  </p:handoutMasterIdLst>
  <p:sldIdLst>
    <p:sldId id="256" r:id="rId2"/>
    <p:sldId id="277" r:id="rId3"/>
    <p:sldId id="264" r:id="rId4"/>
    <p:sldId id="282" r:id="rId5"/>
    <p:sldId id="278" r:id="rId6"/>
    <p:sldId id="263" r:id="rId7"/>
    <p:sldId id="265" r:id="rId8"/>
    <p:sldId id="279" r:id="rId9"/>
    <p:sldId id="280" r:id="rId10"/>
    <p:sldId id="266" r:id="rId11"/>
    <p:sldId id="267" r:id="rId12"/>
    <p:sldId id="268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2C7C62C-6075-426B-B9CE-B65FA7FF71B9}">
          <p14:sldIdLst>
            <p14:sldId id="256"/>
            <p14:sldId id="277"/>
            <p14:sldId id="264"/>
            <p14:sldId id="282"/>
            <p14:sldId id="278"/>
            <p14:sldId id="263"/>
            <p14:sldId id="265"/>
            <p14:sldId id="279"/>
            <p14:sldId id="280"/>
            <p14:sldId id="266"/>
            <p14:sldId id="267"/>
            <p14:sldId id="268"/>
            <p14:sldId id="272"/>
            <p14:sldId id="273"/>
            <p14:sldId id="274"/>
            <p14:sldId id="2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0ED"/>
    <a:srgbClr val="E1DAD2"/>
    <a:srgbClr val="FEFEFE"/>
    <a:srgbClr val="C1C9CD"/>
    <a:srgbClr val="7C96A3"/>
    <a:srgbClr val="FFFFFF"/>
    <a:srgbClr val="003374"/>
    <a:srgbClr val="3A5896"/>
    <a:srgbClr val="385592"/>
    <a:srgbClr val="173A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3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10/22/2022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10/22/2022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5459" y="163208"/>
            <a:ext cx="7869890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1802675" y="809897"/>
            <a:ext cx="5618242" cy="5245952"/>
          </a:xfrm>
          <a:prstGeom prst="ellipse">
            <a:avLst/>
          </a:pr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619795" y="561703"/>
            <a:ext cx="5994077" cy="5713227"/>
          </a:xfrm>
          <a:prstGeom prst="ellipse">
            <a:avLst/>
          </a:prstGeom>
          <a:noFill/>
          <a:ln w="698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79981" y="3338620"/>
            <a:ext cx="4584032" cy="7883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5400" b="1" dirty="0">
              <a:ln w="0"/>
              <a:solidFill>
                <a:srgbClr val="C00000"/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54480" y="1685108"/>
            <a:ext cx="612647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Book Antiqua" pitchFamily="18" charset="0"/>
              </a:rPr>
              <a:t>Игровой стретчинг для детей дошкольного возраста</a:t>
            </a:r>
            <a:endParaRPr lang="ru-RU" sz="4400" b="1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40434" y="4872446"/>
            <a:ext cx="24035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Выполнила </a:t>
            </a:r>
            <a:r>
              <a:rPr lang="ru-RU" sz="2000" b="1" i="1" dirty="0" smtClean="0"/>
              <a:t>Ушакова Ю.В</a:t>
            </a:r>
            <a:endParaRPr lang="ru-RU" sz="20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2697" y="613954"/>
            <a:ext cx="84647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Упражнения стретчинга носят имитационный характер и выполняются в ходе физкультурного  занятия. Упражнения выполняются  в медленном, а значит, безопасном ритме. 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	</a:t>
            </a:r>
            <a:endParaRPr lang="ru-RU" sz="2800" dirty="0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-35501" y="2762818"/>
            <a:ext cx="9179501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Структура занятий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обусловлена возрастными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закономерностями работоспособности и утомляемости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организма ребёнка во время физических нагрузок, 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также с учётом требовании физиологии и гигиены 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физических упражнений.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2568" y="279066"/>
            <a:ext cx="85754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Как проходят занятия игрового стретчинга?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1067317"/>
            <a:ext cx="9470571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В первой (вводной) части занятия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проходит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разогрев мышц, подготовка организма к работе.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211E1E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Дети выполняют упражнения в различных видах  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ходьбы, бега, прыжков, для укрепления свода стопы,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координации движений, ориентации в пространстве,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развития внимания.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96388" y="0"/>
            <a:ext cx="8189037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второй (основной) части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переходим  к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стретчингу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211E1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пражнение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«Солнышко»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помогает растянуть боковые мышцы туловища, сохраняет гибкость позвоночника, подвижность тазобедренных суставов.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211E1E"/>
                </a:solidFill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sz="2400" b="1" dirty="0" smtClean="0">
                <a:solidFill>
                  <a:srgbClr val="211E1E"/>
                </a:solidFill>
                <a:latin typeface="Times New Roman" pitchFamily="18" charset="0"/>
                <a:cs typeface="Times New Roman" pitchFamily="18" charset="0"/>
              </a:rPr>
              <a:t>«Бабочка» </a:t>
            </a:r>
            <a:r>
              <a:rPr lang="ru-RU" sz="2400" dirty="0" smtClean="0">
                <a:solidFill>
                  <a:srgbClr val="211E1E"/>
                </a:solidFill>
                <a:latin typeface="Times New Roman" pitchFamily="18" charset="0"/>
                <a:cs typeface="Times New Roman" pitchFamily="18" charset="0"/>
              </a:rPr>
              <a:t>способствует усилению </a:t>
            </a:r>
            <a:r>
              <a:rPr lang="ru-RU" sz="2400" dirty="0" err="1" smtClean="0">
                <a:solidFill>
                  <a:srgbClr val="211E1E"/>
                </a:solidFill>
                <a:latin typeface="Times New Roman" pitchFamily="18" charset="0"/>
                <a:cs typeface="Times New Roman" pitchFamily="18" charset="0"/>
              </a:rPr>
              <a:t>внутриполосному</a:t>
            </a:r>
            <a:r>
              <a:rPr lang="ru-RU" sz="2400" dirty="0" smtClean="0">
                <a:solidFill>
                  <a:srgbClr val="211E1E"/>
                </a:solidFill>
                <a:latin typeface="Times New Roman" pitchFamily="18" charset="0"/>
                <a:cs typeface="Times New Roman" pitchFamily="18" charset="0"/>
              </a:rPr>
              <a:t> давлению, а значит, воздействует на органы брюшной полости.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cs typeface="Times New Roman" pitchFamily="18" charset="0"/>
              </a:rPr>
              <a:t>«Ходьба»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cs typeface="Times New Roman" pitchFamily="18" charset="0"/>
              </a:rPr>
              <a:t>делает суставы ног более подвижными.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211E1E"/>
                </a:solidFill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sz="2400" b="1" dirty="0" smtClean="0">
                <a:solidFill>
                  <a:srgbClr val="211E1E"/>
                </a:solidFill>
                <a:latin typeface="Times New Roman" pitchFamily="18" charset="0"/>
                <a:cs typeface="Times New Roman" pitchFamily="18" charset="0"/>
              </a:rPr>
              <a:t>«Кошка» </a:t>
            </a:r>
            <a:r>
              <a:rPr lang="ru-RU" sz="2400" dirty="0" smtClean="0">
                <a:solidFill>
                  <a:srgbClr val="211E1E"/>
                </a:solidFill>
                <a:latin typeface="Times New Roman" pitchFamily="18" charset="0"/>
                <a:cs typeface="Times New Roman" pitchFamily="18" charset="0"/>
              </a:rPr>
              <a:t>укрепляет позвоночник, увеличивает приток крови к нему и выходящим из него нервам.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cs typeface="Times New Roman" pitchFamily="18" charset="0"/>
              </a:rPr>
              <a:t>«Страус»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cs typeface="Times New Roman" pitchFamily="18" charset="0"/>
              </a:rPr>
              <a:t>для мышц брюшного пресса.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211E1E"/>
                </a:solidFill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sz="2400" b="1" dirty="0" smtClean="0">
                <a:solidFill>
                  <a:srgbClr val="211E1E"/>
                </a:solidFill>
                <a:latin typeface="Times New Roman" pitchFamily="18" charset="0"/>
                <a:cs typeface="Times New Roman" pitchFamily="18" charset="0"/>
              </a:rPr>
              <a:t>«Веточка» </a:t>
            </a:r>
            <a:r>
              <a:rPr lang="ru-RU" sz="2400" dirty="0" smtClean="0">
                <a:solidFill>
                  <a:srgbClr val="211E1E"/>
                </a:solidFill>
                <a:latin typeface="Times New Roman" pitchFamily="18" charset="0"/>
                <a:cs typeface="Times New Roman" pitchFamily="18" charset="0"/>
              </a:rPr>
              <a:t>для гибкости позвоночника.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cs typeface="Times New Roman" pitchFamily="18" charset="0"/>
              </a:rPr>
              <a:t>«Зайчик»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cs typeface="Times New Roman" pitchFamily="18" charset="0"/>
              </a:rPr>
              <a:t>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cs typeface="Times New Roman" pitchFamily="18" charset="0"/>
              </a:rPr>
              <a:t>«Медведь»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cs typeface="Times New Roman" pitchFamily="18" charset="0"/>
              </a:rPr>
              <a:t>на растяжку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cs typeface="Times New Roman" pitchFamily="18" charset="0"/>
              </a:rPr>
              <a:t> и повышение эластичности мышц.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211E1E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075" y="352696"/>
            <a:ext cx="82426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В заключительной части занятия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решается задача восстановления организма после физических нагрузок. 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9451" y="1760361"/>
            <a:ext cx="80205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Упражнение на релаксацию выполняется под музыкальное сопровождение.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-66685" y="532713"/>
            <a:ext cx="9418284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сновные принципы выполнения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упражнений игрового стретчинга: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Наглядность.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 физических упражнений, образный рассказ.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Доступность.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Обучение упражнениям от простого к сложному,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известного к неизвестному.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Систематичность.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Регулярность, постепенное повышение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нагрузки, увеличение количества упражнений.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Закрепление навыков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Многократное выполнение упражнений,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умение выполнять их самостоятельно, вне занятий.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Индивидуально-дифференциальный подход.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Учет особенностей возраста, состояния здоровья каждого ребенка.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Сознательность.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Понимание пользы выполнения упражнения,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потребность их выполнять.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031966" y="510128"/>
            <a:ext cx="7116435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правила стретчинга: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разогрев перед упражнениями;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медленное и плавное выполнение упражнений;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«правило ровной спины» - следите за осанкой,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т.к.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сгорбленность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уменьшает гибкость;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спокойное дыхание;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растяжка должна выполняться систематически и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симметрично для обеих сторон тела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2519915" y="1376916"/>
            <a:ext cx="4104167" cy="4104167"/>
          </a:xfrm>
          <a:prstGeom prst="ellipse">
            <a:avLst/>
          </a:pr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287769" y="1144770"/>
            <a:ext cx="4568457" cy="4568457"/>
          </a:xfrm>
          <a:prstGeom prst="ellipse">
            <a:avLst/>
          </a:prstGeom>
          <a:noFill/>
          <a:ln w="698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79981" y="3338620"/>
            <a:ext cx="4584032" cy="7883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 smtClean="0">
                <a:ln w="0"/>
                <a:solidFill>
                  <a:srgbClr val="C00000"/>
                </a:solidFill>
                <a:latin typeface="Book Antiqua" pitchFamily="18" charset="0"/>
              </a:rPr>
              <a:t>Спасибо за внимание!</a:t>
            </a:r>
            <a:endParaRPr lang="en-US" sz="5400" b="1" dirty="0">
              <a:ln w="0"/>
              <a:solidFill>
                <a:srgbClr val="C0000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9333" y="241585"/>
            <a:ext cx="7869890" cy="638306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«Растяжка сопутствует нам всю жизнь. Рождение – это растяжка. Глубокий вдох, улыбка, любое движение тела – растяжка. Растяжка – это гибкость. Гибкость – это молодость.» (Е.И.Зуев «Волшебная сила растяжки»)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«До тех пор, пока позвоночник гибкий – человек молод, но как только исчезнет гибкость – человек стареет» (Индийские йоги)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86944"/>
            <a:ext cx="8894618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indent="449263" fontAlgn="base">
              <a:spcBef>
                <a:spcPct val="0"/>
              </a:spcBef>
              <a:spcAft>
                <a:spcPct val="0"/>
              </a:spcAf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1" indent="449263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Стретчинг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это растяжка, специальная поза, предназначенная для увеличения и сохранения длины мышц.</a:t>
            </a:r>
          </a:p>
          <a:p>
            <a:pPr lvl="1" indent="449263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Игровой стретчинг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 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специально подобранные упражнения на растяжку мышц, проводимые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детьми в игровой форме.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211E1E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Благодаря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стретчингу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увеличивается подвижность суставов,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мышцы становятся более эластичными и гибкими,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дольше сохраняют работоспособность.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211E1E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Стретчинг повышает общую двигательную активность.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459" y="163206"/>
            <a:ext cx="7869890" cy="669479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Актуальность: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Физическое развитие и здоровье детей из-за чрезмерных нагрузок и малоподвижного образа жизни ухудшается с каждым годом. Создавая тенденции к улучшению, воспитатель закладывает азы физической подготовки и формирует у детей стимул к занятиям физической культуры и спортом, к здоровому образу жизни. Именно здоровье является непременным условием успешного роста и развития личности, ее гармоничного духовного и физического совершенствования, а в дальнейшем во многом успешной жизни. Методика «игрового стретчинга» способствует постепенной подготовки организма ребенка к физическим нагрузкам, учит чувствовать свое тело, способствует формированию правильной осанки, развитию гибкости, гармонично и естественно развивает и укрепляет системы и функции организма.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016" y="774560"/>
            <a:ext cx="7886700" cy="92955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1870364"/>
            <a:ext cx="7886700" cy="4219289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Познакомить с оздоровительной методикой игрового стретчинга, с вариантами ее использования в воспитательно-образовательной работе ДОУ и его значение на систему оздоровления дошкольников.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стретчинга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561702" y="4781007"/>
            <a:ext cx="8125097" cy="1165036"/>
            <a:chOff x="1248" y="1440"/>
            <a:chExt cx="3216" cy="350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391887" y="1256024"/>
            <a:ext cx="8386354" cy="555625"/>
            <a:chOff x="1248" y="2030"/>
            <a:chExt cx="3216" cy="350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/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352696" y="2355480"/>
            <a:ext cx="8347165" cy="555625"/>
            <a:chOff x="1248" y="2640"/>
            <a:chExt cx="3216" cy="350"/>
          </a:xfrm>
        </p:grpSpPr>
        <p:sp>
          <p:nvSpPr>
            <p:cNvPr id="1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7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/>
                <a:t>2</a:t>
              </a:r>
            </a:p>
          </p:txBody>
        </p:sp>
      </p:grpSp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431074" y="3291840"/>
            <a:ext cx="8216537" cy="1123406"/>
            <a:chOff x="1248" y="3230"/>
            <a:chExt cx="3216" cy="350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/>
                <a:t>3</a:t>
              </a:r>
            </a:p>
          </p:txBody>
        </p:sp>
      </p:grp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760065" y="988759"/>
            <a:ext cx="651684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физических качеств: мышечной силы,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ловкости, выносливости, гибкости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763486" y="2099103"/>
            <a:ext cx="577703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психических качеств: внимание,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воображение, умственные способности.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776550" y="3194596"/>
            <a:ext cx="713907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Укрепление костно-мышечной системы, повышение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функциональной деятельности органов 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 организма.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828800" y="4696825"/>
            <a:ext cx="610205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условий для положительного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400" dirty="0" smtClean="0">
                <a:solidFill>
                  <a:srgbClr val="211E1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сихоэмоционального</a:t>
            </a:r>
            <a:r>
              <a:rPr lang="ru-RU" sz="2400" dirty="0" smtClean="0">
                <a:solidFill>
                  <a:srgbClr val="211E1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состояния детей,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раскрепощённости и творчества в движении.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41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5093" y="313509"/>
            <a:ext cx="7869890" cy="99874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Значение игрового стретчинга:</a:t>
            </a:r>
            <a:endParaRPr lang="en-US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293223" y="4240886"/>
            <a:ext cx="7062746" cy="555625"/>
            <a:chOff x="1248" y="1440"/>
            <a:chExt cx="3216" cy="350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</p:grp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1293222" y="1621782"/>
            <a:ext cx="6840678" cy="555625"/>
            <a:chOff x="1248" y="2030"/>
            <a:chExt cx="3216" cy="350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Font typeface="Arial" pitchFamily="34" charset="0"/>
                <a:buChar char="•"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>
                <a:buFont typeface="Arial" pitchFamily="34" charset="0"/>
                <a:buChar char="•"/>
              </a:pPr>
              <a:endParaRPr lang="ru-RU"/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18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Char char="•"/>
              </a:pPr>
              <a:endParaRPr lang="en-US" sz="2400" b="1" dirty="0"/>
            </a:p>
          </p:txBody>
        </p:sp>
      </p:grpSp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1306286" y="2551422"/>
            <a:ext cx="6827615" cy="555625"/>
            <a:chOff x="1248" y="2640"/>
            <a:chExt cx="3216" cy="350"/>
          </a:xfrm>
        </p:grpSpPr>
        <p:sp>
          <p:nvSpPr>
            <p:cNvPr id="1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</p:grpSp>
      <p:grpSp>
        <p:nvGrpSpPr>
          <p:cNvPr id="14" name="Group 17"/>
          <p:cNvGrpSpPr>
            <a:grpSpLocks/>
          </p:cNvGrpSpPr>
          <p:nvPr/>
        </p:nvGrpSpPr>
        <p:grpSpPr bwMode="auto">
          <a:xfrm>
            <a:off x="1293223" y="3428811"/>
            <a:ext cx="6905992" cy="555625"/>
            <a:chOff x="1248" y="3230"/>
            <a:chExt cx="3216" cy="350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</p:grpSp>
      <p:grpSp>
        <p:nvGrpSpPr>
          <p:cNvPr id="19" name="Group 22"/>
          <p:cNvGrpSpPr>
            <a:grpSpLocks/>
          </p:cNvGrpSpPr>
          <p:nvPr/>
        </p:nvGrpSpPr>
        <p:grpSpPr bwMode="auto">
          <a:xfrm>
            <a:off x="1319348" y="5101311"/>
            <a:ext cx="6827615" cy="555625"/>
            <a:chOff x="1248" y="3230"/>
            <a:chExt cx="3216" cy="350"/>
          </a:xfrm>
        </p:grpSpPr>
        <p:sp>
          <p:nvSpPr>
            <p:cNvPr id="25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1920835" y="1637602"/>
            <a:ext cx="55828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увеличивается подвижность суставов;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711236" y="2282875"/>
            <a:ext cx="59566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мышцы становятся более                    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эластичными и гибкими;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267669" y="3335774"/>
            <a:ext cx="61200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повышается общая двигательная активность;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338253" y="3994110"/>
            <a:ext cx="52773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упражнения направлены на формирование правильной осанки;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325189" y="4895446"/>
            <a:ext cx="61787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воспитываются выносливость и старательность;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трелка вправо 33"/>
          <p:cNvSpPr/>
          <p:nvPr/>
        </p:nvSpPr>
        <p:spPr>
          <a:xfrm>
            <a:off x="1515291" y="1802674"/>
            <a:ext cx="365760" cy="15675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право 34"/>
          <p:cNvSpPr/>
          <p:nvPr/>
        </p:nvSpPr>
        <p:spPr>
          <a:xfrm>
            <a:off x="1550125" y="2660468"/>
            <a:ext cx="365760" cy="15675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>
            <a:off x="1589313" y="3561806"/>
            <a:ext cx="365760" cy="15675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>
            <a:off x="1576251" y="4371702"/>
            <a:ext cx="365760" cy="15675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>
            <a:off x="1615440" y="5246914"/>
            <a:ext cx="365760" cy="15675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41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459" y="163208"/>
            <a:ext cx="7869890" cy="5531010"/>
          </a:xfrm>
        </p:spPr>
        <p:txBody>
          <a:bodyPr/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 основных фактора: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возраст;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пол;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тренировки;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температура разогрева мышц.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85" y="163208"/>
            <a:ext cx="7869890" cy="6050556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>4 основных принципа растяжки: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1- Частота (ежедневно или 3-4 раза в неделю).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2- Интенсивность.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3- Время (10 – 15 мин/день).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4- Тип (статическая (медленная), динамическая (плавный переход от упражнения к упражнению), баллистическая (маховые движения с большой амплитудой)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903</TotalTime>
  <Words>272</Words>
  <Application>Microsoft Office PowerPoint</Application>
  <PresentationFormat>Экран (4:3)</PresentationFormat>
  <Paragraphs>95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Book Antiqua</vt:lpstr>
      <vt:lpstr>Calibri</vt:lpstr>
      <vt:lpstr>Times New Roman</vt:lpstr>
      <vt:lpstr>Wingdings</vt:lpstr>
      <vt:lpstr>Office Theme</vt:lpstr>
      <vt:lpstr>Презентация PowerPoint</vt:lpstr>
      <vt:lpstr>«Растяжка сопутствует нам всю жизнь. Рождение – это растяжка. Глубокий вдох, улыбка, любое движение тела – растяжка. Растяжка – это гибкость. Гибкость – это молодость.» (Е.И.Зуев «Волшебная сила растяжки»)  «До тех пор, пока позвоночник гибкий – человек молод, но как только исчезнет гибкость – человек стареет» (Индийские йоги) </vt:lpstr>
      <vt:lpstr>Презентация PowerPoint</vt:lpstr>
      <vt:lpstr>Актуальность:  Физическое развитие и здоровье детей из-за чрезмерных нагрузок и малоподвижного образа жизни ухудшается с каждым годом. Создавая тенденции к улучшению, воспитатель закладывает азы физической подготовки и формирует у детей стимул к занятиям физической культуры и спортом, к здоровому образу жизни. Именно здоровье является непременным условием успешного роста и развития личности, ее гармоничного духовного и физического совершенствования, а в дальнейшем во многом успешной жизни. Методика «игрового стретчинга» способствует постепенной подготовки организма ребенка к физическим нагрузкам, учит чувствовать свое тело, способствует формированию правильной осанки, развитию гибкости, гармонично и естественно развивает и укрепляет системы и функции организма. </vt:lpstr>
      <vt:lpstr>ЦЕЛЬ:</vt:lpstr>
      <vt:lpstr>Задачи стретчинга:</vt:lpstr>
      <vt:lpstr>Значение игрового стретчинга:</vt:lpstr>
      <vt:lpstr>4 основных фактора:  - возраст; - пол; - тренировки; - температура разогрева мышц.</vt:lpstr>
      <vt:lpstr>4 основных принципа растяжки: 1- Частота (ежедневно или 3-4 раза в неделю). 2- Интенсивность. 3- Время (10 – 15 мин/день). 4- Тип (статическая (медленная), динамическая (плавный переход от упражнения к упражнению), баллистическая (маховые движения с большой амплитудой)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In Win</cp:lastModifiedBy>
  <cp:revision>160</cp:revision>
  <cp:lastPrinted>2022-10-22T13:16:09Z</cp:lastPrinted>
  <dcterms:created xsi:type="dcterms:W3CDTF">2016-11-18T14:12:19Z</dcterms:created>
  <dcterms:modified xsi:type="dcterms:W3CDTF">2022-10-22T13:16:12Z</dcterms:modified>
</cp:coreProperties>
</file>