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1" r:id="rId5"/>
    <p:sldId id="256" r:id="rId6"/>
    <p:sldId id="289" r:id="rId7"/>
    <p:sldId id="265" r:id="rId8"/>
    <p:sldId id="288" r:id="rId9"/>
    <p:sldId id="290" r:id="rId10"/>
    <p:sldId id="291" r:id="rId11"/>
    <p:sldId id="292" r:id="rId12"/>
    <p:sldId id="293" r:id="rId13"/>
    <p:sldId id="267" r:id="rId14"/>
    <p:sldId id="294" r:id="rId15"/>
    <p:sldId id="295" r:id="rId16"/>
    <p:sldId id="268" r:id="rId17"/>
    <p:sldId id="270" r:id="rId18"/>
    <p:sldId id="269" r:id="rId19"/>
    <p:sldId id="305" r:id="rId20"/>
    <p:sldId id="297" r:id="rId21"/>
    <p:sldId id="296" r:id="rId22"/>
    <p:sldId id="303" r:id="rId23"/>
    <p:sldId id="302" r:id="rId24"/>
    <p:sldId id="306" r:id="rId25"/>
    <p:sldId id="308" r:id="rId26"/>
    <p:sldId id="278" r:id="rId27"/>
    <p:sldId id="309" r:id="rId28"/>
    <p:sldId id="310" r:id="rId29"/>
    <p:sldId id="285" r:id="rId30"/>
    <p:sldId id="311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26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BED76-0526-44B6-AA0A-FB77FE1655B4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DAA7C-9D77-4A2B-995A-837B87D68F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4292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BED76-0526-44B6-AA0A-FB77FE1655B4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DAA7C-9D77-4A2B-995A-837B87D68F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5263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BED76-0526-44B6-AA0A-FB77FE1655B4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DAA7C-9D77-4A2B-995A-837B87D68F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3314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BED76-0526-44B6-AA0A-FB77FE1655B4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DAA7C-9D77-4A2B-995A-837B87D68F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827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BED76-0526-44B6-AA0A-FB77FE1655B4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DAA7C-9D77-4A2B-995A-837B87D68F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97154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BED76-0526-44B6-AA0A-FB77FE1655B4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DAA7C-9D77-4A2B-995A-837B87D68F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06448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BED76-0526-44B6-AA0A-FB77FE1655B4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DAA7C-9D77-4A2B-995A-837B87D68F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4604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BED76-0526-44B6-AA0A-FB77FE1655B4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DAA7C-9D77-4A2B-995A-837B87D68F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096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BED76-0526-44B6-AA0A-FB77FE1655B4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DAA7C-9D77-4A2B-995A-837B87D68F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2080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BED76-0526-44B6-AA0A-FB77FE1655B4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DAA7C-9D77-4A2B-995A-837B87D68F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21197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BED76-0526-44B6-AA0A-FB77FE1655B4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DAA7C-9D77-4A2B-995A-837B87D68F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07268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5BED76-0526-44B6-AA0A-FB77FE1655B4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EDAA7C-9D77-4A2B-995A-837B87D68F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3357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3" Type="http://schemas.openxmlformats.org/officeDocument/2006/relationships/image" Target="../media/image44.jpeg"/><Relationship Id="rId7" Type="http://schemas.openxmlformats.org/officeDocument/2006/relationships/image" Target="../media/image48.jpeg"/><Relationship Id="rId12" Type="http://schemas.openxmlformats.org/officeDocument/2006/relationships/image" Target="../media/image5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jpeg"/><Relationship Id="rId11" Type="http://schemas.openxmlformats.org/officeDocument/2006/relationships/image" Target="../media/image52.jpeg"/><Relationship Id="rId5" Type="http://schemas.openxmlformats.org/officeDocument/2006/relationships/image" Target="../media/image46.jpeg"/><Relationship Id="rId10" Type="http://schemas.openxmlformats.org/officeDocument/2006/relationships/image" Target="../media/image51.jpeg"/><Relationship Id="rId4" Type="http://schemas.openxmlformats.org/officeDocument/2006/relationships/image" Target="../media/image45.jpeg"/><Relationship Id="rId9" Type="http://schemas.openxmlformats.org/officeDocument/2006/relationships/image" Target="../media/image50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jpeg"/><Relationship Id="rId3" Type="http://schemas.openxmlformats.org/officeDocument/2006/relationships/image" Target="../media/image54.jpeg"/><Relationship Id="rId7" Type="http://schemas.openxmlformats.org/officeDocument/2006/relationships/image" Target="../media/image5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jpeg"/><Relationship Id="rId5" Type="http://schemas.openxmlformats.org/officeDocument/2006/relationships/image" Target="../media/image56.jpeg"/><Relationship Id="rId4" Type="http://schemas.openxmlformats.org/officeDocument/2006/relationships/image" Target="../media/image55.jpeg"/><Relationship Id="rId9" Type="http://schemas.openxmlformats.org/officeDocument/2006/relationships/image" Target="../media/image6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7" Type="http://schemas.openxmlformats.org/officeDocument/2006/relationships/image" Target="../media/image6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4.jpeg"/><Relationship Id="rId5" Type="http://schemas.openxmlformats.org/officeDocument/2006/relationships/image" Target="../media/image63.jpeg"/><Relationship Id="rId4" Type="http://schemas.openxmlformats.org/officeDocument/2006/relationships/image" Target="../media/image6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1.png"/><Relationship Id="rId4" Type="http://schemas.openxmlformats.org/officeDocument/2006/relationships/image" Target="../media/image7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6.png"/><Relationship Id="rId4" Type="http://schemas.openxmlformats.org/officeDocument/2006/relationships/image" Target="../media/image7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8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7" Type="http://schemas.openxmlformats.org/officeDocument/2006/relationships/image" Target="../media/image8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2.jpeg"/><Relationship Id="rId5" Type="http://schemas.openxmlformats.org/officeDocument/2006/relationships/image" Target="../media/image81.jpeg"/><Relationship Id="rId4" Type="http://schemas.openxmlformats.org/officeDocument/2006/relationships/image" Target="../media/image80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2.jpeg"/><Relationship Id="rId5" Type="http://schemas.openxmlformats.org/officeDocument/2006/relationships/image" Target="../media/image86.jpeg"/><Relationship Id="rId4" Type="http://schemas.openxmlformats.org/officeDocument/2006/relationships/image" Target="../media/image85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0.jpeg"/><Relationship Id="rId5" Type="http://schemas.openxmlformats.org/officeDocument/2006/relationships/image" Target="../media/image89.jpeg"/><Relationship Id="rId4" Type="http://schemas.openxmlformats.org/officeDocument/2006/relationships/image" Target="../media/image88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4.jpeg"/><Relationship Id="rId5" Type="http://schemas.openxmlformats.org/officeDocument/2006/relationships/image" Target="../media/image93.jpeg"/><Relationship Id="rId4" Type="http://schemas.openxmlformats.org/officeDocument/2006/relationships/image" Target="../media/image92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8.jpeg"/><Relationship Id="rId5" Type="http://schemas.openxmlformats.org/officeDocument/2006/relationships/image" Target="../media/image97.jpeg"/><Relationship Id="rId4" Type="http://schemas.openxmlformats.org/officeDocument/2006/relationships/image" Target="../media/image9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4.jpeg"/><Relationship Id="rId3" Type="http://schemas.openxmlformats.org/officeDocument/2006/relationships/image" Target="../media/image99.jpeg"/><Relationship Id="rId7" Type="http://schemas.openxmlformats.org/officeDocument/2006/relationships/image" Target="../media/image10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2.jpeg"/><Relationship Id="rId5" Type="http://schemas.openxmlformats.org/officeDocument/2006/relationships/image" Target="../media/image101.jpeg"/><Relationship Id="rId4" Type="http://schemas.openxmlformats.org/officeDocument/2006/relationships/image" Target="../media/image10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im0-tub-ru.yandex.net/i?id=25b9914f7c908b08800fd4846e166a05-l&amp;ref=rim&amp;n=13&amp;w=1148&amp;h=55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9036496" cy="6541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260764" y="2808684"/>
            <a:ext cx="5821989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для детей старшего дошкольного возраста по теме «Зима»</a:t>
            </a:r>
          </a:p>
          <a:p>
            <a:endParaRPr lang="ru-RU" b="1" dirty="0"/>
          </a:p>
          <a:p>
            <a:endParaRPr lang="ru-RU" b="1" dirty="0" smtClean="0"/>
          </a:p>
          <a:p>
            <a:pPr algn="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</a:t>
            </a:r>
            <a:r>
              <a:rPr lang="ru-RU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Амелюхина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Н.И.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0590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188640"/>
            <a:ext cx="86303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                                                Как зимуют разные растения? </a:t>
            </a:r>
          </a:p>
          <a:p>
            <a:r>
              <a:rPr lang="ru-RU" b="1" dirty="0" smtClean="0"/>
              <a:t>Ель и сосна сбрасывают хвоинки постепенно, поэтому всю зиму стоят зелёными.</a:t>
            </a:r>
            <a:endParaRPr lang="ru-RU" b="1" dirty="0"/>
          </a:p>
        </p:txBody>
      </p:sp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7" y="980728"/>
            <a:ext cx="3788983" cy="50532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686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80728"/>
            <a:ext cx="3816424" cy="50532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" name="TextBox 2"/>
          <p:cNvSpPr txBox="1"/>
          <p:nvPr/>
        </p:nvSpPr>
        <p:spPr>
          <a:xfrm>
            <a:off x="2672986" y="6340678"/>
            <a:ext cx="37980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Ёлка зимой и летом всегда зеленая.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532981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116632"/>
            <a:ext cx="88569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Стволы и ветви деревьев и кустарников благодаря толстой коре не боятся зимнего холода. А их почки надёжно защищены от морозов плотными кожистыми чешуями .</a:t>
            </a:r>
            <a:endParaRPr lang="ru-RU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788987"/>
            <a:ext cx="6408033" cy="48002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6" name="Picture 2" descr="C:\Users\лена\Desktop\a53398b1470ddfd944e8097e31088d5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1828" y="2852936"/>
            <a:ext cx="3004236" cy="36941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052933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3528" y="116632"/>
            <a:ext cx="87129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Снеговой покров защищает созревшие летом и осенью семена. На следующий год из них вырастут новые растения.</a:t>
            </a:r>
            <a:endParaRPr lang="ru-RU" sz="20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44" y="4102790"/>
            <a:ext cx="4612097" cy="26465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45" y="1000334"/>
            <a:ext cx="4612097" cy="30767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7628" y="1031775"/>
            <a:ext cx="4235776" cy="30452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3" name="Picture 5" descr="C:\Users\лена\Desktop\nature___seasons___spring__young_spring_grass_from_under_the_snow_069168__20170214215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720" y="4102790"/>
            <a:ext cx="4235776" cy="26465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443739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58341"/>
            <a:ext cx="86409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                                                       </a:t>
            </a:r>
            <a:r>
              <a:rPr lang="ru-RU" b="1" u="sng" dirty="0" smtClean="0"/>
              <a:t>КАК ЗИМУЮТ ЗВЕРИ</a:t>
            </a:r>
            <a:r>
              <a:rPr lang="ru-RU" u="sng" dirty="0" smtClean="0"/>
              <a:t> </a:t>
            </a:r>
          </a:p>
          <a:p>
            <a:r>
              <a:rPr lang="ru-RU" b="1" dirty="0" smtClean="0"/>
              <a:t>От лютой зимней стужи зверей спасает пушистая тёплая шерсть. Не страшен им и голод. Заяц кормится веточками деревьев, гложет кору с их стволов. </a:t>
            </a:r>
            <a:endParaRPr lang="ru-RU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052736"/>
            <a:ext cx="4550516" cy="27363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" name="Прямоугольник 2"/>
          <p:cNvSpPr/>
          <p:nvPr/>
        </p:nvSpPr>
        <p:spPr>
          <a:xfrm>
            <a:off x="5001616" y="1373802"/>
            <a:ext cx="396287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Зимой белка живет в дупле или гнезде. Устраивает там подстилку из сухой травы, мха, шерстинок. В гнезде тепло. В холодную погоду она много спит. В пищу использует грибы, нанизанные ею на сучки деревьев, желуди, ягоды, орехи. Питается и семенами еловых шишек.</a:t>
            </a: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3844" y="4125084"/>
            <a:ext cx="2554982" cy="20402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4129" y="4125084"/>
            <a:ext cx="3064194" cy="20402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51" y="4125084"/>
            <a:ext cx="3260878" cy="20402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424156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116632"/>
            <a:ext cx="87849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Лиса тщательно обнюхивает снег. У неё острый нюх , зрение и слух. Она слышит малейший писк мыши под снегом. Чтобы быть сытой, она должна съесть за день до 20 мышей. 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692696"/>
            <a:ext cx="3312368" cy="24848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3813" y="692696"/>
            <a:ext cx="3909461" cy="24848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" name="Прямоугольник 2"/>
          <p:cNvSpPr/>
          <p:nvPr/>
        </p:nvSpPr>
        <p:spPr>
          <a:xfrm>
            <a:off x="216024" y="3177522"/>
            <a:ext cx="84672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Основная пища волков– зайцы, мелкие грызуны, птицы, а также домашние животные.</a:t>
            </a: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933056"/>
            <a:ext cx="4248472" cy="25496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962043"/>
            <a:ext cx="4039188" cy="25206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250956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116632"/>
            <a:ext cx="84969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Медвежьего корма </a:t>
            </a:r>
            <a:r>
              <a:rPr lang="ru-RU" b="1" dirty="0" smtClean="0"/>
              <a:t>в </a:t>
            </a:r>
            <a:r>
              <a:rPr lang="ru-RU" b="1" dirty="0"/>
              <a:t>лесу нет. Но медведь неплохо устроился: спит всю зиму в берлоге и ничего не ест. Живёт он за счёт жира, который накопил в своём теле ещё летом и осенью.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771809"/>
            <a:ext cx="5040560" cy="33564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8439" y="4005064"/>
            <a:ext cx="3438525" cy="25781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4191" y="4005064"/>
            <a:ext cx="3434689" cy="25781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" name="TextBox 2"/>
          <p:cNvSpPr txBox="1"/>
          <p:nvPr/>
        </p:nvSpPr>
        <p:spPr>
          <a:xfrm>
            <a:off x="179512" y="1542888"/>
            <a:ext cx="244827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 спячку впадают также ежи</a:t>
            </a:r>
            <a:r>
              <a:rPr lang="en-US" b="1" dirty="0" smtClean="0"/>
              <a:t>,</a:t>
            </a:r>
            <a:r>
              <a:rPr lang="ru-RU" b="1" dirty="0" smtClean="0"/>
              <a:t> сурки</a:t>
            </a:r>
            <a:r>
              <a:rPr lang="en-US" b="1" dirty="0" smtClean="0"/>
              <a:t>,</a:t>
            </a:r>
            <a:r>
              <a:rPr lang="ru-RU" b="1" dirty="0" smtClean="0"/>
              <a:t> летучие мыши. В это время жизнь в организме чуть теплица – температура тела опускается до четырёх градусов.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221183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87" y="-28046"/>
            <a:ext cx="9168439" cy="68860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116632"/>
            <a:ext cx="84604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                                                       </a:t>
            </a:r>
            <a:r>
              <a:rPr lang="ru-RU" b="1" u="sng" dirty="0" smtClean="0"/>
              <a:t>КАК ЗИМУЮТ ПТИЦЫ 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6415" y="132872"/>
            <a:ext cx="908758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                                                                              </a:t>
            </a:r>
          </a:p>
          <a:p>
            <a:r>
              <a:rPr lang="ru-RU" b="1" dirty="0" smtClean="0"/>
              <a:t>Многие </a:t>
            </a:r>
            <a:r>
              <a:rPr lang="ru-RU" b="1" dirty="0"/>
              <a:t>птицы с наступлением холодов улетают на юг. Это перелетные </a:t>
            </a:r>
            <a:r>
              <a:rPr lang="ru-RU" b="1" dirty="0" smtClean="0"/>
              <a:t>птицы. </a:t>
            </a:r>
            <a:endParaRPr lang="ru-RU" b="1" dirty="0"/>
          </a:p>
        </p:txBody>
      </p:sp>
      <p:pic>
        <p:nvPicPr>
          <p:cNvPr id="1026" name="Picture 2" descr="C:\Users\лена\Desktop\u_00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980728"/>
            <a:ext cx="1607029" cy="16401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5" name="TextBox 4"/>
          <p:cNvSpPr txBox="1"/>
          <p:nvPr/>
        </p:nvSpPr>
        <p:spPr>
          <a:xfrm>
            <a:off x="467544" y="2647808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удод</a:t>
            </a:r>
            <a:endParaRPr lang="ru-RU" b="1" dirty="0"/>
          </a:p>
        </p:txBody>
      </p:sp>
      <p:pic>
        <p:nvPicPr>
          <p:cNvPr id="1027" name="Picture 3" descr="C:\Users\лена\Desktop\bird0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6065" y="1028435"/>
            <a:ext cx="2064746" cy="14401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6" name="TextBox 5"/>
          <p:cNvSpPr txBox="1"/>
          <p:nvPr/>
        </p:nvSpPr>
        <p:spPr>
          <a:xfrm>
            <a:off x="2562929" y="2481664"/>
            <a:ext cx="8812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зяблик</a:t>
            </a:r>
            <a:endParaRPr lang="ru-RU" b="1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7012" y="912894"/>
            <a:ext cx="1652587" cy="15065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7" name="TextBox 6"/>
          <p:cNvSpPr txBox="1"/>
          <p:nvPr/>
        </p:nvSpPr>
        <p:spPr>
          <a:xfrm>
            <a:off x="6088871" y="2481664"/>
            <a:ext cx="1003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соловей</a:t>
            </a:r>
            <a:endParaRPr lang="ru-RU" b="1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1321" y="782726"/>
            <a:ext cx="1590675" cy="16827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8" name="TextBox 7"/>
          <p:cNvSpPr txBox="1"/>
          <p:nvPr/>
        </p:nvSpPr>
        <p:spPr>
          <a:xfrm>
            <a:off x="7665094" y="6488668"/>
            <a:ext cx="10488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журавль</a:t>
            </a:r>
            <a:endParaRPr lang="ru-RU" b="1" dirty="0"/>
          </a:p>
        </p:txBody>
      </p:sp>
      <p:pic>
        <p:nvPicPr>
          <p:cNvPr id="1030" name="Picture 6" descr="C:\Users\лена\Desktop\images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215" y="3261541"/>
            <a:ext cx="2228850" cy="2057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9" name="TextBox 8"/>
          <p:cNvSpPr txBox="1"/>
          <p:nvPr/>
        </p:nvSpPr>
        <p:spPr>
          <a:xfrm>
            <a:off x="755576" y="5318941"/>
            <a:ext cx="9059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лебедь</a:t>
            </a:r>
            <a:endParaRPr lang="ru-RU" b="1" dirty="0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6150" y="4569758"/>
            <a:ext cx="1700213" cy="18478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10" name="TextBox 9"/>
          <p:cNvSpPr txBox="1"/>
          <p:nvPr/>
        </p:nvSpPr>
        <p:spPr>
          <a:xfrm>
            <a:off x="8264137" y="2559075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аист</a:t>
            </a:r>
            <a:endParaRPr lang="ru-RU" b="1" dirty="0"/>
          </a:p>
        </p:txBody>
      </p:sp>
      <p:pic>
        <p:nvPicPr>
          <p:cNvPr id="1033" name="Picture 9" descr="C:\Users\лена\Desktop\images (2)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318" y="2891605"/>
            <a:ext cx="2101775" cy="13986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11" name="TextBox 10"/>
          <p:cNvSpPr txBox="1"/>
          <p:nvPr/>
        </p:nvSpPr>
        <p:spPr>
          <a:xfrm>
            <a:off x="4230216" y="2556741"/>
            <a:ext cx="7636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чайка</a:t>
            </a:r>
            <a:endParaRPr lang="ru-RU" b="1" dirty="0"/>
          </a:p>
        </p:txBody>
      </p:sp>
      <p:pic>
        <p:nvPicPr>
          <p:cNvPr id="1034" name="Picture 10" descr="C:\Users\лена\Desktop\item_3442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3306" y="2850996"/>
            <a:ext cx="2130253" cy="14990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12" name="TextBox 11"/>
          <p:cNvSpPr txBox="1"/>
          <p:nvPr/>
        </p:nvSpPr>
        <p:spPr>
          <a:xfrm>
            <a:off x="5981219" y="4350063"/>
            <a:ext cx="10262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Скворец</a:t>
            </a:r>
            <a:endParaRPr lang="ru-RU" b="1" dirty="0"/>
          </a:p>
        </p:txBody>
      </p:sp>
      <p:pic>
        <p:nvPicPr>
          <p:cNvPr id="1035" name="Picture 11" descr="C:\Users\лена\Desktop\depositphotos_137183186-stock-photo-bird-flying-swallow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7853" y="4871786"/>
            <a:ext cx="1490859" cy="15458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13" name="TextBox 12"/>
          <p:cNvSpPr txBox="1"/>
          <p:nvPr/>
        </p:nvSpPr>
        <p:spPr>
          <a:xfrm>
            <a:off x="5733283" y="6386515"/>
            <a:ext cx="10646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ласточка</a:t>
            </a:r>
            <a:endParaRPr lang="ru-RU" b="1" dirty="0"/>
          </a:p>
        </p:txBody>
      </p:sp>
      <p:pic>
        <p:nvPicPr>
          <p:cNvPr id="1036" name="Picture 12" descr="C:\Users\лена\Desktop\КУКУШКА_ГЛУХАЯ_СТР_228.pn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0497" y="4479047"/>
            <a:ext cx="1831522" cy="18748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14" name="TextBox 13"/>
          <p:cNvSpPr txBox="1"/>
          <p:nvPr/>
        </p:nvSpPr>
        <p:spPr>
          <a:xfrm>
            <a:off x="3180604" y="6422349"/>
            <a:ext cx="1031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кукушка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35093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116632"/>
            <a:ext cx="86409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А есть "зимующие птицы", которые живут с нами летом и остаются жить рядом с нами и зимой.</a:t>
            </a:r>
          </a:p>
        </p:txBody>
      </p:sp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993" y="858781"/>
            <a:ext cx="2582490" cy="17319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7" name="TextBox 6"/>
          <p:cNvSpPr txBox="1"/>
          <p:nvPr/>
        </p:nvSpPr>
        <p:spPr>
          <a:xfrm>
            <a:off x="773735" y="2769233"/>
            <a:ext cx="1035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воробей</a:t>
            </a:r>
            <a:endParaRPr lang="ru-RU" b="1" dirty="0"/>
          </a:p>
        </p:txBody>
      </p:sp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6272" y="719985"/>
            <a:ext cx="2300131" cy="14718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9" name="TextBox 8"/>
          <p:cNvSpPr txBox="1"/>
          <p:nvPr/>
        </p:nvSpPr>
        <p:spPr>
          <a:xfrm>
            <a:off x="6699866" y="2221356"/>
            <a:ext cx="8519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голубь</a:t>
            </a:r>
            <a:endParaRPr lang="ru-RU" b="1" dirty="0"/>
          </a:p>
        </p:txBody>
      </p:sp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7870" y="594685"/>
            <a:ext cx="1782202" cy="23839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8351" y="2769233"/>
            <a:ext cx="2024875" cy="23159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63" name="Picture 1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1624" y="5147064"/>
            <a:ext cx="2206625" cy="15065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64" name="Picture 1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347" y="3141220"/>
            <a:ext cx="2412209" cy="21658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66" name="Picture 1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475443"/>
            <a:ext cx="2592288" cy="1963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" name="TextBox 2"/>
          <p:cNvSpPr txBox="1"/>
          <p:nvPr/>
        </p:nvSpPr>
        <p:spPr>
          <a:xfrm>
            <a:off x="3737206" y="2956554"/>
            <a:ext cx="755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дятел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891171" y="5439043"/>
            <a:ext cx="9060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ворона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901341" y="5439043"/>
            <a:ext cx="907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синица</a:t>
            </a:r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8019252" y="5301147"/>
            <a:ext cx="631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сова</a:t>
            </a:r>
            <a:endParaRPr lang="ru-RU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328971" y="6313676"/>
            <a:ext cx="8758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сорока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88680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3714" y="2739"/>
            <a:ext cx="900278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Но есть и такие, что прилетают к нам только зимой. Это птицы - гости, их ещё называют "кочующими". Кочующие птицы прилетают к нам зимой с далёкого холодного севера. Наши зимние гости - это чечётки, свиристели, клёсты, снегири. В их родных краях зимой такой мороз и стужа, что им кажется, что у нас тепло! Да и корм у нас есть!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4791" y="2352067"/>
            <a:ext cx="2335834" cy="19285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203068"/>
            <a:ext cx="3348980" cy="22979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0040" y="4491165"/>
            <a:ext cx="3016456" cy="22687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4" name="TextBox 3"/>
          <p:cNvSpPr txBox="1"/>
          <p:nvPr/>
        </p:nvSpPr>
        <p:spPr>
          <a:xfrm>
            <a:off x="8071546" y="6372036"/>
            <a:ext cx="9537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чечётка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295962" y="4581128"/>
            <a:ext cx="12498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поползень</a:t>
            </a:r>
            <a:endParaRPr lang="ru-RU" b="1" dirty="0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121833"/>
            <a:ext cx="3462058" cy="26195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400636"/>
            <a:ext cx="2291153" cy="20071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" name="TextBox 2"/>
          <p:cNvSpPr txBox="1"/>
          <p:nvPr/>
        </p:nvSpPr>
        <p:spPr>
          <a:xfrm>
            <a:off x="2630363" y="3131676"/>
            <a:ext cx="970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снегирь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850328" y="6390620"/>
            <a:ext cx="721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клёст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7405369" y="3501008"/>
            <a:ext cx="13063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свиристель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68774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169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259632" y="-2169"/>
            <a:ext cx="69958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Зима 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-пора </a:t>
            </a:r>
            <a:r>
              <a:rPr lang="ru-RU" sz="5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для 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забав.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8194" name="Picture 2" descr="C:\Users\лена\Desktop\зима\scrn_big_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97182"/>
            <a:ext cx="8568952" cy="5254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15616" y="5313004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Саньке – санки</a:t>
            </a:r>
            <a:r>
              <a:rPr lang="ru-RU" b="1" dirty="0" smtClean="0"/>
              <a:t>,</a:t>
            </a:r>
          </a:p>
          <a:p>
            <a:r>
              <a:rPr lang="ru-RU" b="1" dirty="0" smtClean="0"/>
              <a:t> </a:t>
            </a:r>
            <a:r>
              <a:rPr lang="ru-RU" b="1" dirty="0"/>
              <a:t>Лизе – лыжи, </a:t>
            </a:r>
            <a:endParaRPr lang="ru-RU" b="1" dirty="0" smtClean="0"/>
          </a:p>
          <a:p>
            <a:r>
              <a:rPr lang="ru-RU" b="1" dirty="0" smtClean="0"/>
              <a:t>Кольке </a:t>
            </a:r>
            <a:r>
              <a:rPr lang="ru-RU" b="1" dirty="0"/>
              <a:t>— клюшки и коньки. </a:t>
            </a:r>
            <a:endParaRPr lang="ru-RU" b="1" dirty="0" smtClean="0"/>
          </a:p>
          <a:p>
            <a:r>
              <a:rPr lang="ru-RU" b="1" dirty="0" smtClean="0"/>
              <a:t>Наступили </a:t>
            </a:r>
            <a:r>
              <a:rPr lang="ru-RU" b="1" dirty="0"/>
              <a:t>для детишек </a:t>
            </a:r>
            <a:endParaRPr lang="ru-RU" b="1" dirty="0" smtClean="0"/>
          </a:p>
          <a:p>
            <a:r>
              <a:rPr lang="ru-RU" b="1" dirty="0" smtClean="0"/>
              <a:t>Благодатные </a:t>
            </a:r>
            <a:r>
              <a:rPr lang="ru-RU" b="1" dirty="0"/>
              <a:t>деньки.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6831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41784" y="5491784"/>
            <a:ext cx="84604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Декабрь год кончает, зиму начинает. В декабре зима стелет белые холсты , а мороз через реки наводит мосты.</a:t>
            </a:r>
          </a:p>
          <a:p>
            <a:r>
              <a:rPr lang="ru-RU" b="1" dirty="0" smtClean="0"/>
              <a:t>22 декабря – самый короткий день в году</a:t>
            </a:r>
            <a:r>
              <a:rPr lang="en-US" b="1" dirty="0" smtClean="0"/>
              <a:t>,</a:t>
            </a:r>
            <a:r>
              <a:rPr lang="ru-RU" b="1" dirty="0" smtClean="0"/>
              <a:t> день зимнего солнцестояния.</a:t>
            </a:r>
            <a:endParaRPr lang="ru-RU" b="1" dirty="0"/>
          </a:p>
        </p:txBody>
      </p:sp>
      <p:pic>
        <p:nvPicPr>
          <p:cNvPr id="4104" name="Picture 8" descr="C:\Users\лена\Desktop\1068700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732708"/>
            <a:ext cx="6612423" cy="467829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684" y="2739540"/>
            <a:ext cx="1977618" cy="27880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246" y="1155652"/>
            <a:ext cx="299158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Дни его всех дней короче,</a:t>
            </a:r>
          </a:p>
          <a:p>
            <a:r>
              <a:rPr lang="ru-RU" b="1" dirty="0" smtClean="0"/>
              <a:t>Всех ночей длиннее ночи. </a:t>
            </a:r>
          </a:p>
          <a:p>
            <a:r>
              <a:rPr lang="ru-RU" b="1" dirty="0" smtClean="0"/>
              <a:t>На полях и на луга </a:t>
            </a:r>
          </a:p>
          <a:p>
            <a:r>
              <a:rPr lang="ru-RU" b="1" dirty="0" smtClean="0"/>
              <a:t>До весны легли снега. </a:t>
            </a:r>
          </a:p>
          <a:p>
            <a:r>
              <a:rPr lang="ru-RU" b="1" dirty="0" smtClean="0"/>
              <a:t>Только месяц наш пройдёт, </a:t>
            </a:r>
          </a:p>
          <a:p>
            <a:r>
              <a:rPr lang="ru-RU" b="1" dirty="0" smtClean="0"/>
              <a:t>Мы встречаем Новый год</a:t>
            </a:r>
            <a:r>
              <a:rPr lang="ru-RU" sz="1600" b="1" dirty="0" smtClean="0"/>
              <a:t>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490150" y="0"/>
            <a:ext cx="29803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ДЕКАБРЬ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79663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7105"/>
            <a:ext cx="6624736" cy="65088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3752" y="522920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Снег да метели, </a:t>
            </a:r>
            <a:endParaRPr lang="ru-RU" b="1" dirty="0" smtClean="0"/>
          </a:p>
          <a:p>
            <a:r>
              <a:rPr lang="ru-RU" b="1" dirty="0" smtClean="0"/>
              <a:t>Смех </a:t>
            </a:r>
            <a:r>
              <a:rPr lang="ru-RU" b="1" dirty="0"/>
              <a:t>да веселье, </a:t>
            </a:r>
            <a:endParaRPr lang="ru-RU" b="1" dirty="0" smtClean="0"/>
          </a:p>
          <a:p>
            <a:r>
              <a:rPr lang="ru-RU" b="1" dirty="0" smtClean="0"/>
              <a:t>Лыжи </a:t>
            </a:r>
            <a:r>
              <a:rPr lang="ru-RU" b="1" dirty="0"/>
              <a:t>да коньки, </a:t>
            </a:r>
            <a:endParaRPr lang="ru-RU" b="1" dirty="0" smtClean="0"/>
          </a:p>
          <a:p>
            <a:r>
              <a:rPr lang="ru-RU" b="1" dirty="0" smtClean="0"/>
              <a:t>Пожалуйте</a:t>
            </a:r>
            <a:r>
              <a:rPr lang="ru-RU" b="1" dirty="0"/>
              <a:t>, пожалуйте </a:t>
            </a:r>
            <a:endParaRPr lang="ru-RU" b="1" dirty="0" smtClean="0"/>
          </a:p>
          <a:p>
            <a:r>
              <a:rPr lang="ru-RU" b="1" dirty="0" smtClean="0"/>
              <a:t>Играть </a:t>
            </a:r>
            <a:r>
              <a:rPr lang="ru-RU" b="1" dirty="0"/>
              <a:t>в снежки !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276872"/>
            <a:ext cx="2316163" cy="2713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25131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03" y="-6749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 descr="C:\Users\лена\Desktop\зима\1-deti-zima-kanikulyi-sne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0299" y="-6749"/>
            <a:ext cx="5297746" cy="37890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33265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Лепим мы  снеговика , </a:t>
            </a:r>
            <a:endParaRPr lang="ru-RU" b="1" dirty="0" smtClean="0"/>
          </a:p>
          <a:p>
            <a:r>
              <a:rPr lang="ru-RU" b="1" dirty="0" smtClean="0"/>
              <a:t>Крутим </a:t>
            </a:r>
            <a:r>
              <a:rPr lang="ru-RU" b="1" dirty="0"/>
              <a:t>гладкие бока! </a:t>
            </a:r>
            <a:endParaRPr lang="ru-RU" b="1" dirty="0" smtClean="0"/>
          </a:p>
          <a:p>
            <a:r>
              <a:rPr lang="ru-RU" b="1" dirty="0" smtClean="0"/>
              <a:t>Эй</a:t>
            </a:r>
            <a:r>
              <a:rPr lang="ru-RU" b="1" dirty="0"/>
              <a:t>! Ребята! С ним дружите, </a:t>
            </a:r>
            <a:endParaRPr lang="ru-RU" b="1" dirty="0" smtClean="0"/>
          </a:p>
          <a:p>
            <a:r>
              <a:rPr lang="ru-RU" b="1" dirty="0" smtClean="0"/>
              <a:t>Нос </a:t>
            </a:r>
            <a:r>
              <a:rPr lang="ru-RU" b="1" dirty="0"/>
              <a:t>- морковку подарите! </a:t>
            </a:r>
            <a:endParaRPr lang="ru-RU" b="1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41277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Если прочь отступит стужа, </a:t>
            </a:r>
          </a:p>
          <a:p>
            <a:r>
              <a:rPr lang="ru-RU" b="1" dirty="0"/>
              <a:t>Он растает – будет лужа... </a:t>
            </a:r>
          </a:p>
          <a:p>
            <a:r>
              <a:rPr lang="ru-RU" b="1" dirty="0"/>
              <a:t>Но пока стоит на месте </a:t>
            </a:r>
          </a:p>
          <a:p>
            <a:r>
              <a:rPr lang="ru-RU" b="1" dirty="0"/>
              <a:t>И доволен, что мы вместе!</a:t>
            </a:r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2849537"/>
            <a:ext cx="4234903" cy="40285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1139" y="3645024"/>
            <a:ext cx="2808312" cy="29367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9574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148064" y="4005064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Чтоб зимою не скучать, </a:t>
            </a:r>
            <a:endParaRPr lang="ru-RU" b="1" dirty="0" smtClean="0"/>
          </a:p>
          <a:p>
            <a:r>
              <a:rPr lang="ru-RU" b="1" dirty="0" smtClean="0"/>
              <a:t>Надо </a:t>
            </a:r>
            <a:r>
              <a:rPr lang="ru-RU" b="1" dirty="0"/>
              <a:t>всем коньки достать </a:t>
            </a:r>
            <a:endParaRPr lang="ru-RU" b="1" dirty="0" smtClean="0"/>
          </a:p>
          <a:p>
            <a:r>
              <a:rPr lang="ru-RU" b="1" dirty="0" smtClean="0"/>
              <a:t>И </a:t>
            </a:r>
            <a:r>
              <a:rPr lang="ru-RU" b="1" dirty="0"/>
              <a:t>на лёд! Вперёд, вперёд, </a:t>
            </a:r>
            <a:endParaRPr lang="ru-RU" b="1" dirty="0" smtClean="0"/>
          </a:p>
          <a:p>
            <a:r>
              <a:rPr lang="ru-RU" b="1" dirty="0" smtClean="0"/>
              <a:t>Отправляемся </a:t>
            </a:r>
            <a:r>
              <a:rPr lang="ru-RU" b="1" dirty="0"/>
              <a:t>в полёт! </a:t>
            </a:r>
            <a:endParaRPr lang="ru-RU" b="1" dirty="0" smtClean="0"/>
          </a:p>
          <a:p>
            <a:r>
              <a:rPr lang="ru-RU" b="1" dirty="0" smtClean="0"/>
              <a:t>Разбежались</a:t>
            </a:r>
            <a:r>
              <a:rPr lang="ru-RU" b="1" dirty="0"/>
              <a:t>, покатились, </a:t>
            </a:r>
            <a:endParaRPr lang="ru-RU" b="1" dirty="0" smtClean="0"/>
          </a:p>
          <a:p>
            <a:r>
              <a:rPr lang="ru-RU" b="1" dirty="0" smtClean="0"/>
              <a:t>Осторожно </a:t>
            </a:r>
            <a:r>
              <a:rPr lang="ru-RU" b="1" dirty="0"/>
              <a:t>покружились. </a:t>
            </a:r>
            <a:endParaRPr lang="ru-RU" b="1" dirty="0" smtClean="0"/>
          </a:p>
          <a:p>
            <a:r>
              <a:rPr lang="ru-RU" b="1" dirty="0" smtClean="0"/>
              <a:t>Сила</a:t>
            </a:r>
            <a:r>
              <a:rPr lang="ru-RU" b="1" dirty="0"/>
              <a:t>, счастье , красота, </a:t>
            </a:r>
            <a:endParaRPr lang="ru-RU" b="1" dirty="0" smtClean="0"/>
          </a:p>
          <a:p>
            <a:r>
              <a:rPr lang="ru-RU" b="1" dirty="0" smtClean="0"/>
              <a:t>И </a:t>
            </a:r>
            <a:r>
              <a:rPr lang="ru-RU" b="1" dirty="0"/>
              <a:t>паденья не беда!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90023"/>
            <a:ext cx="4608512" cy="65206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692696"/>
            <a:ext cx="2743200" cy="305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69013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26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932040" y="47667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По снежку на санках дети </a:t>
            </a:r>
            <a:endParaRPr lang="ru-RU" b="1" dirty="0" smtClean="0"/>
          </a:p>
          <a:p>
            <a:r>
              <a:rPr lang="ru-RU" b="1" dirty="0" smtClean="0"/>
              <a:t>Мчатся </a:t>
            </a:r>
            <a:r>
              <a:rPr lang="ru-RU" b="1" dirty="0"/>
              <a:t>с горки, словно ветер. </a:t>
            </a:r>
            <a:endParaRPr lang="ru-RU" b="1" dirty="0" smtClean="0"/>
          </a:p>
          <a:p>
            <a:r>
              <a:rPr lang="ru-RU" b="1" dirty="0" smtClean="0"/>
              <a:t>Кто </a:t>
            </a:r>
            <a:r>
              <a:rPr lang="ru-RU" b="1" dirty="0"/>
              <a:t>боится в снег свалиться — </a:t>
            </a:r>
            <a:endParaRPr lang="ru-RU" b="1" dirty="0" smtClean="0"/>
          </a:p>
          <a:p>
            <a:r>
              <a:rPr lang="ru-RU" b="1" dirty="0" smtClean="0"/>
              <a:t>Пусть </a:t>
            </a:r>
            <a:r>
              <a:rPr lang="ru-RU" b="1" dirty="0"/>
              <a:t>на санки не садится.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084168" y="2060848"/>
            <a:ext cx="2862572" cy="23207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 descr="C:\Users\лена\Desktop\зима\b89fe321c824d22130a64172f126e8ac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75345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3451" y="3789039"/>
            <a:ext cx="2852737" cy="2852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08096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163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 descr="C:\Users\лена\Desktop\зима\e4dd17c8b5cf412c520b6f59c2a9aba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2490"/>
            <a:ext cx="4608512" cy="6695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лена\Desktop\зима\507030227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057800" y="2640438"/>
            <a:ext cx="3114599" cy="3768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64088" y="40466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В зимний день я не скучаю:</a:t>
            </a:r>
          </a:p>
          <a:p>
            <a:r>
              <a:rPr lang="ru-RU" b="1" dirty="0"/>
              <a:t>Быстро лыжи надеваю,</a:t>
            </a:r>
          </a:p>
          <a:p>
            <a:r>
              <a:rPr lang="ru-RU" b="1" dirty="0"/>
              <a:t>В руки я беру две палки,</a:t>
            </a:r>
          </a:p>
          <a:p>
            <a:r>
              <a:rPr lang="ru-RU" b="1" dirty="0"/>
              <a:t>С ветерком играю в салки!</a:t>
            </a:r>
          </a:p>
        </p:txBody>
      </p:sp>
    </p:spTree>
    <p:extLst>
      <p:ext uri="{BB962C8B-B14F-4D97-AF65-F5344CB8AC3E}">
        <p14:creationId xmlns:p14="http://schemas.microsoft.com/office/powerpoint/2010/main" val="1165937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257503" y="0"/>
            <a:ext cx="66289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Что одевают зимой?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939785"/>
            <a:ext cx="30243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Злой на улице мороз.</a:t>
            </a:r>
          </a:p>
          <a:p>
            <a:r>
              <a:rPr lang="ru-RU" b="1" dirty="0"/>
              <a:t>Пальцы греются в перчатке.</a:t>
            </a:r>
          </a:p>
          <a:p>
            <a:r>
              <a:rPr lang="ru-RU" b="1" dirty="0"/>
              <a:t>В воротник зарылся нос.</a:t>
            </a:r>
          </a:p>
          <a:p>
            <a:r>
              <a:rPr lang="ru-RU" b="1" dirty="0"/>
              <a:t>Голова укрылась в</a:t>
            </a:r>
            <a:r>
              <a:rPr lang="ru-RU" b="1" dirty="0" smtClean="0"/>
              <a:t>.. </a:t>
            </a: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87375" y="4725144"/>
            <a:ext cx="30060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Его повяжут мне на шею,</a:t>
            </a:r>
          </a:p>
          <a:p>
            <a:r>
              <a:rPr lang="ru-RU" b="1" dirty="0"/>
              <a:t>И я уже не заболею.</a:t>
            </a:r>
          </a:p>
          <a:p>
            <a:r>
              <a:rPr lang="ru-RU" b="1" dirty="0"/>
              <a:t>Закутавшись в него до носа,</a:t>
            </a:r>
          </a:p>
          <a:p>
            <a:r>
              <a:rPr lang="ru-RU" b="1" dirty="0"/>
              <a:t>Я не боюсь теперь мороза.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138828" y="1163873"/>
            <a:ext cx="24708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Пушистая, а не зверь.</a:t>
            </a:r>
          </a:p>
          <a:p>
            <a:r>
              <a:rPr lang="ru-RU" b="1" dirty="0"/>
              <a:t>Греет, а не печка.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138828" y="4739743"/>
            <a:ext cx="315009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Снег на улице, мороз!</a:t>
            </a:r>
          </a:p>
          <a:p>
            <a:r>
              <a:rPr lang="ru-RU" b="1" dirty="0"/>
              <a:t>Что одеть мне? Вот вопрос.</a:t>
            </a:r>
          </a:p>
          <a:p>
            <a:r>
              <a:rPr lang="ru-RU" b="1" dirty="0"/>
              <a:t>Босоножки не годятся,</a:t>
            </a:r>
          </a:p>
          <a:p>
            <a:r>
              <a:rPr lang="ru-RU" b="1" dirty="0"/>
              <a:t>Будут все вокруг смеяться.</a:t>
            </a:r>
          </a:p>
          <a:p>
            <a:r>
              <a:rPr lang="ru-RU" b="1" dirty="0"/>
              <a:t>Чтобы не замёрзли ножки,</a:t>
            </a:r>
          </a:p>
          <a:p>
            <a:r>
              <a:rPr lang="ru-RU" b="1" dirty="0"/>
              <a:t>Надо что одеть?… </a:t>
            </a:r>
          </a:p>
        </p:txBody>
      </p:sp>
      <p:pic>
        <p:nvPicPr>
          <p:cNvPr id="1027" name="Picture 3" descr="C:\Users\лена\Desktop\big-vyazanaya-rozovaya-shapka-kosy-pompon-eno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959" y="764704"/>
            <a:ext cx="3164495" cy="25388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лена\Desktop\jeltii-sharf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212" y="4152505"/>
            <a:ext cx="3092643" cy="244119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5197" y="752135"/>
            <a:ext cx="2783267" cy="23888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3006" y="3886977"/>
            <a:ext cx="3054382" cy="28766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301839" y="2675289"/>
            <a:ext cx="266335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Чтоб не мерзнуть</a:t>
            </a:r>
            <a:r>
              <a:rPr lang="en-US" b="1" dirty="0" smtClean="0"/>
              <a:t>,</a:t>
            </a:r>
            <a:endParaRPr lang="ru-RU" b="1" dirty="0" smtClean="0"/>
          </a:p>
          <a:p>
            <a:r>
              <a:rPr lang="ru-RU" b="1" dirty="0" smtClean="0"/>
              <a:t>Пять ребят</a:t>
            </a:r>
            <a:r>
              <a:rPr lang="en-US" b="1" dirty="0" smtClean="0"/>
              <a:t>,</a:t>
            </a:r>
            <a:endParaRPr lang="ru-RU" b="1" dirty="0" smtClean="0"/>
          </a:p>
          <a:p>
            <a:r>
              <a:rPr lang="ru-RU" b="1" dirty="0" smtClean="0"/>
              <a:t>В печке вязанной сидят. </a:t>
            </a:r>
            <a:endParaRPr lang="ru-RU" b="1" dirty="0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6840" y="2269958"/>
            <a:ext cx="2833356" cy="26573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57812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72309" y="30171"/>
            <a:ext cx="84496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Игра «Четвёртый лишний»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050" name="Picture 2" descr="C:\Users\лена\Desktop\animal_isolated_Corvus_cornix2010_1024_133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196752"/>
            <a:ext cx="2928579" cy="25508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2" name="Picture 4" descr="C:\Users\лена\Desktop\19423191-tree-sparrow-wild-european-bird-side-view-illustration-isolated-on-white-background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4613" y="4367242"/>
            <a:ext cx="3048810" cy="21314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3" name="Picture 5" descr="C:\Users\лена\Desktop\pigeon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192148"/>
            <a:ext cx="2664296" cy="25555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4" name="Picture 6" descr="C:\Users\лена\Desktop\depositphotos_137183186-stock-photo-bird-flying-swallow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571" y="3933056"/>
            <a:ext cx="2633317" cy="27303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103035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 descr="C:\Users\лена\Desktop\imag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005" y="3973910"/>
            <a:ext cx="2664867" cy="26648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2" name="Picture 4" descr="C:\Users\лена\Desktop\loshad-colo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6045" y="306679"/>
            <a:ext cx="3585582" cy="29490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3" name="Picture 5" descr="C:\Users\лена\Desktop\Свинья-фото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6045" y="4066630"/>
            <a:ext cx="3627948" cy="24794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4" name="Picture 6" descr="C:\Users\лена\Desktop\image003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88640"/>
            <a:ext cx="2736304" cy="30670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160869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554131"/>
            <a:ext cx="2547937" cy="30543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549404"/>
            <a:ext cx="2629353" cy="30543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81303"/>
            <a:ext cx="2627313" cy="31035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8" name="Picture 6" descr="C:\Users\лена\Desktop\images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21744"/>
            <a:ext cx="2736304" cy="30226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577079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548679"/>
            <a:ext cx="4237037" cy="276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 descr="C:\Users\лена\Desktop\3504d3ebb879bb225953e85ac486932f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548679"/>
            <a:ext cx="2808312" cy="2903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лена\Desktop\5545648979878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5393" y="3322436"/>
            <a:ext cx="3865612" cy="2957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лена\Desktop\depositphotos_45994793-stock-photo-gray-bunny-sitting-isolated-on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801" y="3877067"/>
            <a:ext cx="3287862" cy="2394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4198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433" y="160918"/>
            <a:ext cx="8892854" cy="49990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7212" y="6016625"/>
            <a:ext cx="841375" cy="84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2285" y="817533"/>
            <a:ext cx="841375" cy="84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421" y="3095847"/>
            <a:ext cx="841375" cy="84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5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1971" y="2254472"/>
            <a:ext cx="841375" cy="84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7" name="Picture 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109" y="5596954"/>
            <a:ext cx="1017587" cy="969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8" name="Picture 1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910114"/>
            <a:ext cx="1017587" cy="969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9" name="Picture 1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7391" y="1448646"/>
            <a:ext cx="1017587" cy="969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60" name="Picture 1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5695074"/>
            <a:ext cx="1017587" cy="969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0" y="5103674"/>
            <a:ext cx="889285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Середина зимы - январь. Трещат крещенские морозы. Небосвод ясный и чистый, снег слепит глаза от яркого солнечного света. Чем ярче солнце, тем холодней день. Январь это самый зимний месяц, на который приходится полное спокойствие и безмятежность природы, которая отдыхает и набирается сил на предстоящий плодородный год под толстым слоем выпавшего еще с прошлого месяца снега. Температура ровная без резких скачков.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000978" y="135671"/>
            <a:ext cx="26098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ЯНВАРЬ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78251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-6054" y="116632"/>
            <a:ext cx="921842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Какой праздник в декабре самый главный?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87824" y="1268760"/>
            <a:ext cx="365415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Этот праздник любит каждый,</a:t>
            </a:r>
          </a:p>
          <a:p>
            <a:r>
              <a:rPr lang="ru-RU" sz="2000" b="1" dirty="0"/>
              <a:t>Этот праздник каждый ждет,</a:t>
            </a:r>
          </a:p>
          <a:p>
            <a:r>
              <a:rPr lang="ru-RU" sz="2000" b="1" dirty="0"/>
              <a:t>Для детей он самый важный,</a:t>
            </a:r>
          </a:p>
          <a:p>
            <a:r>
              <a:rPr lang="ru-RU" sz="2000" b="1" dirty="0"/>
              <a:t>А зовется — Новый год!</a:t>
            </a:r>
          </a:p>
          <a:p>
            <a:endParaRPr lang="ru-RU" sz="2000" b="1" dirty="0"/>
          </a:p>
          <a:p>
            <a:r>
              <a:rPr lang="ru-RU" sz="2000" b="1" dirty="0"/>
              <a:t>Будет елка наша яркой,</a:t>
            </a:r>
          </a:p>
          <a:p>
            <a:r>
              <a:rPr lang="ru-RU" sz="2000" b="1" dirty="0"/>
              <a:t>В разноцветной мишуре,</a:t>
            </a:r>
          </a:p>
          <a:p>
            <a:r>
              <a:rPr lang="ru-RU" sz="2000" b="1" dirty="0"/>
              <a:t>Принесет Мороз подарки</a:t>
            </a:r>
          </a:p>
          <a:p>
            <a:r>
              <a:rPr lang="ru-RU" sz="2000" b="1" dirty="0"/>
              <a:t>И подарит детворе</a:t>
            </a:r>
            <a:r>
              <a:rPr lang="ru-RU" sz="2000" b="1" dirty="0" smtClean="0"/>
              <a:t>!</a:t>
            </a:r>
            <a:endParaRPr lang="ru-RU" sz="2000" b="1" dirty="0"/>
          </a:p>
        </p:txBody>
      </p:sp>
      <p:pic>
        <p:nvPicPr>
          <p:cNvPr id="7172" name="Picture 4" descr="C:\Users\лена\Desktop\морр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888" y="762963"/>
            <a:ext cx="4824536" cy="6079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6879" y="4878493"/>
            <a:ext cx="2128576" cy="2128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291" y="5101406"/>
            <a:ext cx="2713037" cy="168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6F6F4"/>
              </a:clrFrom>
              <a:clrTo>
                <a:srgbClr val="F6F6F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379" y="1088260"/>
            <a:ext cx="1944687" cy="142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511" y="3140968"/>
            <a:ext cx="1622425" cy="162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7" name="Picture 9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7238" y="1801842"/>
            <a:ext cx="1796157" cy="17961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21564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 descr="C:\Users\лена\Desktop\925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308" y="771414"/>
            <a:ext cx="8749180" cy="58510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15308" y="105014"/>
            <a:ext cx="85689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Январь плавно перетекает в стуженный месяц февраль, начало которого часто характеризуется метелями и вьюгами с сильными порывами леденящего ветра. 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076535" y="908720"/>
            <a:ext cx="30267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ФЕВРАЛЬ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68031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89320" y="2926685"/>
            <a:ext cx="87849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                                                                   </a:t>
            </a:r>
            <a:r>
              <a:rPr lang="ru-RU" b="1" u="sng" dirty="0" smtClean="0"/>
              <a:t>Приметы зимы.</a:t>
            </a:r>
          </a:p>
          <a:p>
            <a:r>
              <a:rPr lang="ru-RU" b="1" dirty="0" smtClean="0"/>
              <a:t>В начале зимы солнце поднимается над горизонтом низко и греет слабо. Небо днём серое, тусклое, нахмуренное</a:t>
            </a:r>
            <a:endParaRPr lang="ru-RU" b="1" dirty="0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45" y="116632"/>
            <a:ext cx="4457455" cy="28100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8701" y="3858374"/>
            <a:ext cx="4245787" cy="28322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812" y="3858374"/>
            <a:ext cx="4408188" cy="27991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8700" y="116631"/>
            <a:ext cx="4245788" cy="2835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47032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116632"/>
            <a:ext cx="88569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К концу зимы Солнце поднимается выше и греет сильнее. День становится на– много длиннее. В солнечный день снег на крышах тает, начинается капель.</a:t>
            </a:r>
            <a:endParaRPr lang="ru-RU" b="1" dirty="0"/>
          </a:p>
        </p:txBody>
      </p:sp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43" y="1700808"/>
            <a:ext cx="6584366" cy="49375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379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8194" y="762963"/>
            <a:ext cx="4256294" cy="31933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76323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429973" y="4869160"/>
            <a:ext cx="30060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Зацепилась за карниз, </a:t>
            </a:r>
          </a:p>
          <a:p>
            <a:r>
              <a:rPr lang="ru-RU" b="1" dirty="0" smtClean="0"/>
              <a:t>Головой свисает вниз.</a:t>
            </a:r>
          </a:p>
          <a:p>
            <a:r>
              <a:rPr lang="ru-RU" b="1" dirty="0" smtClean="0"/>
              <a:t> Акробатка – </a:t>
            </a:r>
            <a:r>
              <a:rPr lang="ru-RU" b="1" dirty="0" err="1" smtClean="0"/>
              <a:t>крохотулька</a:t>
            </a:r>
            <a:r>
              <a:rPr lang="ru-RU" b="1" dirty="0" smtClean="0"/>
              <a:t>, </a:t>
            </a:r>
          </a:p>
          <a:p>
            <a:r>
              <a:rPr lang="ru-RU" b="1" dirty="0" smtClean="0"/>
              <a:t>Зимний леденец – сосулька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-21316"/>
            <a:ext cx="8424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Натекая друг на друга и замерзая в холодном воздухе, капли растаявшего снега образуют красивые ледяные сосульки.</a:t>
            </a:r>
            <a:endParaRPr lang="ru-RU" b="1" dirty="0"/>
          </a:p>
        </p:txBody>
      </p:sp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767" y="908720"/>
            <a:ext cx="3713915" cy="37139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175" y="3716166"/>
            <a:ext cx="4298176" cy="28670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1272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175" y="625015"/>
            <a:ext cx="4298176" cy="28590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149357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116632"/>
            <a:ext cx="89289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Снег тускнеет, становится серым и рыхлым. Подтаявший на солнце снег за ночь смерзается в ледяную корку – наст.</a:t>
            </a:r>
            <a:endParaRPr lang="ru-RU" b="1" dirty="0"/>
          </a:p>
        </p:txBody>
      </p:sp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699" y="1772816"/>
            <a:ext cx="6488677" cy="48641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4064" y="469141"/>
            <a:ext cx="3859814" cy="28941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177678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516216" y="150137"/>
            <a:ext cx="17877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Растения зимой</a:t>
            </a:r>
            <a:endParaRPr lang="ru-RU" b="1" dirty="0"/>
          </a:p>
        </p:txBody>
      </p:sp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34803"/>
            <a:ext cx="5296903" cy="29766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531400"/>
            <a:ext cx="4608512" cy="31143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584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531398"/>
            <a:ext cx="3860869" cy="31143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584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1975" y="519468"/>
            <a:ext cx="2312038" cy="2909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4633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1816</TotalTime>
  <Words>1015</Words>
  <Application>Microsoft Office PowerPoint</Application>
  <PresentationFormat>Экран (4:3)</PresentationFormat>
  <Paragraphs>132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лена</dc:creator>
  <cp:lastModifiedBy>III</cp:lastModifiedBy>
  <cp:revision>129</cp:revision>
  <dcterms:created xsi:type="dcterms:W3CDTF">2018-07-08T13:30:05Z</dcterms:created>
  <dcterms:modified xsi:type="dcterms:W3CDTF">2022-10-25T08:05:13Z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4685354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