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3" r:id="rId5"/>
    <p:sldId id="259" r:id="rId6"/>
    <p:sldId id="260" r:id="rId7"/>
    <p:sldId id="264" r:id="rId8"/>
    <p:sldId id="261" r:id="rId9"/>
    <p:sldId id="265" r:id="rId10"/>
    <p:sldId id="262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65"/>
    <p:restoredTop sz="94624"/>
  </p:normalViewPr>
  <p:slideViewPr>
    <p:cSldViewPr snapToGrid="0" snapToObjects="1">
      <p:cViewPr varScale="1">
        <p:scale>
          <a:sx n="118" d="100"/>
          <a:sy n="118" d="100"/>
        </p:scale>
        <p:origin x="26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3EEA7-CB7A-5C4C-91B9-369F3292D9A5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378C6-220F-B04F-9F04-813EE6503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125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378C6-220F-B04F-9F04-813EE650367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546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378C6-220F-B04F-9F04-813EE650367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11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1726AD-B386-694E-B317-A7DBF78E9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FB9499B-7994-CF40-A912-033E3C0B06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19BAAB-EC1B-DF4F-AE95-FE1B03234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B849D4-F95E-F943-A5FF-FD037A5E0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EA0D85-7CD5-AE44-9C5F-078BF6A27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63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28DF3B-7169-994D-9FD9-9C8B98D9B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DD415B-86D7-1847-A5AC-2382D2466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40BD54-617B-DB4B-A23B-16B81EBB7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55380A-4075-F544-8041-0068BE627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743662-6B23-BF47-92E3-13233F7C9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03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C0DEF92-E139-F547-9E89-D5E1EAF5D4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BA7A7BE-6C22-B04F-AEBD-ACAE56C82A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853DF2-0E48-C444-A7E2-FB1438197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51D2DD-8DEB-404F-9907-AD3DC3EDC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1D66F0-F9C2-874A-AF56-9E55D0E9D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562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5043F7-F55F-BB4F-87B9-F54E7AD93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FB213B-A1B6-DC4D-80AF-DA876CB6F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7E520A-AAD7-FC48-88F2-5FC59AF46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CB6825-C86A-2843-B4F0-BE8DADBA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1BEDD4-9061-974B-859E-2185EF8BE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3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3C871B-1163-1149-9913-C8CDE76BD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97F2ABE-0658-5E4F-9331-D951F3BBD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8AB47E-AA70-2E46-80C2-EA970B7EF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5ED548-4E81-4544-961E-92407F0D9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F3AF86-6299-FF49-A9A5-BFDD9CC81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705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DDEA36-D1EF-0542-A22C-2A175281B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19E754-AEC7-404E-95EF-CC6583520F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8B9036-37E9-5144-964C-AEF7F739D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BCEC3C-268E-964A-A293-42140B0CB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6CBA0C-0E3A-B84B-9628-0BFD6C578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0B757F-273C-2D4B-AC7C-3C58EBDB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6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388A3D-CDF0-0248-BDBB-8C3E4B508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7749BA9-9120-674E-92E1-EF3060154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CA9E7D7-B4B8-3946-811B-F622CB84B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FAF01D4-3235-C546-ABC7-60A207AE6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E8EA1F5-1938-7040-A04F-4D1405214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AFCF8D3-289F-184F-9FAC-1E783BBB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FFB4762-0888-A04F-8D8F-1B18B152B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E607B1C-57A7-994A-922A-6A715DEBC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90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554BA6-402C-C249-8371-57E79F719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E659966-7970-2E4E-A6D7-FE5A5C9CE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4D2260B-F534-214B-8216-36CB68C36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7E1FEBB-2E23-394F-B51B-516AEA151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892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ECFF19C-A526-914A-BA38-633501AD7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FB499F4-5558-0B44-BBE1-3486D0619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1C98F44-336C-9940-9E15-6DF32963B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14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2CE538-A402-FA4F-9ADD-209564529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9F7A3A-1512-3A4D-BA46-8C300266B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90FCAF-E1AB-2B46-8EB7-BB2E8944DD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9041E3-F8CA-8943-9664-CED59D64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723C39-D9AD-C446-A817-AD0A5644D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610183-FB8C-024C-968F-E1756565C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90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630B55-4DC0-A94A-A3C7-0817EB590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F21C94D-D0EC-3842-89D4-92FD31781B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18E097-D4EB-0141-9DF0-EB338241A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1B07B1-0EE0-E041-B137-E4F8CAC7C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87948A-2D3B-8F49-93EE-034638474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FBDCB2-74F7-B246-990F-AC86DD473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60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3219BD-0062-9146-AC8E-0C4E5E15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DCFFF3-296B-7243-8FE0-4B16FEDD2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C5B992-A818-AC41-88FC-AEBD45CD5C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A6ED9-AB0E-B848-96D5-DCE1456CB82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62E5BD-A078-A04D-88A2-1E33C807EC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D7B5AD-BDD3-FE43-94F7-FD8E3F1743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3A31D-2E18-6842-833D-B2BB265FE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33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CD99026-8080-2F4B-B82D-AAE756551D7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2A96499-1F9C-514F-83F5-8E1329325120}"/>
              </a:ext>
            </a:extLst>
          </p:cNvPr>
          <p:cNvSpPr/>
          <p:nvPr/>
        </p:nvSpPr>
        <p:spPr>
          <a:xfrm>
            <a:off x="469571" y="154232"/>
            <a:ext cx="11298577" cy="1323439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>
                <a:solidFill>
                  <a:schemeClr val="accent5">
                    <a:lumMod val="50000"/>
                  </a:schemeClr>
                </a:solidFill>
                <a:effectLst/>
              </a:rPr>
              <a:t>СП 3.1/2.4.3598-20 "Санитарно-эпидемиологические требования к устройству, содержанию и организации работы образовательных организаций и других объектов социальной инфраструктуры для детей и молодежи в условиях распространения новой </a:t>
            </a:r>
            <a:r>
              <a:rPr lang="ru-RU" sz="2000" b="1" i="1" u="sng" dirty="0" err="1">
                <a:solidFill>
                  <a:schemeClr val="accent5">
                    <a:lumMod val="50000"/>
                  </a:schemeClr>
                </a:solidFill>
                <a:effectLst/>
              </a:rPr>
              <a:t>коронавирусной</a:t>
            </a:r>
            <a:r>
              <a:rPr lang="ru-RU" sz="2000" b="1" i="1" u="sng" dirty="0">
                <a:solidFill>
                  <a:schemeClr val="accent5">
                    <a:lumMod val="50000"/>
                  </a:schemeClr>
                </a:solidFill>
                <a:effectLst/>
              </a:rPr>
              <a:t> инфекции (</a:t>
            </a:r>
            <a:r>
              <a:rPr lang="en-US" sz="2000" b="1" i="1" u="sng" dirty="0">
                <a:solidFill>
                  <a:schemeClr val="accent5">
                    <a:lumMod val="50000"/>
                  </a:schemeClr>
                </a:solidFill>
                <a:effectLst/>
              </a:rPr>
              <a:t>COVID-19)"</a:t>
            </a:r>
            <a:endParaRPr lang="ru-RU" sz="2000" b="1" i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5E89FC9-81A7-D340-A4A9-461F233AE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6AB90F4-D95C-6C4F-B4F0-D3D8B991DC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8177" y="1155513"/>
            <a:ext cx="9099714" cy="570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730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85DB565-08BB-CE43-B390-68A9249F80E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73D7F21-B07E-E74A-A65E-8954FA2FAAFA}"/>
              </a:ext>
            </a:extLst>
          </p:cNvPr>
          <p:cNvSpPr/>
          <p:nvPr/>
        </p:nvSpPr>
        <p:spPr>
          <a:xfrm>
            <a:off x="4582757" y="3343931"/>
            <a:ext cx="7261409" cy="1690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B9C2348-04EF-3446-87E8-8B24802AF60B}"/>
              </a:ext>
            </a:extLst>
          </p:cNvPr>
          <p:cNvSpPr/>
          <p:nvPr/>
        </p:nvSpPr>
        <p:spPr>
          <a:xfrm>
            <a:off x="4582757" y="3692275"/>
            <a:ext cx="7261409" cy="1690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extLst>
              <a:ext uri="{FF2B5EF4-FFF2-40B4-BE49-F238E27FC236}">
                <a16:creationId xmlns:a16="http://schemas.microsoft.com/office/drawing/2014/main" id="{519A9F86-9F31-5045-A9B5-E09F9ED248C6}"/>
              </a:ext>
            </a:extLst>
          </p:cNvPr>
          <p:cNvSpPr/>
          <p:nvPr/>
        </p:nvSpPr>
        <p:spPr>
          <a:xfrm>
            <a:off x="4615416" y="5486399"/>
            <a:ext cx="7261408" cy="9117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B43316E4-6961-FE4A-BA40-A308B3033FB0}"/>
              </a:ext>
            </a:extLst>
          </p:cNvPr>
          <p:cNvSpPr/>
          <p:nvPr/>
        </p:nvSpPr>
        <p:spPr>
          <a:xfrm>
            <a:off x="268941" y="290456"/>
            <a:ext cx="11575227" cy="2907465"/>
          </a:xfrm>
          <a:prstGeom prst="roundRect">
            <a:avLst>
              <a:gd name="adj" fmla="val 10007"/>
            </a:avLst>
          </a:prstGeom>
          <a:solidFill>
            <a:schemeClr val="bg1"/>
          </a:solidFill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DB0FF3B-49DB-CE4D-B990-3AFA72A23A2D}"/>
              </a:ext>
            </a:extLst>
          </p:cNvPr>
          <p:cNvSpPr/>
          <p:nvPr/>
        </p:nvSpPr>
        <p:spPr>
          <a:xfrm>
            <a:off x="4571873" y="3343931"/>
            <a:ext cx="72614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 организациях отдыха детей и их оздоровления с круглосуточным пребыванием на весь период смены должно быть обеспечено круглосуточное нахождение медицинских работников.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DD0AAD-9DBA-FB4A-8C1C-115E69A18E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5164" y="329257"/>
            <a:ext cx="2185579" cy="279605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7AF847E-F7E2-B346-83D0-1C64FFAC0948}"/>
              </a:ext>
            </a:extLst>
          </p:cNvPr>
          <p:cNvSpPr/>
          <p:nvPr/>
        </p:nvSpPr>
        <p:spPr>
          <a:xfrm>
            <a:off x="444775" y="525652"/>
            <a:ext cx="98396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Заезд (выезд) всех детей в организацию отдыха детей и их оздоровления должен осуществляться в течение суток на весь период смены с перерывом между сменами </a:t>
            </a:r>
            <a:r>
              <a:rPr lang="ru-RU" sz="1600" b="1" dirty="0">
                <a:solidFill>
                  <a:srgbClr val="C00000"/>
                </a:solidFill>
              </a:rPr>
              <a:t>не менее 2 календарных дней.</a:t>
            </a:r>
            <a:r>
              <a:rPr lang="ru-RU" sz="1600" dirty="0"/>
              <a:t> </a:t>
            </a:r>
            <a:endParaRPr lang="ru-RU" sz="1600" i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FB131BF-EEBB-A24C-AC14-D1129E7F3779}"/>
              </a:ext>
            </a:extLst>
          </p:cNvPr>
          <p:cNvSpPr/>
          <p:nvPr/>
        </p:nvSpPr>
        <p:spPr>
          <a:xfrm>
            <a:off x="433889" y="1229110"/>
            <a:ext cx="98396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Прием детей в организацию отдыха детей и их оздоровления осуществляется при наличии в медицинской справки о состоянии здоровья ребенка, отъезжающего в организацию отдыха детей и их оздоровления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(учетная форма </a:t>
            </a: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</a:rPr>
              <a:t>N 079/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у).</a:t>
            </a:r>
            <a:endParaRPr lang="ru-RU" sz="16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3236207-6CE3-FD46-B4F4-4E1E163FA278}"/>
              </a:ext>
            </a:extLst>
          </p:cNvPr>
          <p:cNvSpPr/>
          <p:nvPr/>
        </p:nvSpPr>
        <p:spPr>
          <a:xfrm>
            <a:off x="423005" y="2192721"/>
            <a:ext cx="97769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 организациях отдыха детей и их оздоровления с круглосуточным пребыванием на весь период смены должно быть обеспечено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круглосуточное нахождение медицинских работников.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DAB4A60-582A-234A-85B3-7560476E1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003" y="3354817"/>
            <a:ext cx="4073564" cy="2869765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D734FF1-0226-A846-92B6-5B4131249E75}"/>
              </a:ext>
            </a:extLst>
          </p:cNvPr>
          <p:cNvSpPr/>
          <p:nvPr/>
        </p:nvSpPr>
        <p:spPr>
          <a:xfrm>
            <a:off x="5325033" y="5640729"/>
            <a:ext cx="65191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>
                <a:solidFill>
                  <a:srgbClr val="C00000"/>
                </a:solidFill>
              </a:rPr>
              <a:t>Запрещается проведение массовых мероприятий в закрытых помещениях, а также мероприятий с посещением родителей.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03807CC-A4EC-EA4B-850F-EEC5D22C3D26}"/>
              </a:ext>
            </a:extLst>
          </p:cNvPr>
          <p:cNvSpPr/>
          <p:nvPr/>
        </p:nvSpPr>
        <p:spPr>
          <a:xfrm>
            <a:off x="4593644" y="4162547"/>
            <a:ext cx="72614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Рассадка детей из одного отряда в помещениях для приема пищи может осуществляться без учета </a:t>
            </a:r>
            <a:r>
              <a:rPr lang="ru-RU" sz="1600" b="1" dirty="0">
                <a:solidFill>
                  <a:srgbClr val="C00000"/>
                </a:solidFill>
              </a:rPr>
              <a:t>соблюдения социальной дистанции 1,5 м.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8E4F66B-C6AE-1D43-8FA9-D1F43950D766}"/>
              </a:ext>
            </a:extLst>
          </p:cNvPr>
          <p:cNvSpPr/>
          <p:nvPr/>
        </p:nvSpPr>
        <p:spPr>
          <a:xfrm>
            <a:off x="4604530" y="4759167"/>
            <a:ext cx="72614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Проведение мероприятий с участием детей должно быть организовано преимущественно на открытом воздухе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с учетом погодных условий.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0A6425C-6B02-2D4C-8A99-974811C70D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7825" y="5464513"/>
            <a:ext cx="933914" cy="93391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A8831FA-5191-8447-9EDD-3A06F7A298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88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D2EA786-B3B3-454C-AA4D-859772B0CBA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Скругленный прямоугольник 5">
            <a:extLst>
              <a:ext uri="{FF2B5EF4-FFF2-40B4-BE49-F238E27FC236}">
                <a16:creationId xmlns:a16="http://schemas.microsoft.com/office/drawing/2014/main" id="{CA0275F9-7113-9648-A9C8-DF86A558F1AE}"/>
              </a:ext>
            </a:extLst>
          </p:cNvPr>
          <p:cNvSpPr/>
          <p:nvPr/>
        </p:nvSpPr>
        <p:spPr>
          <a:xfrm>
            <a:off x="337075" y="3636085"/>
            <a:ext cx="11575227" cy="2902236"/>
          </a:xfrm>
          <a:prstGeom prst="roundRect">
            <a:avLst>
              <a:gd name="adj" fmla="val 10007"/>
            </a:avLst>
          </a:prstGeom>
          <a:solidFill>
            <a:schemeClr val="bg1"/>
          </a:solidFill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9925954-013F-E042-A59B-0476580D4CF1}"/>
              </a:ext>
            </a:extLst>
          </p:cNvPr>
          <p:cNvSpPr/>
          <p:nvPr/>
        </p:nvSpPr>
        <p:spPr>
          <a:xfrm>
            <a:off x="3948056" y="581003"/>
            <a:ext cx="7964247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Для организаций отдыха детей и их оздоровления допускается проведение экскурсий для детей </a:t>
            </a:r>
            <a:r>
              <a:rPr lang="ru-RU" sz="1600" b="1" i="0" dirty="0">
                <a:solidFill>
                  <a:schemeClr val="accent5">
                    <a:lumMod val="50000"/>
                  </a:schemeClr>
                </a:solidFill>
                <a:effectLst/>
              </a:rPr>
              <a:t>на открытом воздухе.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17EED47-213E-BE42-84EB-17039B207C93}"/>
              </a:ext>
            </a:extLst>
          </p:cNvPr>
          <p:cNvSpPr/>
          <p:nvPr/>
        </p:nvSpPr>
        <p:spPr>
          <a:xfrm>
            <a:off x="467127" y="5436719"/>
            <a:ext cx="84260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проведение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ежедневной</a:t>
            </a:r>
            <a:r>
              <a:rPr lang="ru-RU" sz="1600" dirty="0"/>
              <a:t> уборки игровой комнаты с применением моющих и дезинфицирующих средств с обработкой всех поверхностей, оборудования и игрушек, а также обеззараживания воздуха с использованием оборудования по обеззараживанию воздуха.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1478971-6A65-054E-ACCD-8C653AB31A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146"/>
          <a:stretch/>
        </p:blipFill>
        <p:spPr>
          <a:xfrm>
            <a:off x="-100794" y="221774"/>
            <a:ext cx="4350065" cy="3135919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B3F73B6-D8C6-9947-867A-F54EE12D15E4}"/>
              </a:ext>
            </a:extLst>
          </p:cNvPr>
          <p:cNvSpPr/>
          <p:nvPr/>
        </p:nvSpPr>
        <p:spPr>
          <a:xfrm>
            <a:off x="3948056" y="1434554"/>
            <a:ext cx="7964246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 социальных организациях для детей с круглосуточным пребыванием должно быть обеспечено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круглосуточное нахождение медицинских работников.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F773C99-1725-5B44-9D02-8550AB53DBB9}"/>
              </a:ext>
            </a:extLst>
          </p:cNvPr>
          <p:cNvSpPr/>
          <p:nvPr/>
        </p:nvSpPr>
        <p:spPr>
          <a:xfrm>
            <a:off x="3926284" y="2253055"/>
            <a:ext cx="7964246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Обследование персонала на </a:t>
            </a:r>
            <a:r>
              <a:rPr lang="en-US" sz="1600" dirty="0"/>
              <a:t>COVID-19 </a:t>
            </a:r>
            <a:r>
              <a:rPr lang="ru-RU" sz="1600" dirty="0"/>
              <a:t>осуществляется по эпидемиологическим показаниям на основании решений главных государственных санитарных врачей в субъектах Российской Федерации.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43BC7EE-06A3-A843-B71F-A4148CCFE1C5}"/>
              </a:ext>
            </a:extLst>
          </p:cNvPr>
          <p:cNvSpPr/>
          <p:nvPr/>
        </p:nvSpPr>
        <p:spPr>
          <a:xfrm>
            <a:off x="503704" y="3679022"/>
            <a:ext cx="426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Организатор игровой комнаты обеспечивает: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947F077-43B8-E64E-AFEC-AD2A3F44F1FC}"/>
              </a:ext>
            </a:extLst>
          </p:cNvPr>
          <p:cNvSpPr/>
          <p:nvPr/>
        </p:nvSpPr>
        <p:spPr>
          <a:xfrm>
            <a:off x="491511" y="4006836"/>
            <a:ext cx="84574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ограничение пределов игровой комнаты (в случае ее устройства в виде специально выделенного места);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5EB2B9FA-48D4-7E43-B263-59158A9F5586}"/>
              </a:ext>
            </a:extLst>
          </p:cNvPr>
          <p:cNvSpPr/>
          <p:nvPr/>
        </p:nvSpPr>
        <p:spPr>
          <a:xfrm>
            <a:off x="455726" y="4617297"/>
            <a:ext cx="84566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/>
              <a:t>проведение термометрии лиц, входящих в игровую комнату (при этом лица с температурой тела </a:t>
            </a:r>
            <a:r>
              <a:rPr lang="ru-RU" sz="1600" b="1" dirty="0">
                <a:solidFill>
                  <a:srgbClr val="C00000"/>
                </a:solidFill>
              </a:rPr>
              <a:t>37,1°С и выше, а также с признаками инфекционных заболеваний (респираторными) в игровую комнату не допускаются);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BD69EB-BCA0-6F47-8A33-28F47A552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7904" y="3425255"/>
            <a:ext cx="3573901" cy="318444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4D48658B-EDDE-404D-858C-A3FFF111A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0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BC640DB-891E-354F-A4A1-473775F220F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B5D227E-C66B-5A4E-9A7E-FAB7087E6AB2}"/>
              </a:ext>
            </a:extLst>
          </p:cNvPr>
          <p:cNvSpPr/>
          <p:nvPr/>
        </p:nvSpPr>
        <p:spPr>
          <a:xfrm>
            <a:off x="207264" y="573024"/>
            <a:ext cx="11765280" cy="6035611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0F87DDF-F249-2B46-8A88-1F1FFB5810ED}"/>
              </a:ext>
            </a:extLst>
          </p:cNvPr>
          <p:cNvSpPr/>
          <p:nvPr/>
        </p:nvSpPr>
        <p:spPr>
          <a:xfrm>
            <a:off x="777239" y="5792906"/>
            <a:ext cx="109668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effectLst/>
              </a:rPr>
              <a:t>Организации </a:t>
            </a:r>
            <a:r>
              <a:rPr lang="ru-RU" sz="1600" b="1" dirty="0">
                <a:solidFill>
                  <a:srgbClr val="C00000"/>
                </a:solidFill>
                <a:effectLst/>
              </a:rPr>
              <a:t>не позднее чем за 1 рабочий день до их открытия </a:t>
            </a:r>
            <a:r>
              <a:rPr lang="ru-RU" sz="1600" dirty="0">
                <a:effectLst/>
              </a:rPr>
              <a:t>должны информировать родителей (законных представителей детей) о режиме функционирования Организации в условиях распространения </a:t>
            </a:r>
            <a:r>
              <a:rPr lang="en-US" sz="1600" dirty="0">
                <a:effectLst/>
              </a:rPr>
              <a:t>COVID-19.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2F9D85-795F-DC4F-BFAD-6310E859F9BC}"/>
              </a:ext>
            </a:extLst>
          </p:cNvPr>
          <p:cNvSpPr/>
          <p:nvPr/>
        </p:nvSpPr>
        <p:spPr>
          <a:xfrm>
            <a:off x="0" y="4187"/>
            <a:ext cx="1219200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effectLst/>
              </a:rPr>
              <a:t>I.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/>
              </a:rPr>
              <a:t>Общие положения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CBA2A68-6E5F-A04A-AE7A-951B734CBECC}"/>
              </a:ext>
            </a:extLst>
          </p:cNvPr>
          <p:cNvSpPr/>
          <p:nvPr/>
        </p:nvSpPr>
        <p:spPr>
          <a:xfrm>
            <a:off x="766353" y="721809"/>
            <a:ext cx="1096684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effectLst/>
              </a:rPr>
              <a:t>Настоящие санитарно-эпидемиологические правила (далее - санитарные правила) направлены на обеспечение </a:t>
            </a:r>
            <a:r>
              <a:rPr lang="ru-RU" sz="1600" b="1" dirty="0">
                <a:solidFill>
                  <a:srgbClr val="C00000"/>
                </a:solidFill>
                <a:effectLst/>
              </a:rPr>
              <a:t>безопасных</a:t>
            </a:r>
            <a:r>
              <a:rPr lang="ru-RU" sz="1600" dirty="0">
                <a:effectLst/>
              </a:rPr>
              <a:t> </a:t>
            </a:r>
            <a:r>
              <a:rPr lang="ru-RU" sz="1600" b="1" dirty="0">
                <a:solidFill>
                  <a:srgbClr val="C00000"/>
                </a:solidFill>
                <a:effectLst/>
              </a:rPr>
              <a:t>условий деятельности</a:t>
            </a:r>
            <a:r>
              <a:rPr lang="ru-RU" sz="1600" dirty="0">
                <a:effectLst/>
              </a:rPr>
              <a:t> организаций (индивидуальных предпринимателей), осуществляющих образовательную деятельность по реализации основных и дополнительных общеобразовательных программ (за исключением образовательных организаций среднего профессионального и высшего образования), в том числе адаптированных, осуществляющих присмотр и уход за детьми, социальных служб для детей, специализированных учреждений для несовершеннолетних, нуждающихся в социальной реабилитации, спортивных организаций для детей, организаций (индивидуальных предпринимателей), осуществляющих организованное проведение временного досуга детей в помещениях (специально выделенных местах), устроенных в торговых, культурно-досуговых центрах, аэропортах, железнодорожных вокзалах и иных объектах нежилого назначения (далее - Организатор, игровые комнаты соответственно), организаций отдыха детей и их оздоровления, реабилитационных центров, организаций, оказывающих организованным группам детей услуги временного проживания при проведении спортивных, художественных и культурно-массовых мероприятий с участием детей и молодежи</a:t>
            </a:r>
            <a:r>
              <a:rPr lang="ru-RU" sz="1600" baseline="30000" dirty="0">
                <a:effectLst/>
              </a:rPr>
              <a:t> </a:t>
            </a:r>
            <a:r>
              <a:rPr lang="ru-RU" sz="1600" dirty="0">
                <a:effectLst/>
              </a:rPr>
              <a:t> (далее - Организации).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D8D1D59-AD78-4648-B0FB-C89A28E36994}"/>
              </a:ext>
            </a:extLst>
          </p:cNvPr>
          <p:cNvSpPr/>
          <p:nvPr/>
        </p:nvSpPr>
        <p:spPr>
          <a:xfrm>
            <a:off x="777239" y="3941535"/>
            <a:ext cx="109839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effectLst/>
              </a:rPr>
              <a:t>Санитарные правила устанавливают санитарно-эпидемиологические требования </a:t>
            </a:r>
            <a:r>
              <a:rPr lang="ru-RU" sz="1600" b="1" dirty="0">
                <a:solidFill>
                  <a:srgbClr val="C00000"/>
                </a:solidFill>
                <a:effectLst/>
              </a:rPr>
              <a:t>к особому режиму работы </a:t>
            </a:r>
            <a:r>
              <a:rPr lang="ru-RU" sz="1600" dirty="0">
                <a:effectLst/>
              </a:rPr>
              <a:t>Организаций в условиях распространения новой </a:t>
            </a:r>
            <a:r>
              <a:rPr lang="ru-RU" sz="1600" dirty="0" err="1">
                <a:effectLst/>
              </a:rPr>
              <a:t>коронавирусной</a:t>
            </a:r>
            <a:r>
              <a:rPr lang="ru-RU" sz="1600" dirty="0">
                <a:effectLst/>
              </a:rPr>
              <a:t> инфекции (далее - </a:t>
            </a:r>
            <a:r>
              <a:rPr lang="en-US" sz="1600" dirty="0">
                <a:effectLst/>
              </a:rPr>
              <a:t>COVID-19).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E6AF3F7-3998-064A-B36B-EDA4298C6DF6}"/>
              </a:ext>
            </a:extLst>
          </p:cNvPr>
          <p:cNvSpPr/>
          <p:nvPr/>
        </p:nvSpPr>
        <p:spPr>
          <a:xfrm>
            <a:off x="777239" y="4795630"/>
            <a:ext cx="109839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effectLst/>
              </a:rPr>
              <a:t>В условиях распространения </a:t>
            </a:r>
            <a:r>
              <a:rPr lang="en-US" sz="1600" dirty="0">
                <a:effectLst/>
              </a:rPr>
              <a:t>COVID-19 </a:t>
            </a:r>
            <a:r>
              <a:rPr lang="ru-RU" sz="1600" dirty="0">
                <a:effectLst/>
              </a:rPr>
              <a:t>санитарные правила применяются </a:t>
            </a:r>
            <a:r>
              <a:rPr lang="ru-RU" sz="1600" b="1" dirty="0">
                <a:solidFill>
                  <a:srgbClr val="C00000"/>
                </a:solidFill>
                <a:effectLst/>
              </a:rPr>
              <a:t>в дополнение к обязательным требованиям, </a:t>
            </a:r>
            <a:r>
              <a:rPr lang="ru-RU" sz="1600" dirty="0">
                <a:effectLst/>
              </a:rPr>
              <a:t>установленным для Организаций государственными санитарно-эпидемиологическими правилами и гигиеническими нормативами.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5769C90-1663-5542-9E1B-FBFD65C06CE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33774" y="721809"/>
            <a:ext cx="576123" cy="57559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76ED3C2F-857D-6642-8B69-E78F51188B2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7428" y="4866748"/>
            <a:ext cx="554757" cy="554248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B4F16E67-DC5D-2C45-9E6A-11655648565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3210" y="3954655"/>
            <a:ext cx="572180" cy="571655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DAC1DB72-0259-0549-ACD7-B4AE0B0032E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7428" y="5887148"/>
            <a:ext cx="560710" cy="560195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D6DF769-DE68-064A-858A-B9F6686BE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26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95876F-1C5E-3343-BB46-1241D684F74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FA4C4D0-7DA9-2A4F-941F-F5E5BD897691}"/>
              </a:ext>
            </a:extLst>
          </p:cNvPr>
          <p:cNvSpPr/>
          <p:nvPr/>
        </p:nvSpPr>
        <p:spPr>
          <a:xfrm>
            <a:off x="-2" y="1419"/>
            <a:ext cx="1219199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i="0" dirty="0">
                <a:solidFill>
                  <a:schemeClr val="accent5">
                    <a:lumMod val="50000"/>
                  </a:schemeClr>
                </a:solidFill>
                <a:effectLst/>
              </a:rPr>
              <a:t>II. </a:t>
            </a:r>
            <a:r>
              <a:rPr lang="ru-RU" sz="2000" b="1" i="0" dirty="0">
                <a:solidFill>
                  <a:schemeClr val="accent5">
                    <a:lumMod val="50000"/>
                  </a:schemeClr>
                </a:solidFill>
                <a:effectLst/>
              </a:rPr>
              <a:t>Общие санитарно-эпидемиологические требования, направленные на предупреждение распространения </a:t>
            </a:r>
            <a:r>
              <a:rPr lang="en-US" sz="2000" b="1" i="0" dirty="0">
                <a:solidFill>
                  <a:schemeClr val="accent5">
                    <a:lumMod val="50000"/>
                  </a:schemeClr>
                </a:solidFill>
                <a:effectLst/>
              </a:rPr>
              <a:t>COVID-19 </a:t>
            </a:r>
            <a:r>
              <a:rPr lang="ru-RU" sz="2000" b="1" i="0" dirty="0">
                <a:solidFill>
                  <a:schemeClr val="accent5">
                    <a:lumMod val="50000"/>
                  </a:schemeClr>
                </a:solidFill>
                <a:effectLst/>
              </a:rPr>
              <a:t>в Организациях</a:t>
            </a:r>
          </a:p>
        </p:txBody>
      </p:sp>
      <p:sp>
        <p:nvSpPr>
          <p:cNvPr id="13" name="Скругленный прямоугольник 12">
            <a:extLst>
              <a:ext uri="{FF2B5EF4-FFF2-40B4-BE49-F238E27FC236}">
                <a16:creationId xmlns:a16="http://schemas.microsoft.com/office/drawing/2014/main" id="{4F2C1F7F-AD4A-484C-9A9B-F1364372D6D2}"/>
              </a:ext>
            </a:extLst>
          </p:cNvPr>
          <p:cNvSpPr/>
          <p:nvPr/>
        </p:nvSpPr>
        <p:spPr>
          <a:xfrm>
            <a:off x="288071" y="921289"/>
            <a:ext cx="11615854" cy="8485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6004CDC-1369-334C-933F-4A2C6D6B8BFC}"/>
              </a:ext>
            </a:extLst>
          </p:cNvPr>
          <p:cNvSpPr/>
          <p:nvPr/>
        </p:nvSpPr>
        <p:spPr>
          <a:xfrm>
            <a:off x="1011305" y="978771"/>
            <a:ext cx="101364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1" dirty="0">
                <a:solidFill>
                  <a:srgbClr val="C00000"/>
                </a:solidFill>
                <a:effectLst/>
              </a:rPr>
              <a:t>Запрещается проведение массовых мероприятий с участием различных групп лиц (групповых ячеек, классов, отрядов и иных), а также массовых мероприятий с привлечением лиц из иных организаций в закрытых помещениях.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3222654-C298-A94A-A2E6-24FFC9954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30" y="902916"/>
            <a:ext cx="933914" cy="9339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20DE081-F830-644E-A4C0-DA349FF93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2049" y="858365"/>
            <a:ext cx="956217" cy="95621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7E13172-18F1-5648-8F98-AC28DE2D023B}"/>
              </a:ext>
            </a:extLst>
          </p:cNvPr>
          <p:cNvSpPr/>
          <p:nvPr/>
        </p:nvSpPr>
        <p:spPr>
          <a:xfrm>
            <a:off x="288071" y="1949890"/>
            <a:ext cx="11615854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Лица, находящиеся в Организации при круглосуточном режиме ее работы, а также лица, посещающие Организацию (на входе), подлежат термометрии с занесением ее результатов в журнал в отношении лиц с температурой тела </a:t>
            </a:r>
            <a:r>
              <a:rPr lang="ru-RU" sz="1600" b="1" i="0" dirty="0">
                <a:solidFill>
                  <a:srgbClr val="C00000"/>
                </a:solidFill>
                <a:effectLst/>
              </a:rPr>
              <a:t>37,1°С </a:t>
            </a:r>
            <a:r>
              <a:rPr lang="ru-RU" sz="16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и выше в целях учета при проведении противоэпидемических мероприятий.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E544FCD-D867-0548-BA59-E8407CA0B271}"/>
              </a:ext>
            </a:extLst>
          </p:cNvPr>
          <p:cNvSpPr/>
          <p:nvPr/>
        </p:nvSpPr>
        <p:spPr>
          <a:xfrm>
            <a:off x="288071" y="3410245"/>
            <a:ext cx="7071735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Лица с признаками инфекционных заболеваний (респираторными, кишечными, повышенной температурой тела) должны быть незамедлительно изолированы с момента выявления указанных признаков до приезда бригады скорой (неотложной) медицинской помощи либо прибытия родителей (законных представителей) или самостоятельной самоизоляции в домашних условиях. При этом дети должны размещаться отдельно от взрослых.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B64302B-C8A4-584A-87DE-0179F280C02A}"/>
              </a:ext>
            </a:extLst>
          </p:cNvPr>
          <p:cNvSpPr/>
          <p:nvPr/>
        </p:nvSpPr>
        <p:spPr>
          <a:xfrm>
            <a:off x="288071" y="5218780"/>
            <a:ext cx="7071734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С момента выявления указанных лиц Организация в течение </a:t>
            </a:r>
            <a:r>
              <a:rPr lang="ru-RU" sz="1600" b="1" i="0" dirty="0">
                <a:solidFill>
                  <a:srgbClr val="C00000"/>
                </a:solidFill>
                <a:effectLst/>
              </a:rPr>
              <a:t>2 часов </a:t>
            </a:r>
            <a:r>
              <a:rPr lang="ru-RU" sz="16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должна любым доступным способом уведомить территориальный орган федерального органа исполнительной власти, уполномоченного осуществлять федеральный государственный санитарно-эпидемиологический надзор.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CE6B91F-E9BA-DA4B-A909-259BBD4E9879}"/>
              </a:ext>
            </a:extLst>
          </p:cNvPr>
          <p:cNvSpPr/>
          <p:nvPr/>
        </p:nvSpPr>
        <p:spPr>
          <a:xfrm>
            <a:off x="288071" y="2913856"/>
            <a:ext cx="116158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>
                <a:solidFill>
                  <a:schemeClr val="accent5">
                    <a:lumMod val="50000"/>
                  </a:schemeClr>
                </a:solidFill>
              </a:rPr>
              <a:t>При круглосуточном режиме работы Организации термометрия проводится </a:t>
            </a:r>
            <a:r>
              <a:rPr lang="ru-RU" sz="1600" i="1" dirty="0">
                <a:solidFill>
                  <a:srgbClr val="C00000"/>
                </a:solidFill>
              </a:rPr>
              <a:t>не менее двух раз в сутки (утром и вечером).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A7773E4-3B2C-4747-9A5B-B8FA9D6D6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7944" y="2821259"/>
            <a:ext cx="5469787" cy="403674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23FC19B-FA43-FD4C-AEC8-2373DAEFA7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83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262D53AD-A4D5-074B-BAE2-CE36C69F901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Скругленный прямоугольник 22">
            <a:extLst>
              <a:ext uri="{FF2B5EF4-FFF2-40B4-BE49-F238E27FC236}">
                <a16:creationId xmlns:a16="http://schemas.microsoft.com/office/drawing/2014/main" id="{74650764-4FC3-0944-864F-1EA685D273F8}"/>
              </a:ext>
            </a:extLst>
          </p:cNvPr>
          <p:cNvSpPr/>
          <p:nvPr/>
        </p:nvSpPr>
        <p:spPr>
          <a:xfrm>
            <a:off x="289933" y="178419"/>
            <a:ext cx="11563814" cy="6434253"/>
          </a:xfrm>
          <a:prstGeom prst="roundRect">
            <a:avLst/>
          </a:prstGeom>
          <a:solidFill>
            <a:schemeClr val="bg1">
              <a:alpha val="68000"/>
            </a:schemeClr>
          </a:solidFill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95AEB6E-0345-834B-A724-7AB345410F60}"/>
              </a:ext>
            </a:extLst>
          </p:cNvPr>
          <p:cNvSpPr/>
          <p:nvPr/>
        </p:nvSpPr>
        <p:spPr>
          <a:xfrm>
            <a:off x="962714" y="5313164"/>
            <a:ext cx="106345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мытье посуды и столовых приборов в посудомоечных машинах при максимальных температурных режимах. </a:t>
            </a:r>
            <a:r>
              <a:rPr lang="ru-RU" sz="1600" b="0" i="1" dirty="0">
                <a:solidFill>
                  <a:schemeClr val="accent5">
                    <a:lumMod val="50000"/>
                  </a:schemeClr>
                </a:solidFill>
                <a:effectLst/>
              </a:rPr>
              <a:t>При отсутствии посудомоечной машины мытье посуды должно осуществляться ручным способом с обработкой столовой посуды и приборов дезинфицирующими средствами в соответствии с инструкциями по их применению либо питание детей и питьевой режим должны быть организованы с использованием одноразовой посуды.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7BD2498-5C22-A64F-948D-C49C21A07F29}"/>
              </a:ext>
            </a:extLst>
          </p:cNvPr>
          <p:cNvSpPr/>
          <p:nvPr/>
        </p:nvSpPr>
        <p:spPr>
          <a:xfrm>
            <a:off x="962715" y="656179"/>
            <a:ext cx="106345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уборку всех помещений с применением моющих и дезинфицирующих средств и очисткой вентиляционных решеток (далее - генеральная уборка) непосредственно перед началом функционирования Организации;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66715AE-28A2-CF45-8329-B405B2388DC4}"/>
              </a:ext>
            </a:extLst>
          </p:cNvPr>
          <p:cNvSpPr/>
          <p:nvPr/>
        </p:nvSpPr>
        <p:spPr>
          <a:xfrm>
            <a:off x="962715" y="1266452"/>
            <a:ext cx="106345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обеспечение условий для гигиенической обработки рук с применением кожных антисептиков при входе в Организацию, помещения для приема пищи, санитарные узлы и туалетные комнаты;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BEB6DA0-27AD-9A4A-B19F-932933D9EDC0}"/>
              </a:ext>
            </a:extLst>
          </p:cNvPr>
          <p:cNvSpPr/>
          <p:nvPr/>
        </p:nvSpPr>
        <p:spPr>
          <a:xfrm>
            <a:off x="962714" y="1876167"/>
            <a:ext cx="106345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ежедневную влажную уборку помещений с применением дезинфицирующих средств с обработкой всех контактных поверхностей;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1CD85F1-7780-FA4F-805E-BC8D87A4BD0F}"/>
              </a:ext>
            </a:extLst>
          </p:cNvPr>
          <p:cNvSpPr/>
          <p:nvPr/>
        </p:nvSpPr>
        <p:spPr>
          <a:xfrm>
            <a:off x="962714" y="2472659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генеральную уборку не реже одного раза в неделю;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E537C8C-78E8-6E40-8B29-D46F7E227887}"/>
              </a:ext>
            </a:extLst>
          </p:cNvPr>
          <p:cNvSpPr/>
          <p:nvPr/>
        </p:nvSpPr>
        <p:spPr>
          <a:xfrm>
            <a:off x="962714" y="2811213"/>
            <a:ext cx="106345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обеспечение постоянного наличия в санитарных узлах для детей и сотрудников мыла, а также кожных антисептиков для обработки рук;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4B367E7-75BA-9244-AB94-F4D5EC0ABFE9}"/>
              </a:ext>
            </a:extLst>
          </p:cNvPr>
          <p:cNvSpPr/>
          <p:nvPr/>
        </p:nvSpPr>
        <p:spPr>
          <a:xfrm>
            <a:off x="962715" y="3394528"/>
            <a:ext cx="106345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регулярное обеззараживание воздуха с использованием оборудования по обеззараживанию воздуха и проветривание помещений в соответствии с графиком учебного, тренировочного, иных организационных процессов и режима работы Организаций;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4D91322-D465-A345-B824-F352EC98BF92}"/>
              </a:ext>
            </a:extLst>
          </p:cNvPr>
          <p:cNvSpPr/>
          <p:nvPr/>
        </p:nvSpPr>
        <p:spPr>
          <a:xfrm>
            <a:off x="962714" y="4235946"/>
            <a:ext cx="106345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организацию работы сотрудников, участвующих в приготовлении и раздаче пищи, обслуживающего персонала с использованием средств индивидуальной защиты органов дыхания (одноразовых масок или многоразовых масок со сменными фильтрами), а также перчаток. </a:t>
            </a:r>
            <a:r>
              <a:rPr lang="ru-RU" sz="1600" b="0" i="1" dirty="0">
                <a:solidFill>
                  <a:srgbClr val="C00000"/>
                </a:solidFill>
                <a:effectLst/>
              </a:rPr>
              <a:t>При этом смена одноразовых масок должна производиться не реже 1 раза в 3 часа, фильтров - в соответствии с инструкцией по их применению;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6CA991A-0D40-C746-8DCB-A5DF22B1D7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28984" y="3508123"/>
            <a:ext cx="603805" cy="60380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5031A4B-8C92-AD4E-ABD3-B9F5AA3687E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28984" y="1858076"/>
            <a:ext cx="603805" cy="60380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C2FB66A-AAF9-2049-8308-62460D1C9CA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28984" y="1253470"/>
            <a:ext cx="603805" cy="60380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0E71825-BA00-C44B-9BFE-D3F963E1BE6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28984" y="2820911"/>
            <a:ext cx="603805" cy="60380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6F3204C9-0A73-604E-AFD8-30C42CC97A8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23893" y="2379855"/>
            <a:ext cx="603805" cy="60380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21DAFC1A-EA2A-2A40-9EBF-25E516706B0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23894" y="4454124"/>
            <a:ext cx="603805" cy="603805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ADA7389F-C1B2-3C43-A283-C880E4AEAEC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23893" y="5486730"/>
            <a:ext cx="603805" cy="603805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86FB5B29-8242-E34B-A056-147BB565932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04327" y="620937"/>
            <a:ext cx="603805" cy="60380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475C35D-8335-E44C-9A5B-2FDBF07E2A57}"/>
              </a:ext>
            </a:extLst>
          </p:cNvPr>
          <p:cNvSpPr/>
          <p:nvPr/>
        </p:nvSpPr>
        <p:spPr>
          <a:xfrm>
            <a:off x="583552" y="256756"/>
            <a:ext cx="10976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Организации должны проводиться противоэпидемические мероприятия, включающие: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F5A62C30-177E-7A40-802A-E20ABB2E4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97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DA387EC-AF1C-614F-A07B-1C2A5BAE3D5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F546CF2-FE0E-DA48-B8DE-37B7F5241D4E}"/>
              </a:ext>
            </a:extLst>
          </p:cNvPr>
          <p:cNvSpPr/>
          <p:nvPr/>
        </p:nvSpPr>
        <p:spPr>
          <a:xfrm>
            <a:off x="447110" y="3526274"/>
            <a:ext cx="7564776" cy="20621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Для организаций (индивидуальных предпринимателей), осуществляющих образовательную деятельность по реализации программ дошкольного образования (далее - дошкольные образовательные организации), общеобразовательных организаций, организаций отдыха детей и их оздоровления, а также социальных служб для детей, специализированных учреждений для несовершеннолетних, нуждающихся в социальной реабилитации (далее - социальные организации для детей), игровых комнат также применяются </a:t>
            </a:r>
            <a:r>
              <a:rPr lang="ru-RU" sz="1600" b="1" i="0" dirty="0">
                <a:solidFill>
                  <a:schemeClr val="accent5">
                    <a:lumMod val="50000"/>
                  </a:schemeClr>
                </a:solidFill>
                <a:effectLst/>
              </a:rPr>
              <a:t>дополнительные требования, установленные в </a:t>
            </a:r>
            <a:r>
              <a:rPr lang="ru-RU" sz="1600" b="1" i="0" u="none" strike="noStrike" dirty="0">
                <a:solidFill>
                  <a:schemeClr val="accent5">
                    <a:lumMod val="50000"/>
                  </a:schemeClr>
                </a:solidFill>
                <a:effectLst/>
              </a:rPr>
              <a:t>главе </a:t>
            </a:r>
            <a:r>
              <a:rPr lang="en-US" sz="1600" b="1" i="0" u="none" strike="noStrike" dirty="0">
                <a:solidFill>
                  <a:schemeClr val="accent5">
                    <a:lumMod val="50000"/>
                  </a:schemeClr>
                </a:solidFill>
                <a:effectLst/>
              </a:rPr>
              <a:t>III</a:t>
            </a:r>
            <a:r>
              <a:rPr lang="en-US" sz="1600" b="1" i="0" dirty="0">
                <a:solidFill>
                  <a:schemeClr val="accent5">
                    <a:lumMod val="50000"/>
                  </a:schemeClr>
                </a:solidFill>
                <a:effectLst/>
              </a:rPr>
              <a:t> </a:t>
            </a:r>
            <a:r>
              <a:rPr lang="ru-RU" sz="1600" b="1" i="0" dirty="0">
                <a:solidFill>
                  <a:schemeClr val="accent5">
                    <a:lumMod val="50000"/>
                  </a:schemeClr>
                </a:solidFill>
                <a:effectLst/>
              </a:rPr>
              <a:t>санитарных правил.</a:t>
            </a:r>
          </a:p>
        </p:txBody>
      </p:sp>
      <p:sp>
        <p:nvSpPr>
          <p:cNvPr id="8" name="Прямоугольник с двумя скругленными противолежащими углами 7">
            <a:extLst>
              <a:ext uri="{FF2B5EF4-FFF2-40B4-BE49-F238E27FC236}">
                <a16:creationId xmlns:a16="http://schemas.microsoft.com/office/drawing/2014/main" id="{164EE274-2D7A-2F44-AC44-5ECC00F50084}"/>
              </a:ext>
            </a:extLst>
          </p:cNvPr>
          <p:cNvSpPr/>
          <p:nvPr/>
        </p:nvSpPr>
        <p:spPr>
          <a:xfrm>
            <a:off x="338253" y="427947"/>
            <a:ext cx="11508059" cy="1724237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3EC1B4-E15E-7B4B-A443-652C3FE9DDFB}"/>
              </a:ext>
            </a:extLst>
          </p:cNvPr>
          <p:cNvSpPr/>
          <p:nvPr/>
        </p:nvSpPr>
        <p:spPr>
          <a:xfrm>
            <a:off x="427463" y="581634"/>
            <a:ext cx="78095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Посещение бассейнов в Организациях допускается по расписанию </a:t>
            </a:r>
            <a:r>
              <a:rPr lang="ru-RU" sz="1600" b="1" i="0" dirty="0">
                <a:solidFill>
                  <a:schemeClr val="accent5">
                    <a:lumMod val="50000"/>
                  </a:schemeClr>
                </a:solidFill>
                <a:effectLst/>
              </a:rPr>
              <a:t>отдельными группами лиц (групповая ячейка, класс, отряд и иные).</a:t>
            </a:r>
            <a:r>
              <a:rPr lang="ru-RU" sz="1600" b="0" i="0" dirty="0">
                <a:effectLst/>
              </a:rPr>
              <a:t> При этом Организацией должно быть обеспечено проведение обработки помещений и контактных поверхностей с применением дезинфицирующих средств и обеззараживания воздуха в раздевалках после каждого посещения бассейна отдельной группой лиц</a:t>
            </a:r>
            <a:r>
              <a:rPr lang="ru-RU" sz="1600" b="0" i="0" dirty="0">
                <a:solidFill>
                  <a:srgbClr val="22272F"/>
                </a:solidFill>
                <a:effectLst/>
              </a:rPr>
              <a:t>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9E8DFA3-0B3A-154E-AA26-37782D83D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3525" y="423735"/>
            <a:ext cx="3609334" cy="16392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7CF29CF-9562-7544-A42C-3B23FDD2F2D8}"/>
              </a:ext>
            </a:extLst>
          </p:cNvPr>
          <p:cNvSpPr/>
          <p:nvPr/>
        </p:nvSpPr>
        <p:spPr>
          <a:xfrm>
            <a:off x="327367" y="2514565"/>
            <a:ext cx="115080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1" dirty="0">
                <a:solidFill>
                  <a:schemeClr val="accent5">
                    <a:lumMod val="50000"/>
                  </a:schemeClr>
                </a:solidFill>
                <a:effectLst/>
              </a:rPr>
              <a:t>Для проведения дезинфекции должны использоваться дезинфицирующие средства, применяемые для обеззараживания объектов при вирусных инфекциях, в соответствии с инструкцией по их применению.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5334AFB-4B87-294E-B890-7F0E14558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7384" y="2883869"/>
            <a:ext cx="3331061" cy="37447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14D88D1-1935-3744-9168-05C9C62E4C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294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082A1E2-D95E-654A-A2C3-E1EDDDFC74B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2ADF184-C4A1-034D-B095-A45F4C61AC43}"/>
              </a:ext>
            </a:extLst>
          </p:cNvPr>
          <p:cNvSpPr/>
          <p:nvPr/>
        </p:nvSpPr>
        <p:spPr>
          <a:xfrm>
            <a:off x="369347" y="4158342"/>
            <a:ext cx="11532197" cy="24059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505826F-EB88-8A43-AB5D-E33D18FA2FEC}"/>
              </a:ext>
            </a:extLst>
          </p:cNvPr>
          <p:cNvSpPr/>
          <p:nvPr/>
        </p:nvSpPr>
        <p:spPr>
          <a:xfrm>
            <a:off x="0" y="-5217"/>
            <a:ext cx="1219200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III.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Дополнительные санитарно-эпидемиологические требования, направленные на предупреждение распространения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COVID-19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отдельных Организациях</a:t>
            </a:r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id="{619E1F5F-6699-7D47-9E35-B5A10644D6EB}"/>
              </a:ext>
            </a:extLst>
          </p:cNvPr>
          <p:cNvSpPr/>
          <p:nvPr/>
        </p:nvSpPr>
        <p:spPr>
          <a:xfrm>
            <a:off x="380234" y="3085732"/>
            <a:ext cx="6749910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Обработка игрушек и игрового и иного оборудования должна проводиться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ежедневно с применением дезинфицирующих средств.</a:t>
            </a:r>
          </a:p>
        </p:txBody>
      </p:sp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id="{E78D2AB9-E9F7-0A4D-811D-935138CC83DE}"/>
              </a:ext>
            </a:extLst>
          </p:cNvPr>
          <p:cNvSpPr/>
          <p:nvPr/>
        </p:nvSpPr>
        <p:spPr>
          <a:xfrm>
            <a:off x="347705" y="981281"/>
            <a:ext cx="6847753" cy="91940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 дошкольной образовательной организации должна быть обеспечена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групповая изоляция </a:t>
            </a:r>
            <a:r>
              <a:rPr lang="ru-RU" sz="1600" dirty="0"/>
              <a:t>с проведением всех занятий в помещениях групповой ячейки и (или) на открытом воздухе отдельно от других групповых ячеек.</a:t>
            </a:r>
          </a:p>
        </p:txBody>
      </p:sp>
      <p:sp>
        <p:nvSpPr>
          <p:cNvPr id="8" name="Скругленный прямоугольник 7">
            <a:extLst>
              <a:ext uri="{FF2B5EF4-FFF2-40B4-BE49-F238E27FC236}">
                <a16:creationId xmlns:a16="http://schemas.microsoft.com/office/drawing/2014/main" id="{FF6360E3-F7C1-F442-9CEE-50FD48587319}"/>
              </a:ext>
            </a:extLst>
          </p:cNvPr>
          <p:cNvSpPr/>
          <p:nvPr/>
        </p:nvSpPr>
        <p:spPr>
          <a:xfrm>
            <a:off x="346271" y="2034153"/>
            <a:ext cx="6827416" cy="91940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При использовании музыкального или спортивного зала должна проводиться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влажная уборка с применением дезинфицирующих средств в конце рабочего дня.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FC5074A-26BE-4F45-B5EC-CBFEF96A36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190"/>
          <a:stretch/>
        </p:blipFill>
        <p:spPr>
          <a:xfrm>
            <a:off x="369347" y="4162893"/>
            <a:ext cx="2515367" cy="2419612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27D0159-6DB9-9048-BAAC-FE96D98403B8}"/>
              </a:ext>
            </a:extLst>
          </p:cNvPr>
          <p:cNvSpPr/>
          <p:nvPr/>
        </p:nvSpPr>
        <p:spPr>
          <a:xfrm>
            <a:off x="3118721" y="4856636"/>
            <a:ext cx="8496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solidFill>
                  <a:srgbClr val="C00000"/>
                </a:solidFill>
              </a:rPr>
              <a:t>Проветривание рекреаций и коридоров помещений общеобразовательных организаций должно проводиться во время уроков, а учебных кабинетов - во время перемен.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4577F6-FFD9-2047-80FE-6AFD25686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5573" y="481233"/>
            <a:ext cx="6338029" cy="367710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EB88223-5BDB-934D-8EEA-26B334F0C6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775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1D4B229-D8AB-0848-8819-20B19A0F5D6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1BA04B31-AAC4-AD4E-A7C8-71A26EAA0F03}"/>
              </a:ext>
            </a:extLst>
          </p:cNvPr>
          <p:cNvSpPr/>
          <p:nvPr/>
        </p:nvSpPr>
        <p:spPr>
          <a:xfrm>
            <a:off x="251008" y="4308669"/>
            <a:ext cx="7832288" cy="13897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250117A-CEB2-AB4C-B28D-EB7E33AFC484}"/>
              </a:ext>
            </a:extLst>
          </p:cNvPr>
          <p:cNvSpPr/>
          <p:nvPr/>
        </p:nvSpPr>
        <p:spPr>
          <a:xfrm>
            <a:off x="973179" y="4374948"/>
            <a:ext cx="6981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effectLst/>
              </a:rPr>
              <a:t>использование членами экзаменационной комиссии, присутствующими на экзамене, средств индивидуальной защиты органов дыхания (одноразовых масок или многоразовых масок со сменными фильтрами). </a:t>
            </a:r>
            <a:r>
              <a:rPr lang="ru-RU" sz="1600" i="1" dirty="0">
                <a:solidFill>
                  <a:srgbClr val="C00000"/>
                </a:solidFill>
                <a:effectLst/>
              </a:rPr>
              <a:t>При этом смена одноразовых масок должна производиться не реже 1 раза в 3 часа, фильтров - в соответствии с инструкцией по их применению.</a:t>
            </a:r>
          </a:p>
        </p:txBody>
      </p:sp>
      <p:sp>
        <p:nvSpPr>
          <p:cNvPr id="9" name="Скругленный прямоугольник 8">
            <a:extLst>
              <a:ext uri="{FF2B5EF4-FFF2-40B4-BE49-F238E27FC236}">
                <a16:creationId xmlns:a16="http://schemas.microsoft.com/office/drawing/2014/main" id="{80F59836-D889-8C4F-B39B-CBA30970A218}"/>
              </a:ext>
            </a:extLst>
          </p:cNvPr>
          <p:cNvSpPr/>
          <p:nvPr/>
        </p:nvSpPr>
        <p:spPr>
          <a:xfrm>
            <a:off x="251012" y="207686"/>
            <a:ext cx="11646946" cy="908864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При проведении итоговой и промежуточной аттестации общеобразовательной организацией должны быть обеспечены: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42EAEE-5DAA-CD43-B430-EAACD4726E78}"/>
              </a:ext>
            </a:extLst>
          </p:cNvPr>
          <p:cNvSpPr/>
          <p:nvPr/>
        </p:nvSpPr>
        <p:spPr>
          <a:xfrm>
            <a:off x="240123" y="1930591"/>
            <a:ext cx="7832288" cy="8659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03AE1DC-939F-524C-806F-68264F61FAA1}"/>
              </a:ext>
            </a:extLst>
          </p:cNvPr>
          <p:cNvSpPr/>
          <p:nvPr/>
        </p:nvSpPr>
        <p:spPr>
          <a:xfrm>
            <a:off x="261894" y="3166690"/>
            <a:ext cx="7832288" cy="8659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D0E5C6E-39C9-024B-901F-2B531FEB8DB0}"/>
              </a:ext>
            </a:extLst>
          </p:cNvPr>
          <p:cNvSpPr/>
          <p:nvPr/>
        </p:nvSpPr>
        <p:spPr>
          <a:xfrm>
            <a:off x="962294" y="1965517"/>
            <a:ext cx="6981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составление графика явки обучающихся на аттестацию обучающихся в целях минимизации контактов обучающихся, в том числе при проведении термометрии;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13B625C-B7D8-B546-8326-E74B34FF8B5D}"/>
              </a:ext>
            </a:extLst>
          </p:cNvPr>
          <p:cNvSpPr/>
          <p:nvPr/>
        </p:nvSpPr>
        <p:spPr>
          <a:xfrm>
            <a:off x="984066" y="3195762"/>
            <a:ext cx="6981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условия для гигиенической обработки рук с применением кожных антисептиков или дезинфицирующих салфеток при входе в помещение для проведения аттестации;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CFFF14D-5187-0440-9689-46C3F335A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9085" y="1116550"/>
            <a:ext cx="3648873" cy="5340677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2098BF6F-7D75-2548-B173-70AAD38DCA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992" t="71773" r="74718" b="3443"/>
          <a:stretch/>
        </p:blipFill>
        <p:spPr>
          <a:xfrm>
            <a:off x="349106" y="1942256"/>
            <a:ext cx="638292" cy="8133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C3FA7DD-061E-6E4E-8521-23F0FE8B58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544" t="48957" r="75166" b="26259"/>
          <a:stretch/>
        </p:blipFill>
        <p:spPr>
          <a:xfrm>
            <a:off x="323935" y="3170567"/>
            <a:ext cx="638292" cy="8133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BA0D1A5B-2ECA-1945-BD51-9B86BA4A9A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231" t="50281" r="11337" b="24935"/>
          <a:stretch/>
        </p:blipFill>
        <p:spPr>
          <a:xfrm>
            <a:off x="276112" y="4563850"/>
            <a:ext cx="806050" cy="9458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FA8CA971-D034-D644-851D-944A3A1E08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825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6F41DA1-7C50-C24E-AE8B-DEC011CEE02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709FA23-494F-1341-A4E7-DACD40F31FF3}"/>
              </a:ext>
            </a:extLst>
          </p:cNvPr>
          <p:cNvSpPr/>
          <p:nvPr/>
        </p:nvSpPr>
        <p:spPr>
          <a:xfrm>
            <a:off x="2373086" y="401463"/>
            <a:ext cx="9394371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500" dirty="0"/>
              <a:t>Отдых детей и их оздоровление за пределами субъекта Российской Федерации, в котором они проживают, должны быть организованы с учетом эпидемиологической ситуации в субъекте Российской Федерации </a:t>
            </a:r>
            <a:r>
              <a:rPr lang="ru-RU" sz="1500" b="1" dirty="0">
                <a:solidFill>
                  <a:schemeClr val="accent5">
                    <a:lumMod val="50000"/>
                  </a:schemeClr>
                </a:solidFill>
              </a:rPr>
              <a:t>по месту отправления и прибытия детей, а также предложений главных государственных санитарных врачей в соответствующих субъектах Российской Федерации или их заместителей. </a:t>
            </a:r>
          </a:p>
        </p:txBody>
      </p:sp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8D9CADFF-330B-3D46-B47B-71E008F84954}"/>
              </a:ext>
            </a:extLst>
          </p:cNvPr>
          <p:cNvSpPr/>
          <p:nvPr/>
        </p:nvSpPr>
        <p:spPr>
          <a:xfrm>
            <a:off x="369601" y="1687287"/>
            <a:ext cx="11474056" cy="1393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32EF572-FB31-0547-9E27-0CAD3EC0BDB1}"/>
              </a:ext>
            </a:extLst>
          </p:cNvPr>
          <p:cNvSpPr/>
          <p:nvPr/>
        </p:nvSpPr>
        <p:spPr>
          <a:xfrm>
            <a:off x="1190930" y="1819638"/>
            <a:ext cx="994903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00" i="1" dirty="0">
                <a:solidFill>
                  <a:srgbClr val="C00000"/>
                </a:solidFill>
              </a:rPr>
              <a:t>Количество детей в отрядах (наполняемость) не должно превышать пределы проектной вместимости организаций отдыха и их оздоровления.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00" i="1" dirty="0">
                <a:solidFill>
                  <a:srgbClr val="C00000"/>
                </a:solidFill>
              </a:rPr>
              <a:t>Принятие решения о работе палаточных лагерей осуществляется органами исполнительной власти субъектов Российской Федерации с учетом экологической ситуации в субъекте Российской Федерации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00" i="1" dirty="0">
                <a:solidFill>
                  <a:srgbClr val="C00000"/>
                </a:solidFill>
              </a:rPr>
              <a:t>Перед открытием каждой смены должна проводиться генеральная уборка.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D6AE508-7A90-1248-AB41-D50575944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57" y="1817185"/>
            <a:ext cx="933914" cy="9339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5DE780-7AC8-D343-84C6-81C36FDFA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4427" y="1828070"/>
            <a:ext cx="933914" cy="9339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E2ED887-EDF2-7644-8756-DDE77E40BE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7845" b="53047"/>
          <a:stretch/>
        </p:blipFill>
        <p:spPr>
          <a:xfrm>
            <a:off x="-215293" y="3516086"/>
            <a:ext cx="2628092" cy="2365932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980BFB9-F175-FE4A-83A1-C10C579F4C2A}"/>
              </a:ext>
            </a:extLst>
          </p:cNvPr>
          <p:cNvSpPr/>
          <p:nvPr/>
        </p:nvSpPr>
        <p:spPr>
          <a:xfrm>
            <a:off x="2035629" y="3248752"/>
            <a:ext cx="9830055" cy="33239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500" dirty="0"/>
              <a:t>В организациях отдыха детей и их оздоровления должна быть определена </a:t>
            </a:r>
            <a:r>
              <a:rPr lang="ru-RU" sz="1500" b="1" dirty="0">
                <a:solidFill>
                  <a:schemeClr val="accent5">
                    <a:lumMod val="50000"/>
                  </a:schemeClr>
                </a:solidFill>
              </a:rPr>
              <a:t>схема организации медицинской помощи и маршрутизации больных</a:t>
            </a:r>
            <a:r>
              <a:rPr lang="ru-RU" sz="1500" dirty="0"/>
              <a:t> с указанием медицинских организаций инфекционного профиля или перепрофилированных организаций для оказания медицинской помощи, функционирующих в режиме инфекционного стационара, для госпитализации детей (с учетом планируемой наполняемости) и сотрудников в случае осложнения эпидемической ситуации, а также резервного коечного фонда для организации обсервации.</a:t>
            </a:r>
          </a:p>
          <a:p>
            <a:pPr algn="just"/>
            <a:endParaRPr lang="ru-RU" sz="1500" i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sz="1500" i="1" dirty="0">
                <a:solidFill>
                  <a:schemeClr val="accent5">
                    <a:lumMod val="50000"/>
                  </a:schemeClr>
                </a:solidFill>
              </a:rPr>
              <a:t>Перед началом каждой смены персонал организаций отдыха детей и их оздоровления с круглосуточным пребыванием детей должен пройти обследования на </a:t>
            </a:r>
            <a:r>
              <a:rPr lang="en-US" sz="1500" i="1" dirty="0">
                <a:solidFill>
                  <a:schemeClr val="accent5">
                    <a:lumMod val="50000"/>
                  </a:schemeClr>
                </a:solidFill>
              </a:rPr>
              <a:t>COVID-19 </a:t>
            </a:r>
            <a:r>
              <a:rPr lang="ru-RU" sz="1500" i="1" dirty="0">
                <a:solidFill>
                  <a:schemeClr val="accent5">
                    <a:lumMod val="50000"/>
                  </a:schemeClr>
                </a:solidFill>
              </a:rPr>
              <a:t>любым из методов, определяющих генетический материал или антиген возбудителя </a:t>
            </a:r>
            <a:r>
              <a:rPr lang="en-US" sz="1500" i="1" dirty="0">
                <a:solidFill>
                  <a:schemeClr val="accent5">
                    <a:lumMod val="50000"/>
                  </a:schemeClr>
                </a:solidFill>
              </a:rPr>
              <a:t>COVID-19, </a:t>
            </a:r>
            <a:r>
              <a:rPr lang="ru-RU" sz="1500" i="1" dirty="0">
                <a:solidFill>
                  <a:schemeClr val="accent5">
                    <a:lumMod val="50000"/>
                  </a:schemeClr>
                </a:solidFill>
              </a:rPr>
              <a:t>с использованием диагностических препаратов и тест-систем, зарегистрированных в соответствии с законодательством Российской Федерации, с получением результатов обследования не ранее, чем за 2 календарных дня до дня выхода на работу.</a:t>
            </a:r>
          </a:p>
          <a:p>
            <a:pPr algn="just"/>
            <a:endParaRPr lang="ru-RU" sz="1500" i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sz="1500" dirty="0"/>
              <a:t>Перед началом каждой смены работники пищеблоков должны пройти обследования на наличие </a:t>
            </a:r>
            <a:r>
              <a:rPr lang="ru-RU" sz="1500" dirty="0" err="1"/>
              <a:t>норо</a:t>
            </a:r>
            <a:r>
              <a:rPr lang="ru-RU" sz="1500" dirty="0"/>
              <a:t>-, рота- и других вирусных возбудителей кишечных инфекций не ранее, чем за 3 календарных дня до дня выхода на работу.</a:t>
            </a:r>
            <a:endParaRPr lang="ru-RU" sz="15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97C75F6-FCE9-4547-8941-8F8B114D45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4941" r="55703" b="36471"/>
          <a:stretch/>
        </p:blipFill>
        <p:spPr>
          <a:xfrm>
            <a:off x="293915" y="0"/>
            <a:ext cx="2013858" cy="18946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099F851-8AF0-504B-A4BD-CE46675936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280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4848897-C5C3-F648-8E50-2D85AD6F141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Скругленный прямоугольник 5">
            <a:extLst>
              <a:ext uri="{FF2B5EF4-FFF2-40B4-BE49-F238E27FC236}">
                <a16:creationId xmlns:a16="http://schemas.microsoft.com/office/drawing/2014/main" id="{CC8CD12D-F634-C64D-88E1-769625560DEB}"/>
              </a:ext>
            </a:extLst>
          </p:cNvPr>
          <p:cNvSpPr/>
          <p:nvPr/>
        </p:nvSpPr>
        <p:spPr>
          <a:xfrm>
            <a:off x="289933" y="178420"/>
            <a:ext cx="11563814" cy="3124178"/>
          </a:xfrm>
          <a:prstGeom prst="roundRect">
            <a:avLst/>
          </a:prstGeom>
          <a:solidFill>
            <a:schemeClr val="bg1">
              <a:alpha val="73000"/>
            </a:schemeClr>
          </a:solidFill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07D2193-1D30-FE42-9F90-4FAE10910CA0}"/>
              </a:ext>
            </a:extLst>
          </p:cNvPr>
          <p:cNvSpPr/>
          <p:nvPr/>
        </p:nvSpPr>
        <p:spPr>
          <a:xfrm>
            <a:off x="1008130" y="2698089"/>
            <a:ext cx="10717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i="0" dirty="0">
                <a:effectLst/>
              </a:rPr>
              <a:t>обработка водителем при посадке и в пути следования рук с применением дезинфицирующих салфеток или кожных антисептиков.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94C3CB-1A18-FD44-B08B-7CAEED6B68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256" b="30641"/>
          <a:stretch/>
        </p:blipFill>
        <p:spPr>
          <a:xfrm>
            <a:off x="645459" y="3022898"/>
            <a:ext cx="10564010" cy="383510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8A6874B-5814-8846-884C-43104D578C62}"/>
              </a:ext>
            </a:extLst>
          </p:cNvPr>
          <p:cNvSpPr/>
          <p:nvPr/>
        </p:nvSpPr>
        <p:spPr>
          <a:xfrm>
            <a:off x="400438" y="178420"/>
            <a:ext cx="114533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При организации перевозки детей к местам отдыха и оздоровления и обратно и на экскурсии автомобильным транспортом организациями (индивидуальными предпринимателями), оказывающими услуги перевозки, должны быть обеспечены: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F821651-4DBF-8444-966D-6DBFF8C2D3D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14069" y="647208"/>
            <a:ext cx="603805" cy="603805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8768871-6457-B548-9E1F-E689AFCC1162}"/>
              </a:ext>
            </a:extLst>
          </p:cNvPr>
          <p:cNvSpPr/>
          <p:nvPr/>
        </p:nvSpPr>
        <p:spPr>
          <a:xfrm>
            <a:off x="1008131" y="763195"/>
            <a:ext cx="107177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дезинфекция перед перевозкой детей всех поверхностей салона транспортного средства с применением дезинфицирующих средств;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8D5F31F-2451-7B45-8BE5-45FC232E56A3}"/>
              </a:ext>
            </a:extLst>
          </p:cNvPr>
          <p:cNvSpPr/>
          <p:nvPr/>
        </p:nvSpPr>
        <p:spPr>
          <a:xfrm>
            <a:off x="1008130" y="1312100"/>
            <a:ext cx="10717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осмотр водителей перед каждым рейсом с проведением термометрии. </a:t>
            </a:r>
            <a:r>
              <a:rPr lang="ru-RU" sz="1600" i="1" dirty="0">
                <a:solidFill>
                  <a:srgbClr val="C00000"/>
                </a:solidFill>
              </a:rPr>
              <a:t>Водители с признаками респираторных заболеваний и (или) повышенной температурой тела к работе не допускаются;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CFD7B9C-555A-8A49-A057-6E0F9A147AD4}"/>
              </a:ext>
            </a:extLst>
          </p:cNvPr>
          <p:cNvSpPr/>
          <p:nvPr/>
        </p:nvSpPr>
        <p:spPr>
          <a:xfrm>
            <a:off x="1008130" y="1869442"/>
            <a:ext cx="10717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использование водителем при посадке и в пути следования средств индивидуальной защиты органов дыхания (одноразовых масок или многоразовых масок со сменными фильтрами). При этом смена одноразовых масок должна производиться </a:t>
            </a:r>
            <a:r>
              <a:rPr lang="ru-RU" sz="1600" b="1" dirty="0">
                <a:solidFill>
                  <a:srgbClr val="C00000"/>
                </a:solidFill>
              </a:rPr>
              <a:t>не реже 1 раза в 3 часа, </a:t>
            </a:r>
            <a:r>
              <a:rPr lang="ru-RU" sz="1600" dirty="0"/>
              <a:t>фильтров - в соответствии с инструкцией по их применению;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F82DFED-1DDE-8942-B154-39ED67026FE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399533" y="1239037"/>
            <a:ext cx="603805" cy="60380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FD3F8DB-FB4C-B349-B70E-1E3E1B74A0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03311" y="1752381"/>
            <a:ext cx="603805" cy="60380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9B32A41-74E3-994A-939E-05B43535148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39151" y="2573338"/>
            <a:ext cx="603805" cy="60380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B3FB897-9382-0A47-895C-02A7FBA26A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7891" y="6570392"/>
            <a:ext cx="1598892" cy="2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411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1741</Words>
  <Application>Microsoft Macintosh PowerPoint</Application>
  <PresentationFormat>Широкоэкранный</PresentationFormat>
  <Paragraphs>63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42</cp:revision>
  <dcterms:created xsi:type="dcterms:W3CDTF">2021-02-01T09:30:09Z</dcterms:created>
  <dcterms:modified xsi:type="dcterms:W3CDTF">2022-04-15T07:01:28Z</dcterms:modified>
</cp:coreProperties>
</file>