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66" r:id="rId4"/>
    <p:sldId id="268" r:id="rId5"/>
    <p:sldId id="269" r:id="rId6"/>
    <p:sldId id="270" r:id="rId7"/>
    <p:sldId id="271" r:id="rId8"/>
    <p:sldId id="274" r:id="rId9"/>
    <p:sldId id="272" r:id="rId10"/>
    <p:sldId id="273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9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51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9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56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71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1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8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0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9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3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4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2888EFC-E289-444C-B2D2-6CD43C0011E8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395DDC9-FB3B-4005-8031-B1FFF5D9E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в имени  тебе моем?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071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Правила составления герба: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3" y="2057400"/>
            <a:ext cx="4264270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Части герба: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Щит с рисунком</a:t>
            </a:r>
          </a:p>
          <a:p>
            <a:r>
              <a:rPr lang="ru-RU" sz="3200" b="1" dirty="0" err="1" smtClean="0">
                <a:solidFill>
                  <a:srgbClr val="0070C0"/>
                </a:solidFill>
              </a:rPr>
              <a:t>Щито</a:t>
            </a:r>
            <a:r>
              <a:rPr lang="ru-RU" sz="3200" b="1" dirty="0" smtClean="0">
                <a:solidFill>
                  <a:srgbClr val="0070C0"/>
                </a:solidFill>
              </a:rPr>
              <a:t>-держатели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Корона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Мантия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Девиз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</a:p>
          <a:p>
            <a:pPr marL="45720" indent="0"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422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Правила составления герба: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3" y="2057400"/>
            <a:ext cx="4264270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Части герба: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Щит с рисунком</a:t>
            </a:r>
          </a:p>
          <a:p>
            <a:r>
              <a:rPr lang="ru-RU" sz="3200" b="1" dirty="0" err="1" smtClean="0">
                <a:solidFill>
                  <a:srgbClr val="0070C0"/>
                </a:solidFill>
              </a:rPr>
              <a:t>Щито</a:t>
            </a:r>
            <a:r>
              <a:rPr lang="ru-RU" sz="3200" b="1" dirty="0" smtClean="0">
                <a:solidFill>
                  <a:srgbClr val="0070C0"/>
                </a:solidFill>
              </a:rPr>
              <a:t>-держатели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Корона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Мантия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Девиз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</a:p>
          <a:p>
            <a:pPr marL="45720" indent="0"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80760" y="2057400"/>
            <a:ext cx="534924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Corbel" pitchFamily="34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Цвета герба: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Желтый       богатство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Белый           честность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Красный –   сила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Синий            ум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Зеленый  -   благородство</a:t>
            </a:r>
          </a:p>
          <a:p>
            <a:pPr marL="45720" indent="0">
              <a:buFont typeface="Corbel" pitchFamily="34" charset="0"/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31773" y="2827606"/>
            <a:ext cx="272562" cy="228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027377" y="3452153"/>
            <a:ext cx="272562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36169" y="4076700"/>
            <a:ext cx="272562" cy="21687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36169" y="4692161"/>
            <a:ext cx="272562" cy="2286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036169" y="5319346"/>
            <a:ext cx="272562" cy="228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45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3554" y="609600"/>
            <a:ext cx="5310554" cy="1356360"/>
          </a:xfrm>
        </p:spPr>
        <p:txBody>
          <a:bodyPr/>
          <a:lstStyle/>
          <a:p>
            <a:r>
              <a:rPr lang="ru-RU" dirty="0" smtClean="0"/>
              <a:t>Герб Новосибирска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3236" y="2057400"/>
            <a:ext cx="4472635" cy="4038600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dirty="0">
                <a:solidFill>
                  <a:srgbClr val="00B050"/>
                </a:solidFill>
              </a:rPr>
              <a:t>Части герба: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Щит с рисунком</a:t>
            </a:r>
          </a:p>
          <a:p>
            <a:r>
              <a:rPr lang="ru-RU" sz="2400" b="1" dirty="0" err="1">
                <a:solidFill>
                  <a:srgbClr val="0070C0"/>
                </a:solidFill>
              </a:rPr>
              <a:t>Щито</a:t>
            </a:r>
            <a:r>
              <a:rPr lang="ru-RU" sz="2400" b="1" dirty="0">
                <a:solidFill>
                  <a:srgbClr val="0070C0"/>
                </a:solidFill>
              </a:rPr>
              <a:t>-держатели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Корона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Мантия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Девиз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" name="Рисунок 4" descr="https://kontinental.ru/upload/iblock/1a8/novosi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96" y="514888"/>
            <a:ext cx="5958840" cy="5845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1196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hareslide.ru/img/thumbs/87570f110358d8cc729e47eca93fc0a2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354" y="386861"/>
            <a:ext cx="8135816" cy="610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555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ерб графов Шереметевых.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345" y="614762"/>
            <a:ext cx="3761150" cy="428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13766" y="5053399"/>
            <a:ext cx="2879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73737"/>
                </a:solidFill>
                <a:latin typeface="Times New Roman" panose="02020603050405020304" pitchFamily="18" charset="0"/>
              </a:rPr>
              <a:t>Герб графов Шереметевых.</a:t>
            </a:r>
            <a:endParaRPr lang="ru-RU" dirty="0"/>
          </a:p>
        </p:txBody>
      </p:sp>
      <p:pic>
        <p:nvPicPr>
          <p:cNvPr id="3076" name="Picture 4" descr="Герб рода Романовых. 185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66" y="614762"/>
            <a:ext cx="3662203" cy="411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556846" y="49149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373737"/>
                </a:solidFill>
                <a:latin typeface="Times New Roman" panose="02020603050405020304" pitchFamily="18" charset="0"/>
              </a:rPr>
              <a:t>Герб рода Романовых.</a:t>
            </a:r>
          </a:p>
          <a:p>
            <a:pPr algn="ctr"/>
            <a:r>
              <a:rPr lang="ru-RU" dirty="0">
                <a:solidFill>
                  <a:srgbClr val="373737"/>
                </a:solidFill>
                <a:latin typeface="Times New Roman" panose="02020603050405020304" pitchFamily="18" charset="0"/>
              </a:rPr>
              <a:t>1856 г.</a:t>
            </a:r>
            <a:endParaRPr lang="ru-RU" b="0" i="0" dirty="0">
              <a:solidFill>
                <a:srgbClr val="373737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47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Счет лет в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90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2" y="2057400"/>
            <a:ext cx="1140362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err="1" smtClean="0">
                <a:solidFill>
                  <a:srgbClr val="00B050"/>
                </a:solidFill>
              </a:rPr>
              <a:t>Хронос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бог времени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Логос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Хронология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 изучающая исторические даты</a:t>
            </a:r>
          </a:p>
          <a:p>
            <a:pPr marL="45720" indent="0"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680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2" y="2057400"/>
            <a:ext cx="1140362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err="1" smtClean="0">
                <a:solidFill>
                  <a:srgbClr val="00B050"/>
                </a:solidFill>
              </a:rPr>
              <a:t>Хронос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бог времени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Логос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Хронология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 изучающая исторические даты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Лента времени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луч на котором по порядку записаны все даты</a:t>
            </a:r>
            <a:endParaRPr lang="ru-RU" sz="3200" dirty="0">
              <a:solidFill>
                <a:srgbClr val="0070C0"/>
              </a:solidFill>
            </a:endParaRPr>
          </a:p>
          <a:p>
            <a:pPr marL="45720" indent="0">
              <a:buNone/>
            </a:pPr>
            <a:endParaRPr lang="ru-RU" sz="3200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30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Лента времени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               До нашей эры                               Наша </a:t>
            </a:r>
            <a:r>
              <a:rPr lang="ru-RU" sz="3200" dirty="0"/>
              <a:t>э</a:t>
            </a:r>
            <a:r>
              <a:rPr lang="ru-RU" sz="3200" dirty="0" smtClean="0"/>
              <a:t>ра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424354" y="4343400"/>
            <a:ext cx="9240715" cy="439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767754" y="4149969"/>
            <a:ext cx="96715" cy="386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Дуга 6"/>
          <p:cNvSpPr/>
          <p:nvPr/>
        </p:nvSpPr>
        <p:spPr>
          <a:xfrm>
            <a:off x="5996354" y="3081000"/>
            <a:ext cx="4220308" cy="1670539"/>
          </a:xfrm>
          <a:prstGeom prst="arc">
            <a:avLst>
              <a:gd name="adj1" fmla="val 10969330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1485900" y="3006968"/>
            <a:ext cx="4220308" cy="1670539"/>
          </a:xfrm>
          <a:prstGeom prst="arc">
            <a:avLst>
              <a:gd name="adj1" fmla="val 10969330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547946" y="4677507"/>
            <a:ext cx="677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РХ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90949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Лента времени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               До нашей эры                               Наша эра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424354" y="4343400"/>
            <a:ext cx="9240715" cy="439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767754" y="4149969"/>
            <a:ext cx="96715" cy="386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Дуга 6"/>
          <p:cNvSpPr/>
          <p:nvPr/>
        </p:nvSpPr>
        <p:spPr>
          <a:xfrm>
            <a:off x="5996354" y="3104389"/>
            <a:ext cx="4220308" cy="1670539"/>
          </a:xfrm>
          <a:prstGeom prst="arc">
            <a:avLst>
              <a:gd name="adj1" fmla="val 10969330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1485900" y="3006968"/>
            <a:ext cx="4220308" cy="1670539"/>
          </a:xfrm>
          <a:prstGeom prst="arc">
            <a:avLst>
              <a:gd name="adj1" fmla="val 10969330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591908" y="3802582"/>
            <a:ext cx="67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РХ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162494"/>
            <a:ext cx="64744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Наша эра </a:t>
            </a:r>
            <a:r>
              <a:rPr lang="ru-RU" sz="2800" b="1" dirty="0" smtClean="0"/>
              <a:t>– </a:t>
            </a:r>
            <a:r>
              <a:rPr lang="ru-RU" sz="2800" b="1" dirty="0" smtClean="0">
                <a:solidFill>
                  <a:srgbClr val="0070C0"/>
                </a:solidFill>
              </a:rPr>
              <a:t>время после рождения ИХ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До нашей эры </a:t>
            </a:r>
            <a:r>
              <a:rPr lang="ru-RU" sz="2800" b="1" dirty="0"/>
              <a:t>– </a:t>
            </a:r>
            <a:r>
              <a:rPr lang="ru-RU" sz="2800" b="1" dirty="0">
                <a:solidFill>
                  <a:srgbClr val="0070C0"/>
                </a:solidFill>
              </a:rPr>
              <a:t>время </a:t>
            </a:r>
            <a:r>
              <a:rPr lang="ru-RU" sz="2800" b="1" dirty="0" smtClean="0">
                <a:solidFill>
                  <a:srgbClr val="0070C0"/>
                </a:solidFill>
              </a:rPr>
              <a:t>до </a:t>
            </a:r>
            <a:r>
              <a:rPr lang="ru-RU" sz="2800" b="1" dirty="0">
                <a:solidFill>
                  <a:srgbClr val="0070C0"/>
                </a:solidFill>
              </a:rPr>
              <a:t>рождения ИХ</a:t>
            </a:r>
          </a:p>
          <a:p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4954" y="4226018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70490" y="4240442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16026" y="4226018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22218" y="4231650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12291" y="4251080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98404" y="4251080"/>
            <a:ext cx="45719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6776" y="4552846"/>
            <a:ext cx="1632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1     2      3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4646736" y="4526192"/>
            <a:ext cx="1090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3    2    1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3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2" y="2057400"/>
            <a:ext cx="1140362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Антропонимика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 о происхождении имен и фамилий</a:t>
            </a:r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52542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820" y="358816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ИМЯ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0439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числу детей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79765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внешности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75102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характеру</a:t>
            </a:r>
            <a:endParaRPr lang="ru-RU" sz="2800" b="1" dirty="0"/>
          </a:p>
        </p:txBody>
      </p:sp>
      <p:sp>
        <p:nvSpPr>
          <p:cNvPr id="13" name="Стрелка влево 12"/>
          <p:cNvSpPr/>
          <p:nvPr/>
        </p:nvSpPr>
        <p:spPr>
          <a:xfrm rot="20752200">
            <a:off x="3068515" y="1436598"/>
            <a:ext cx="1951892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120441" flipH="1">
            <a:off x="7378162" y="1412018"/>
            <a:ext cx="1810919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6200000">
            <a:off x="5866430" y="1604393"/>
            <a:ext cx="428300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81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820" y="358816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ИМЯ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0439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числу детей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79765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внешности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75102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характеру</a:t>
            </a:r>
            <a:endParaRPr lang="ru-RU" sz="2800" b="1" dirty="0"/>
          </a:p>
        </p:txBody>
      </p:sp>
      <p:sp>
        <p:nvSpPr>
          <p:cNvPr id="13" name="Стрелка влево 12"/>
          <p:cNvSpPr/>
          <p:nvPr/>
        </p:nvSpPr>
        <p:spPr>
          <a:xfrm rot="20752200">
            <a:off x="3068515" y="1436598"/>
            <a:ext cx="1951892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120441" flipH="1">
            <a:off x="7378162" y="1412018"/>
            <a:ext cx="1810919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6200000">
            <a:off x="5866430" y="1604393"/>
            <a:ext cx="428300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66800" y="3189236"/>
            <a:ext cx="1837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Четвертак</a:t>
            </a:r>
          </a:p>
          <a:p>
            <a:r>
              <a:rPr lang="ru-RU" sz="2800" b="1" dirty="0" smtClean="0"/>
              <a:t>Один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4031" y="3137654"/>
            <a:ext cx="18375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Молчан</a:t>
            </a:r>
            <a:endParaRPr lang="ru-RU" sz="2800" b="1" dirty="0" smtClean="0"/>
          </a:p>
          <a:p>
            <a:r>
              <a:rPr lang="ru-RU" sz="2800" b="1" dirty="0" err="1" smtClean="0"/>
              <a:t>Шумило</a:t>
            </a:r>
            <a:r>
              <a:rPr lang="ru-RU" sz="2800" b="1" dirty="0" smtClean="0"/>
              <a:t> </a:t>
            </a:r>
          </a:p>
          <a:p>
            <a:r>
              <a:rPr lang="ru-RU" sz="2800" b="1" dirty="0" err="1" smtClean="0"/>
              <a:t>Смехун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066626" y="3162859"/>
            <a:ext cx="18375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Большой</a:t>
            </a:r>
          </a:p>
          <a:p>
            <a:r>
              <a:rPr lang="ru-RU" sz="2800" b="1" dirty="0" smtClean="0"/>
              <a:t>Волк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88434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820" y="156975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ФАМИЛИЯ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0439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месту жительства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79765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имени родителя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75102" y="1951308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профессии</a:t>
            </a:r>
            <a:endParaRPr lang="ru-RU" sz="2800" b="1" dirty="0"/>
          </a:p>
        </p:txBody>
      </p:sp>
      <p:sp>
        <p:nvSpPr>
          <p:cNvPr id="13" name="Стрелка влево 12"/>
          <p:cNvSpPr/>
          <p:nvPr/>
        </p:nvSpPr>
        <p:spPr>
          <a:xfrm rot="20752200">
            <a:off x="2312205" y="1390242"/>
            <a:ext cx="1951892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120441" flipH="1">
            <a:off x="8442030" y="1421690"/>
            <a:ext cx="1810919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6200000">
            <a:off x="5858251" y="1390241"/>
            <a:ext cx="428300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57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820" y="156975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ФАМИЛИЯ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0439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месту жительства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79765" y="1965960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имени родителя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75102" y="1951308"/>
            <a:ext cx="2611315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профессии</a:t>
            </a:r>
            <a:endParaRPr lang="ru-RU" sz="2800" b="1" dirty="0"/>
          </a:p>
        </p:txBody>
      </p:sp>
      <p:sp>
        <p:nvSpPr>
          <p:cNvPr id="13" name="Стрелка влево 12"/>
          <p:cNvSpPr/>
          <p:nvPr/>
        </p:nvSpPr>
        <p:spPr>
          <a:xfrm rot="20752200">
            <a:off x="2312205" y="1390242"/>
            <a:ext cx="1951892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120441" flipH="1">
            <a:off x="8442030" y="1421690"/>
            <a:ext cx="1810919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6200000">
            <a:off x="5858251" y="1390241"/>
            <a:ext cx="428300" cy="2461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66800" y="3189236"/>
            <a:ext cx="1837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Уралов</a:t>
            </a:r>
            <a:endParaRPr lang="ru-RU" sz="2800" b="1" dirty="0" smtClean="0"/>
          </a:p>
          <a:p>
            <a:r>
              <a:rPr lang="ru-RU" sz="2800" b="1" dirty="0" smtClean="0"/>
              <a:t>Лесов</a:t>
            </a:r>
          </a:p>
          <a:p>
            <a:r>
              <a:rPr lang="ru-RU" sz="2800" b="1" dirty="0" smtClean="0"/>
              <a:t>Москвин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0929" y="3189236"/>
            <a:ext cx="1837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Конев</a:t>
            </a:r>
          </a:p>
          <a:p>
            <a:r>
              <a:rPr lang="ru-RU" sz="2800" b="1" dirty="0" smtClean="0"/>
              <a:t>Солдатов</a:t>
            </a:r>
          </a:p>
          <a:p>
            <a:r>
              <a:rPr lang="ru-RU" sz="2800" b="1" dirty="0" smtClean="0"/>
              <a:t>Кузнецов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75058" y="3189235"/>
            <a:ext cx="1837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Иванов</a:t>
            </a:r>
          </a:p>
          <a:p>
            <a:r>
              <a:rPr lang="ru-RU" sz="2800" b="1" dirty="0" smtClean="0"/>
              <a:t>Андреев</a:t>
            </a:r>
          </a:p>
          <a:p>
            <a:r>
              <a:rPr lang="ru-RU" sz="2800" b="1" dirty="0" smtClean="0"/>
              <a:t>Петров</a:t>
            </a:r>
          </a:p>
        </p:txBody>
      </p:sp>
    </p:spTree>
    <p:extLst>
      <p:ext uri="{BB962C8B-B14F-4D97-AF65-F5344CB8AC3E}">
        <p14:creationId xmlns:p14="http://schemas.microsoft.com/office/powerpoint/2010/main" val="943618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видел  герб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416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2" y="2057400"/>
            <a:ext cx="1140362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Герб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отличительный знак передаваемый по наследству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Геральдика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>
                <a:solidFill>
                  <a:srgbClr val="0070C0"/>
                </a:solidFill>
              </a:rPr>
              <a:t>наука о гербах</a:t>
            </a:r>
          </a:p>
          <a:p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98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992" y="2057400"/>
            <a:ext cx="1140362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>
                <a:solidFill>
                  <a:srgbClr val="00B050"/>
                </a:solidFill>
              </a:rPr>
              <a:t>Герб</a:t>
            </a:r>
            <a:r>
              <a:rPr lang="ru-RU" sz="3200" dirty="0"/>
              <a:t> – </a:t>
            </a:r>
            <a:r>
              <a:rPr lang="ru-RU" sz="3200" dirty="0">
                <a:solidFill>
                  <a:srgbClr val="0070C0"/>
                </a:solidFill>
              </a:rPr>
              <a:t>отличительный знак передаваемый по наследству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Геральдика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>
                <a:solidFill>
                  <a:srgbClr val="0070C0"/>
                </a:solidFill>
              </a:rPr>
              <a:t>наука о гербах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Виды гербов: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Личные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Городские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Государственные</a:t>
            </a:r>
          </a:p>
          <a:p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2418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62</TotalTime>
  <Words>243</Words>
  <Application>Microsoft Office PowerPoint</Application>
  <PresentationFormat>Широкоэкранный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Corbel</vt:lpstr>
      <vt:lpstr>Times New Roman</vt:lpstr>
      <vt:lpstr>Базис</vt:lpstr>
      <vt:lpstr>Что в имени  тебе моем?</vt:lpstr>
      <vt:lpstr>Презентация PowerPoint</vt:lpstr>
      <vt:lpstr>ИМЯ</vt:lpstr>
      <vt:lpstr>ИМЯ</vt:lpstr>
      <vt:lpstr>ФАМИЛИЯ</vt:lpstr>
      <vt:lpstr>ФАМИЛИЯ</vt:lpstr>
      <vt:lpstr>Я видел  герб</vt:lpstr>
      <vt:lpstr>Презентация PowerPoint</vt:lpstr>
      <vt:lpstr>Презентация PowerPoint</vt:lpstr>
      <vt:lpstr>Правила составления герба:</vt:lpstr>
      <vt:lpstr>Правила составления герба:</vt:lpstr>
      <vt:lpstr>Герб Новосибирска</vt:lpstr>
      <vt:lpstr>Презентация PowerPoint</vt:lpstr>
      <vt:lpstr>Презентация PowerPoint</vt:lpstr>
      <vt:lpstr>Счет лет в истории</vt:lpstr>
      <vt:lpstr>Презентация PowerPoint</vt:lpstr>
      <vt:lpstr>Презентация PowerPoint</vt:lpstr>
      <vt:lpstr>Лента времени</vt:lpstr>
      <vt:lpstr>Лента времени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Родословная</dc:title>
  <dc:creator>Анжела</dc:creator>
  <cp:lastModifiedBy>Анжела</cp:lastModifiedBy>
  <cp:revision>11</cp:revision>
  <dcterms:created xsi:type="dcterms:W3CDTF">2022-09-07T10:20:05Z</dcterms:created>
  <dcterms:modified xsi:type="dcterms:W3CDTF">2022-10-25T08:41:37Z</dcterms:modified>
</cp:coreProperties>
</file>