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9" r:id="rId3"/>
    <p:sldId id="272" r:id="rId4"/>
    <p:sldId id="260" r:id="rId5"/>
    <p:sldId id="261" r:id="rId6"/>
    <p:sldId id="262" r:id="rId7"/>
    <p:sldId id="264" r:id="rId8"/>
    <p:sldId id="265" r:id="rId9"/>
    <p:sldId id="273" r:id="rId10"/>
    <p:sldId id="274" r:id="rId11"/>
    <p:sldId id="275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6699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CB824A-D3C7-4148-B362-8683FAFA9A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19868" y="1122363"/>
            <a:ext cx="6851179" cy="238760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rgbClr val="5856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2F8D61F-95AC-4B64-81B6-C5EF74B379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19868" y="3602038"/>
            <a:ext cx="6851179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3CBF30A-C2EA-4FF3-9F95-18066FBDA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95B18B5-E5CA-4B2A-A011-C76A95E17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068259C-FC49-4316-B848-856A803E0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826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340C427-0B27-40ED-97C3-74BAE6EA3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0CD91C4-5855-468D-90CE-457C1E97C2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05D0628-B1F7-47BB-A9EE-B524C443E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876C080-135E-4D09-811B-DE5346946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98F6706-33FD-4354-ABAD-B16EBB158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80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7CD4F46-F2D1-47EC-8C16-6FB9BB9F7A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0D0162D8-D416-4EA8-84BD-7ED092577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755087B-358A-49D0-A51A-490214881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CC2E805-AC76-4D70-BB3D-8ACBCD301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9A5951A-1168-4FCB-8C33-3A8CB6867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920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D94300D-EFB6-4F75-BB01-0875456C0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CABE03C-739B-4977-A67C-CBF79301BB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DF27520-E6E1-45E8-84BD-F3B4C604D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3A18DBD-5FFF-4B2D-AE8A-6FEABE5F9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392E325-2240-4B30-AFB8-5A88F4DAB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500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85CB708-B351-40E2-8685-84FA5B8DB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19" y="795339"/>
            <a:ext cx="6946712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rgbClr val="5856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374D00C-8051-45D1-919B-62AD637319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7419" y="3675064"/>
            <a:ext cx="6946712" cy="150018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4A4800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BA30748-5E25-4853-87B2-E05914A85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EF18B33-220E-4466-BC8D-9A3A01BBB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56C5E54-D071-4E3A-94AF-0C163C215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544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E4A189A-EC65-485B-B173-01AE73F20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05D59AE-7E05-4254-87D8-D097B7B713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42554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F307655-658C-4E0C-8817-381230A9CC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43054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A3C5358-48E7-41B0-B0FD-69D6FC2F3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2E4657E-D60D-4E71-BAFA-915B8A675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6A48F3C-5627-41B3-ABED-DBEFB8841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912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65BF529-81C8-4E48-A8E7-0B1214A70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0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E864D55-DD3A-4A6A-85B9-DAF2DFFEB3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0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230EC9CB-04AF-49A6-B9F4-65B32CFA43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710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6509E5D9-4F2F-4052-A69C-F50B546727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9703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E2F8058B-1DA0-4903-8527-1CB8255C47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9703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AF73AA87-E34E-4D08-B95E-62385FE8E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39D5B212-8C1B-4F80-99D0-B33102F5B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B1E1D8C5-EEB7-4C34-92C5-1FEAFC970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485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C8752E5-C5E8-4106-B648-108CAA7FF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DD6FBCAE-6A13-46B2-8077-EBA8BB0A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B7410E47-9CD8-4784-A1B6-9AAAD3CE3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175BC3D9-6042-4688-A386-28413ABE3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656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F6DB8D30-FAAD-4198-B058-548EEAF5F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7548215-2300-4F8A-81E6-E82031CAB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29BE8EC-2F34-443D-81F3-5261F64F8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335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D830591-85A9-4A34-B69F-9774BDE8D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037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F18F38E-211A-4D86-B5EB-D8AF6001C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8587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1E9BB0D-AE6C-4C6B-AC41-701EB80786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71037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C5DE1DD-C010-4843-B37C-50A902BCA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0823C72-BE93-4386-AC8A-E5304A65C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EA18BF4-878F-4BD6-862C-2F9EEF079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98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34EDAAB-A9C4-49F2-A812-80454EC41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688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5089704-6DDB-4E8E-ACC3-413C635281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42238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B9EB92A-F87E-4BEC-A411-F4B8AFA967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84688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87762DF-FF86-4760-AA6E-5D680EBA1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1CA5DCE-E9DF-4134-9986-A8D5110E0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191650D-B556-493A-9A21-5D88B41E1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670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2CB876C-FD61-44FE-9AD0-0EF1467C3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202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morning" dir="t"/>
            </a:scene3d>
            <a:sp3d extrusionH="57150" contourW="12700" prstMaterial="matte">
              <a:bevelT w="38100" h="38100"/>
              <a:contourClr>
                <a:srgbClr val="4A4800"/>
              </a:contourClr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00D446B-C674-4290-9F16-FA408C319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6202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0C241A7-D378-40F3-A389-4CBEC09C49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620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5F458-6A3E-4B0B-AF47-FB9313319433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31CE10E-D684-4472-A78C-FD8DDA0AAF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6502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B20F6C8-0036-47FB-9916-9B78F9DE8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8550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166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918E00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27F93EE9-506F-4E4B-8C27-A2001EA24F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6795" y="4620347"/>
            <a:ext cx="6851179" cy="1655762"/>
          </a:xfrm>
        </p:spPr>
        <p:txBody>
          <a:bodyPr/>
          <a:lstStyle/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 smtClean="0"/>
              <a:t> Клюева О.В.,</a:t>
            </a:r>
          </a:p>
          <a:p>
            <a:pPr algn="r"/>
            <a:r>
              <a:rPr lang="ru-RU" dirty="0" smtClean="0"/>
              <a:t>педагог-психолог</a:t>
            </a:r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40E483DC-FE5F-40E2-BF98-9004B9D0B7AB}"/>
              </a:ext>
            </a:extLst>
          </p:cNvPr>
          <p:cNvSpPr txBox="1">
            <a:spLocks/>
          </p:cNvSpPr>
          <p:nvPr/>
        </p:nvSpPr>
        <p:spPr>
          <a:xfrm>
            <a:off x="2163946" y="1693718"/>
            <a:ext cx="6576877" cy="1632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morning" dir="t"/>
            </a:scene3d>
            <a:sp3d extrusionH="57150" contourW="12700" prstMaterial="matte">
              <a:bevelT w="38100" h="38100"/>
              <a:contourClr>
                <a:srgbClr val="4A4800"/>
              </a:contourClr>
            </a:sp3d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585600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endParaRPr lang="ru-RU" sz="2800" dirty="0" smtClean="0"/>
          </a:p>
          <a:p>
            <a:r>
              <a:rPr lang="ru-RU" sz="2800" b="1" dirty="0"/>
              <a:t>«ВРАЖДА В РОДИТЕЛЬСКИХ ЧАТАХ»</a:t>
            </a:r>
          </a:p>
          <a:p>
            <a:endParaRPr lang="ru-RU" sz="1400" b="1" dirty="0"/>
          </a:p>
        </p:txBody>
      </p:sp>
      <p:sp>
        <p:nvSpPr>
          <p:cNvPr id="5" name="Подзаголовок 2">
            <a:extLst>
              <a:ext uri="{FF2B5EF4-FFF2-40B4-BE49-F238E27FC236}">
                <a16:creationId xmlns="" xmlns:a16="http://schemas.microsoft.com/office/drawing/2014/main" id="{27F93EE9-506F-4E4B-8C27-A2001EA24F3B}"/>
              </a:ext>
            </a:extLst>
          </p:cNvPr>
          <p:cNvSpPr txBox="1">
            <a:spLocks/>
          </p:cNvSpPr>
          <p:nvPr/>
        </p:nvSpPr>
        <p:spPr>
          <a:xfrm>
            <a:off x="2026796" y="200747"/>
            <a:ext cx="6851179" cy="149297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latin typeface="Arial Narrow" pitchFamily="34" charset="0"/>
                <a:cs typeface="Times New Roman" pitchFamily="18" charset="0"/>
              </a:rPr>
              <a:t>Ханты-Мансийский автономный округ—Югра</a:t>
            </a:r>
            <a:br>
              <a:rPr lang="ru-RU" dirty="0">
                <a:latin typeface="Arial Narrow" pitchFamily="34" charset="0"/>
                <a:cs typeface="Times New Roman" pitchFamily="18" charset="0"/>
              </a:rPr>
            </a:br>
            <a:r>
              <a:rPr lang="ru-RU" dirty="0">
                <a:latin typeface="Arial Narrow" pitchFamily="34" charset="0"/>
                <a:cs typeface="Times New Roman" pitchFamily="18" charset="0"/>
              </a:rPr>
              <a:t> Октябрьский район </a:t>
            </a:r>
            <a:br>
              <a:rPr lang="ru-RU" dirty="0">
                <a:latin typeface="Arial Narrow" pitchFamily="34" charset="0"/>
                <a:cs typeface="Times New Roman" pitchFamily="18" charset="0"/>
              </a:rPr>
            </a:br>
            <a:r>
              <a:rPr lang="ru-RU" dirty="0">
                <a:latin typeface="Arial Narrow" pitchFamily="34" charset="0"/>
                <a:cs typeface="Times New Roman" pitchFamily="18" charset="0"/>
              </a:rPr>
              <a:t>пос. </a:t>
            </a:r>
            <a:r>
              <a:rPr lang="ru-RU" dirty="0" err="1">
                <a:latin typeface="Arial Narrow" pitchFamily="34" charset="0"/>
                <a:cs typeface="Times New Roman" pitchFamily="18" charset="0"/>
              </a:rPr>
              <a:t>Унъюган</a:t>
            </a:r>
            <a:r>
              <a:rPr lang="ru-RU" dirty="0">
                <a:latin typeface="Arial Narrow" pitchFamily="34" charset="0"/>
                <a:cs typeface="Times New Roman" pitchFamily="18" charset="0"/>
              </a:rPr>
              <a:t> </a:t>
            </a:r>
            <a:br>
              <a:rPr lang="ru-RU" dirty="0">
                <a:latin typeface="Arial Narrow" pitchFamily="34" charset="0"/>
                <a:cs typeface="Times New Roman" pitchFamily="18" charset="0"/>
              </a:rPr>
            </a:br>
            <a:r>
              <a:rPr lang="ru-RU" dirty="0">
                <a:latin typeface="Arial Narrow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dirty="0">
                <a:latin typeface="Arial Narrow" pitchFamily="34" charset="0"/>
                <a:cs typeface="Times New Roman" pitchFamily="18" charset="0"/>
              </a:rPr>
            </a:br>
            <a:r>
              <a:rPr lang="ru-RU" dirty="0">
                <a:latin typeface="Arial Narrow" pitchFamily="34" charset="0"/>
                <a:cs typeface="Times New Roman" pitchFamily="18" charset="0"/>
              </a:rPr>
              <a:t> «Детский сад общеразвивающего вида «Сказка» </a:t>
            </a:r>
            <a:br>
              <a:rPr lang="ru-RU" dirty="0">
                <a:latin typeface="Arial Narrow" pitchFamily="34" charset="0"/>
                <a:cs typeface="Times New Roman" pitchFamily="18" charset="0"/>
              </a:rPr>
            </a:br>
            <a:r>
              <a:rPr lang="ru-RU" dirty="0">
                <a:latin typeface="Arial Narrow" pitchFamily="34" charset="0"/>
                <a:cs typeface="Times New Roman" pitchFamily="18" charset="0"/>
              </a:rPr>
              <a:t>(МБДОУ «ДСОВ «Сказка»)</a:t>
            </a:r>
            <a:br>
              <a:rPr lang="ru-RU" dirty="0">
                <a:latin typeface="Arial Narrow" pitchFamily="34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____________________________________________________________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608" y="4311650"/>
            <a:ext cx="2938887" cy="1955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одзаголовок 2">
            <a:extLst>
              <a:ext uri="{FF2B5EF4-FFF2-40B4-BE49-F238E27FC236}">
                <a16:creationId xmlns="" xmlns:a16="http://schemas.microsoft.com/office/drawing/2014/main" id="{27F93EE9-506F-4E4B-8C27-A2001EA24F3B}"/>
              </a:ext>
            </a:extLst>
          </p:cNvPr>
          <p:cNvSpPr txBox="1">
            <a:spLocks/>
          </p:cNvSpPr>
          <p:nvPr/>
        </p:nvSpPr>
        <p:spPr>
          <a:xfrm>
            <a:off x="2026794" y="3555333"/>
            <a:ext cx="6851179" cy="4139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Консультация для </a:t>
            </a:r>
            <a:r>
              <a:rPr lang="ru-RU" smtClean="0"/>
              <a:t>родителей и педагогов</a:t>
            </a:r>
            <a:endParaRPr lang="ru-RU" dirty="0"/>
          </a:p>
        </p:txBody>
      </p:sp>
      <p:sp>
        <p:nvSpPr>
          <p:cNvPr id="7" name="Подзаголовок 2">
            <a:extLst>
              <a:ext uri="{FF2B5EF4-FFF2-40B4-BE49-F238E27FC236}">
                <a16:creationId xmlns="" xmlns:a16="http://schemas.microsoft.com/office/drawing/2014/main" id="{27F93EE9-506F-4E4B-8C27-A2001EA24F3B}"/>
              </a:ext>
            </a:extLst>
          </p:cNvPr>
          <p:cNvSpPr txBox="1">
            <a:spLocks/>
          </p:cNvSpPr>
          <p:nvPr/>
        </p:nvSpPr>
        <p:spPr>
          <a:xfrm>
            <a:off x="5000380" y="6256614"/>
            <a:ext cx="904009" cy="5091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/>
              <a:t>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625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0444" y="254402"/>
            <a:ext cx="7886700" cy="6468515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2. Проанализируйте, кто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из родителей часто агрессивен в родительских чатах.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 Особенно часто склонны к повторяющейся агрессии в чате люди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пяти психологических типов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0" lvl="0" indent="0" algn="just">
              <a:buNone/>
            </a:pPr>
            <a:endParaRPr lang="ru-RU" dirty="0"/>
          </a:p>
          <a:p>
            <a:pPr marL="0" lvl="0" indent="0" algn="just">
              <a:buNone/>
            </a:pPr>
            <a:endParaRPr lang="ru-RU" dirty="0" smtClean="0"/>
          </a:p>
          <a:p>
            <a:pPr marL="0" lvl="0" indent="0" algn="just">
              <a:buNone/>
            </a:pPr>
            <a:endParaRPr lang="ru-RU" dirty="0" smtClean="0"/>
          </a:p>
          <a:p>
            <a:pPr marL="0" lvl="0" indent="0" algn="just">
              <a:buNone/>
            </a:pPr>
            <a:endParaRPr lang="ru-RU" dirty="0"/>
          </a:p>
          <a:p>
            <a:pPr marL="0" lvl="0" indent="0" algn="just">
              <a:buNone/>
            </a:pPr>
            <a:endParaRPr lang="ru-RU" dirty="0" smtClean="0"/>
          </a:p>
          <a:p>
            <a:pPr marL="0" lvl="0" indent="0" algn="just">
              <a:buNone/>
            </a:pPr>
            <a:endParaRPr lang="ru-RU" dirty="0" smtClean="0"/>
          </a:p>
          <a:p>
            <a:pPr marL="0" lvl="0" indent="0" algn="just">
              <a:buNone/>
            </a:pPr>
            <a:endParaRPr lang="ru-RU" dirty="0"/>
          </a:p>
          <a:p>
            <a:pPr marL="0" lvl="0" indent="0" algn="just">
              <a:buNone/>
            </a:pPr>
            <a:endParaRPr lang="ru-RU" dirty="0" smtClean="0"/>
          </a:p>
          <a:p>
            <a:pPr marL="0" lv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sz="1700" dirty="0" smtClean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35182" y="955964"/>
            <a:ext cx="7065818" cy="9144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Люди 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высоким уровнем эгоцентризма.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Они сфокусированы на своем мнении и на желании его транслировать, убеждены в собственной правоте.</a:t>
            </a:r>
          </a:p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09255" y="2005444"/>
            <a:ext cx="7024254" cy="128847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Склонные 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 сутяжничеству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те, кто постоянно выдвигает все новые претензии, обвинения. Это мягкие психиатрические расстройства: еще не болезнь, но уже нездоровье. Взаимодействие с такими людьми всегда непредсказуемо: вас могут втянуть в разбирательства, приписать вам мнения, которых вы не придерживаетесь, и представлять вас в ложном свете.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74223" y="3418609"/>
            <a:ext cx="6946322" cy="71697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Нереализованные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 людей есть энергия и желание </a:t>
            </a:r>
            <a:r>
              <a:rPr lang="ru-RU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коммуницировать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но нет полезной активности.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10616" y="4229100"/>
            <a:ext cx="6948920" cy="1257300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1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Высокотревожные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Тревога «хочет </a:t>
            </a:r>
            <a:r>
              <a:rPr lang="ru-RU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опредметиться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»: превратиться в конкретный страх, а любая острая социальная и политическая ситуация создает поводы для этого. Тревожные родители пытаются фильтровать окружение, убрать риски, чтобы защититься от угрозы. Могут быть очень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настойчивы.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52255" y="5600700"/>
            <a:ext cx="6483927" cy="1049482"/>
          </a:xfrm>
          <a:prstGeom prst="round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5. Люди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чьи непосредственные интересы задеты происходящими событиями.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силу значительной эмоциональной нагрузки они нуждаются в том, чтобы вынести наружу то, что переживают. Но родительский чат – не место для таких действий.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90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0444" y="383190"/>
            <a:ext cx="7886700" cy="62236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/>
              <a:t>3. </a:t>
            </a:r>
            <a:r>
              <a:rPr lang="ru-RU" sz="1600" b="1" dirty="0"/>
              <a:t>Реагируйте на агрессию между родителями в </a:t>
            </a:r>
            <a:r>
              <a:rPr lang="ru-RU" sz="1600" b="1" dirty="0" smtClean="0"/>
              <a:t>чате.</a:t>
            </a:r>
            <a:endParaRPr lang="ru-RU" sz="1600" dirty="0"/>
          </a:p>
          <a:p>
            <a:pPr marL="0" indent="0" algn="just">
              <a:buNone/>
            </a:pPr>
            <a:r>
              <a:rPr lang="ru-RU" sz="1600" dirty="0"/>
              <a:t>При первых предвестниках агрессии, когда начинается недопустимое обсуждение или кто-то высказывает эмоциональное мнение, сразу напомните, что чат не предназначен для посторонних тем. Напишите, что будете вынуждены удалить чат или блокировать тех, кто игнорирует правила.</a:t>
            </a:r>
          </a:p>
          <a:p>
            <a:pPr marL="0" indent="0" algn="just">
              <a:buNone/>
            </a:pPr>
            <a:r>
              <a:rPr lang="ru-RU" sz="1600" b="1" dirty="0" smtClean="0"/>
              <a:t>Необходимо прервать </a:t>
            </a:r>
            <a:r>
              <a:rPr lang="ru-RU" sz="1600" b="1" dirty="0"/>
              <a:t>конфликт в самом начале</a:t>
            </a:r>
            <a:r>
              <a:rPr lang="ru-RU" sz="1600" dirty="0"/>
              <a:t>. Если вы не уследили, например, были с детьми, когда начался конфликт, – реагируйте сразу, как только заметили агрессию. Напишите, что при всем уважении к родителям вы настоятельно рекомендуете прекратить посторонние обсуждения в этом чате, который предназначен исключительно для решения </a:t>
            </a:r>
            <a:r>
              <a:rPr lang="ru-RU" sz="1600" dirty="0" smtClean="0"/>
              <a:t>конкретных </a:t>
            </a:r>
            <a:r>
              <a:rPr lang="ru-RU" sz="1600" dirty="0"/>
              <a:t>вопросов. Даже если вы считаете, что некое мнение нужно широко транслировать, не разрешайте этого делать и сами не высказывайтесь.</a:t>
            </a:r>
          </a:p>
          <a:p>
            <a:pPr algn="just"/>
            <a:r>
              <a:rPr lang="ru-RU" sz="1400" b="1" dirty="0">
                <a:latin typeface="Arial" pitchFamily="34" charset="0"/>
                <a:cs typeface="Arial" pitchFamily="34" charset="0"/>
              </a:rPr>
              <a:t>Сдержать собственные эмоции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. Если родители продолжают писать, задача педагога усложняется: надо сдержать эмоции и порывы и прекратить ненужное обсуждение. Чтобы сдержаться, увеличивайте дистанцию с чатом. Отложите телефон, отключите звук, отвлекитесь другим занятием, чтобы на эмоциях не вступать в дискуссию. Дайте выход эмоциям. Если есть возможность, проговорите их, но ни на кого не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нападайте. </a:t>
            </a:r>
          </a:p>
          <a:p>
            <a:pPr algn="just"/>
            <a:r>
              <a:rPr lang="ru-RU" sz="1400" dirty="0">
                <a:latin typeface="Arial" pitchFamily="34" charset="0"/>
                <a:cs typeface="Arial" pitchFamily="34" charset="0"/>
              </a:rPr>
              <a:t>Лучше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вообще не пишите в чат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, когда там накалены эмоции по любому поводу. Ваша профессиональная обязанность – это в том числе сдержанность. Повремените, не отвечайте, не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лайкайте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. Если поступил содержательный вопрос, по которому нужен ваш ответ, напишите, когда в чате уже спокойно и мало сообщений, причем строго по делу.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Действуйте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хладнокровно и решительно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. Если в чате вас не слышат и ругань продолжается, не терпите, удаляйте чат. Создавайте его заново и отключите возможность комментирования ваших сообщений. Пусть в чате останется только информационная функция. В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дошкольном учреждении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конкретно у педагогов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нет задачи и возможности быть каналом приема общественного резонанса, в образовании и без того много стрессовых событий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291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00" y="-5715000"/>
            <a:ext cx="3888000" cy="29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049" y="1033130"/>
            <a:ext cx="5716480" cy="4284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739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7374" y="188481"/>
            <a:ext cx="7886700" cy="1325563"/>
          </a:xfrm>
        </p:spPr>
        <p:txBody>
          <a:bodyPr>
            <a:normAutofit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299" y="3990110"/>
            <a:ext cx="4470403" cy="2514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5028" y="384463"/>
            <a:ext cx="7948807" cy="3616037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Популярность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родительских чатов растет с каждым годом. Трудно себе представить более удобный способ дистанционного общения в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эпоху глобальной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занятости и дефицита времени. Однако, виртуальное общение имеет свои специфические особенности и часто при таком общении разгораются серьезные конфликты между участниками, что может привести к неблагоприятной психологической атмосфере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среди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родителей, так и в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учреждении образования в целом.</a:t>
            </a:r>
          </a:p>
          <a:p>
            <a:pPr marL="0" indent="0" algn="just">
              <a:buNone/>
            </a:pPr>
            <a:endParaRPr lang="ru-RU" sz="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На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наш взгляд, тема родительских чатов, как активно развивающегося социального явления, еще мало изучена. Существует много вопросов: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почему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общение в чате часто переходит в выяснение отношений;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какие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темы являются наиболее конфликтными;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почему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агрессия в чате часто принимает неконтролируемый характер и ее трудно остановить;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как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деструктивные формы общения родителей в чате влияют на межличностные отношения детей и на атмосферу в детском коллективе;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что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можно сделать, чтобы нормализовать общение в чате и т.д.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Изучение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данных вопросов позволит понять закономерности возникновения деструктивных форм общения в чатах и их влияние на межличностные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отношения.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Что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же такое </a:t>
            </a:r>
            <a:r>
              <a:rPr lang="ru-RU" sz="1600" b="1" i="1" dirty="0">
                <a:latin typeface="Arial" pitchFamily="34" charset="0"/>
                <a:cs typeface="Arial" pitchFamily="34" charset="0"/>
              </a:rPr>
              <a:t>деструктивные способы общения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? К ним обычно относят те формы и особенности межличностных контактов, которые отрицательно сказываются на собеседниках и осложняют процесс взаимопонимания (агрессия, конфликтное поведение, игнорирование).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139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309255" y="353290"/>
            <a:ext cx="7294418" cy="61306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Родители, общающиеся в чатах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576946" y="966355"/>
            <a:ext cx="1756063" cy="6234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/>
          <p:nvPr/>
        </p:nvSpPr>
        <p:spPr>
          <a:xfrm>
            <a:off x="1143000" y="1589809"/>
            <a:ext cx="2161309" cy="12157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dirty="0"/>
              <a:t> </a:t>
            </a:r>
            <a:r>
              <a:rPr lang="ru-RU" sz="1600" dirty="0">
                <a:solidFill>
                  <a:schemeClr val="tx1"/>
                </a:solidFill>
              </a:rPr>
              <a:t>тех, кто всегда участвует</a:t>
            </a:r>
            <a:r>
              <a:rPr lang="ru-RU" sz="1600" dirty="0"/>
              <a:t> </a:t>
            </a:r>
            <a:r>
              <a:rPr lang="ru-RU" sz="1600" dirty="0">
                <a:solidFill>
                  <a:schemeClr val="tx1"/>
                </a:solidFill>
              </a:rPr>
              <a:t>в</a:t>
            </a:r>
            <a:r>
              <a:rPr lang="ru-RU" sz="1600" dirty="0"/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обсуждени</a:t>
            </a:r>
            <a:r>
              <a:rPr lang="ru-RU" sz="1600" dirty="0">
                <a:solidFill>
                  <a:schemeClr val="tx1"/>
                </a:solidFill>
              </a:rPr>
              <a:t>и</a:t>
            </a:r>
            <a:r>
              <a:rPr lang="ru-RU" sz="1600" dirty="0" smtClean="0">
                <a:solidFill>
                  <a:schemeClr val="tx1"/>
                </a:solidFill>
              </a:rPr>
              <a:t>,</a:t>
            </a:r>
            <a:r>
              <a:rPr lang="ru-RU" sz="1600" dirty="0" smtClean="0"/>
              <a:t> </a:t>
            </a:r>
            <a:r>
              <a:rPr lang="ru-RU" sz="1600" dirty="0">
                <a:solidFill>
                  <a:schemeClr val="tx1"/>
                </a:solidFill>
              </a:rPr>
              <a:t>спорах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47209" y="1589809"/>
            <a:ext cx="2306782" cy="12157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sz="1600" dirty="0">
                <a:solidFill>
                  <a:schemeClr val="tx1"/>
                </a:solidFill>
              </a:rPr>
              <a:t>тех, кто все читает, но предпочитает отмалчиваться</a:t>
            </a:r>
          </a:p>
        </p:txBody>
      </p:sp>
      <p:cxnSp>
        <p:nvCxnSpPr>
          <p:cNvPr id="11" name="Прямая со стрелкой 10"/>
          <p:cNvCxnSpPr>
            <a:stCxn id="3" idx="2"/>
          </p:cNvCxnSpPr>
          <p:nvPr/>
        </p:nvCxnSpPr>
        <p:spPr>
          <a:xfrm>
            <a:off x="4956464" y="966355"/>
            <a:ext cx="0" cy="6234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6109854" y="1589809"/>
            <a:ext cx="2618509" cy="12157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тех, кто держит нейтралитет - они в перепалку не вступают, но в случае необходимости задают вопросы, высказывают свое мнение.</a:t>
            </a:r>
          </a:p>
        </p:txBody>
      </p:sp>
      <p:cxnSp>
        <p:nvCxnSpPr>
          <p:cNvPr id="14" name="Прямая со стрелкой 13"/>
          <p:cNvCxnSpPr>
            <a:endCxn id="12" idx="0"/>
          </p:cNvCxnSpPr>
          <p:nvPr/>
        </p:nvCxnSpPr>
        <p:spPr>
          <a:xfrm>
            <a:off x="5715000" y="966355"/>
            <a:ext cx="1704109" cy="6234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Скругленный прямоугольник 1"/>
          <p:cNvSpPr/>
          <p:nvPr/>
        </p:nvSpPr>
        <p:spPr>
          <a:xfrm>
            <a:off x="3454976" y="3361386"/>
            <a:ext cx="2379153" cy="4572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Темы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88454" y="4031085"/>
            <a:ext cx="1999445" cy="6954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обсуждение поведения какого-либо ребенка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38648" y="5164427"/>
            <a:ext cx="2484451" cy="87576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обсуждение учебно-воспитательного процесса в образовательной организации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91903" y="5164427"/>
            <a:ext cx="2484451" cy="87576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выбор родительского комитета, сама деятельность родительского комитета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09854" y="4041816"/>
            <a:ext cx="2484451" cy="87576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праздники,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выпускные мероприятия</a:t>
            </a:r>
          </a:p>
        </p:txBody>
      </p:sp>
      <p:cxnSp>
        <p:nvCxnSpPr>
          <p:cNvPr id="8" name="Прямая со стрелкой 7"/>
          <p:cNvCxnSpPr>
            <a:endCxn id="4" idx="3"/>
          </p:cNvCxnSpPr>
          <p:nvPr/>
        </p:nvCxnSpPr>
        <p:spPr>
          <a:xfrm flipH="1">
            <a:off x="2987899" y="3818586"/>
            <a:ext cx="1468191" cy="5602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6" idx="1"/>
          </p:cNvCxnSpPr>
          <p:nvPr/>
        </p:nvCxnSpPr>
        <p:spPr>
          <a:xfrm>
            <a:off x="4680738" y="3818586"/>
            <a:ext cx="1429116" cy="6611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304310" y="3818586"/>
            <a:ext cx="1151780" cy="13458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2" idx="2"/>
          </p:cNvCxnSpPr>
          <p:nvPr/>
        </p:nvCxnSpPr>
        <p:spPr>
          <a:xfrm>
            <a:off x="4644553" y="3818586"/>
            <a:ext cx="957757" cy="13458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44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0393" y="242743"/>
            <a:ext cx="7886700" cy="61709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         Рассмотрим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специфические особенности онлайн-общения, которые могут стать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провоцирующими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факторами развития конфликтного общения между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родителями.</a:t>
            </a:r>
          </a:p>
          <a:p>
            <a:pPr marL="0" indent="0" algn="just"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        Рассмотрим,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какие типажи родителей водятся в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родительских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чатах и как не стать их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жертвой.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ru-RU" sz="1400" dirty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>
                <a:latin typeface="Arial" pitchFamily="34" charset="0"/>
                <a:cs typeface="Arial" pitchFamily="34" charset="0"/>
              </a:rPr>
              <a:t>Тип 1. «Паникеры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r>
              <a:rPr lang="ru-RU" sz="1400" i="1" dirty="0">
                <a:latin typeface="Arial" pitchFamily="34" charset="0"/>
                <a:cs typeface="Arial" pitchFamily="34" charset="0"/>
              </a:rPr>
              <a:t>Как опознать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Очень тревожные мамы и папы. Ежеминутно опасаются за здоровье и благополучие чада. Готовы любой ценой устранять реальную или (чаще) мнимую угрозу ребенку, «фильтруя» его окружение. Могут всерьез затравить других родителей, если те отправили в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детский сад ребенка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с соплями или, например, у кого-то в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группе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обнаружились вши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r>
              <a:rPr lang="ru-RU" sz="1400" dirty="0">
                <a:latin typeface="Arial" pitchFamily="34" charset="0"/>
                <a:cs typeface="Arial" pitchFamily="34" charset="0"/>
              </a:rPr>
              <a:t>Что делать:</a:t>
            </a:r>
          </a:p>
          <a:p>
            <a:pPr marL="0" indent="0" algn="just"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Очень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важно на максимально ранней стадии пресечь конфликт в чате, обозначить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границы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. Можно корректно пригласить обидчика обсудить ситуацию в «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личке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» или вывести конфликт в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оффлайн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. Как правило, те, кто склонен бушевать и травить других в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Интернете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, быстро сбавляют обороты, когда приходится смотреть оппоненту в глаза. Полезно привлечь к решению конфликта третью сторону -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администрацию учреждения,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в тяжелых случаях - адвоката, это отрезвляет агрессора.</a:t>
            </a:r>
          </a:p>
          <a:p>
            <a:pPr marL="0" indent="0">
              <a:buNone/>
            </a:pPr>
            <a:endParaRPr lang="ru-RU" sz="16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90393" y="242743"/>
            <a:ext cx="7886700" cy="13262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endParaRPr lang="ru-RU" sz="16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188" y="4581800"/>
            <a:ext cx="2850139" cy="191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92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922595" y="1061075"/>
            <a:ext cx="7714445" cy="5204643"/>
          </a:xfrm>
        </p:spPr>
        <p:txBody>
          <a:bodyPr anchor="t">
            <a:norm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Тип 2. «Фашисты»</a:t>
            </a:r>
          </a:p>
          <a:p>
            <a:pPr algn="just"/>
            <a:r>
              <a:rPr lang="ru-RU" sz="1400" b="0" dirty="0">
                <a:latin typeface="Arial" pitchFamily="34" charset="0"/>
                <a:cs typeface="Arial" pitchFamily="34" charset="0"/>
              </a:rPr>
              <a:t> 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b="0" dirty="0">
                <a:latin typeface="Arial" pitchFamily="34" charset="0"/>
                <a:cs typeface="Arial" pitchFamily="34" charset="0"/>
              </a:rPr>
              <a:t>Как опознать</a:t>
            </a:r>
            <a:r>
              <a:rPr lang="ru-RU" sz="1400" b="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1400" b="0" dirty="0">
                <a:latin typeface="Arial" pitchFamily="34" charset="0"/>
                <a:cs typeface="Arial" pitchFamily="34" charset="0"/>
              </a:rPr>
              <a:t> </a:t>
            </a:r>
          </a:p>
          <a:p>
            <a:pPr algn="just"/>
            <a:r>
              <a:rPr lang="ru-RU" sz="1400" b="0" dirty="0">
                <a:latin typeface="Arial" pitchFamily="34" charset="0"/>
                <a:cs typeface="Arial" pitchFamily="34" charset="0"/>
              </a:rPr>
              <a:t>Люди с раздутым самомнением и чувством собственной значимости. Убеждены, что их ребенок идеален, и все вокруг должно быть так же идеально. Так же как и «тревожные» родители, стремятся «зачистить» пространство вокруг ребенка от неугодных элементов. К ним относят всех, кто, по их мнению, не вписывается в идеальную картину мира - детей с физическими или психологическими особенностями, </a:t>
            </a:r>
            <a:r>
              <a:rPr lang="ru-RU" sz="1400" b="0" dirty="0" err="1">
                <a:latin typeface="Arial" pitchFamily="34" charset="0"/>
                <a:cs typeface="Arial" pitchFamily="34" charset="0"/>
              </a:rPr>
              <a:t>гиперактивных</a:t>
            </a:r>
            <a:r>
              <a:rPr lang="ru-RU" sz="1400" b="0" dirty="0">
                <a:latin typeface="Arial" pitchFamily="34" charset="0"/>
                <a:cs typeface="Arial" pitchFamily="34" charset="0"/>
              </a:rPr>
              <a:t>, «не таких, как все». Агрессию переносят на родителей таких детей, провоцируют травлю, пытаются сплотить остальных против «белой вороны», чтобы </a:t>
            </a:r>
            <a:r>
              <a:rPr lang="ru-RU" sz="1400" b="0" dirty="0" smtClean="0">
                <a:latin typeface="Arial" pitchFamily="34" charset="0"/>
                <a:cs typeface="Arial" pitchFamily="34" charset="0"/>
              </a:rPr>
              <a:t>вынудить «не таких»  </a:t>
            </a:r>
            <a:r>
              <a:rPr lang="ru-RU" sz="1400" b="0" dirty="0">
                <a:latin typeface="Arial" pitchFamily="34" charset="0"/>
                <a:cs typeface="Arial" pitchFamily="34" charset="0"/>
              </a:rPr>
              <a:t>покинуть </a:t>
            </a:r>
            <a:r>
              <a:rPr lang="ru-RU" sz="1400" b="0" dirty="0" smtClean="0">
                <a:latin typeface="Arial" pitchFamily="34" charset="0"/>
                <a:cs typeface="Arial" pitchFamily="34" charset="0"/>
              </a:rPr>
              <a:t>группу.</a:t>
            </a:r>
            <a:endParaRPr lang="ru-RU" sz="1400" b="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400" b="0" dirty="0">
                <a:latin typeface="Arial" pitchFamily="34" charset="0"/>
                <a:cs typeface="Arial" pitchFamily="34" charset="0"/>
              </a:rPr>
              <a:t> 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b="0" dirty="0" smtClean="0">
                <a:latin typeface="Arial" pitchFamily="34" charset="0"/>
                <a:cs typeface="Arial" pitchFamily="34" charset="0"/>
              </a:rPr>
              <a:t>Что </a:t>
            </a:r>
            <a:r>
              <a:rPr lang="ru-RU" sz="1400" b="0" dirty="0">
                <a:latin typeface="Arial" pitchFamily="34" charset="0"/>
                <a:cs typeface="Arial" pitchFamily="34" charset="0"/>
              </a:rPr>
              <a:t>делать</a:t>
            </a:r>
            <a:r>
              <a:rPr lang="ru-RU" sz="1400" b="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just"/>
            <a:r>
              <a:rPr lang="ru-RU" sz="1400" b="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400" b="0" dirty="0">
                <a:latin typeface="Arial" pitchFamily="34" charset="0"/>
                <a:cs typeface="Arial" pitchFamily="34" charset="0"/>
              </a:rPr>
              <a:t>таких ситуациях жертва часто пытается ограничить общение с другими родителями, чтобы избежать травмирующих ситуаций. Но это не выход: чувствовать себя изгоем тоже очень </a:t>
            </a:r>
            <a:r>
              <a:rPr lang="ru-RU" sz="1400" b="0" dirty="0" err="1">
                <a:latin typeface="Arial" pitchFamily="34" charset="0"/>
                <a:cs typeface="Arial" pitchFamily="34" charset="0"/>
              </a:rPr>
              <a:t>психотравматично</a:t>
            </a:r>
            <a:r>
              <a:rPr lang="ru-RU" sz="1400" b="0" dirty="0">
                <a:latin typeface="Arial" pitchFamily="34" charset="0"/>
                <a:cs typeface="Arial" pitchFamily="34" charset="0"/>
              </a:rPr>
              <a:t>. Самое главное - ни в коем случае не ввязываться в эту игру, не начинать оправдываться и не позволять обвинять себя. Если </a:t>
            </a:r>
            <a:r>
              <a:rPr lang="ru-RU" sz="1400" b="0" dirty="0" smtClean="0">
                <a:latin typeface="Arial" pitchFamily="34" charset="0"/>
                <a:cs typeface="Arial" pitchFamily="34" charset="0"/>
              </a:rPr>
              <a:t>кто-то из родителей группы  стал </a:t>
            </a:r>
            <a:r>
              <a:rPr lang="ru-RU" sz="1400" b="0" dirty="0">
                <a:latin typeface="Arial" pitchFamily="34" charset="0"/>
                <a:cs typeface="Arial" pitchFamily="34" charset="0"/>
              </a:rPr>
              <a:t>жертвой </a:t>
            </a:r>
            <a:r>
              <a:rPr lang="ru-RU" sz="1400" b="0" dirty="0" err="1">
                <a:latin typeface="Arial" pitchFamily="34" charset="0"/>
                <a:cs typeface="Arial" pitchFamily="34" charset="0"/>
              </a:rPr>
              <a:t>буллинга</a:t>
            </a:r>
            <a:r>
              <a:rPr lang="ru-RU" sz="1400" b="0" dirty="0">
                <a:latin typeface="Arial" pitchFamily="34" charset="0"/>
                <a:cs typeface="Arial" pitchFamily="34" charset="0"/>
              </a:rPr>
              <a:t> со стороны подобных родителей, важно сразу обозначить </a:t>
            </a:r>
            <a:r>
              <a:rPr lang="ru-RU" sz="1400" b="0" dirty="0" smtClean="0">
                <a:latin typeface="Arial" pitchFamily="34" charset="0"/>
                <a:cs typeface="Arial" pitchFamily="34" charset="0"/>
              </a:rPr>
              <a:t>границы</a:t>
            </a:r>
            <a:r>
              <a:rPr lang="ru-RU" sz="1400" b="0" dirty="0">
                <a:latin typeface="Arial" pitchFamily="34" charset="0"/>
                <a:cs typeface="Arial" pitchFamily="34" charset="0"/>
              </a:rPr>
              <a:t>, дать понять, что подобные эмоциональные нападки в </a:t>
            </a:r>
            <a:r>
              <a:rPr lang="ru-RU" sz="1400" b="0" dirty="0" smtClean="0">
                <a:latin typeface="Arial" pitchFamily="34" charset="0"/>
                <a:cs typeface="Arial" pitchFamily="34" charset="0"/>
              </a:rPr>
              <a:t>сторону никто терпеть не должен. </a:t>
            </a:r>
            <a:r>
              <a:rPr lang="ru-RU" sz="1400" b="0" dirty="0">
                <a:latin typeface="Arial" pitchFamily="34" charset="0"/>
                <a:cs typeface="Arial" pitchFamily="34" charset="0"/>
              </a:rPr>
              <a:t>В этом случае тоже можно привлечь </a:t>
            </a:r>
            <a:r>
              <a:rPr lang="ru-RU" sz="1400" b="0" dirty="0" smtClean="0">
                <a:latin typeface="Arial" pitchFamily="34" charset="0"/>
                <a:cs typeface="Arial" pitchFamily="34" charset="0"/>
              </a:rPr>
              <a:t>администрацию </a:t>
            </a:r>
            <a:r>
              <a:rPr lang="ru-RU" sz="1400" b="0" dirty="0">
                <a:latin typeface="Arial" pitchFamily="34" charset="0"/>
                <a:cs typeface="Arial" pitchFamily="34" charset="0"/>
              </a:rPr>
              <a:t>как «третью сторону». Также важно запастись поддержкой </a:t>
            </a:r>
            <a:r>
              <a:rPr lang="ru-RU" sz="1400" b="0" dirty="0" smtClean="0">
                <a:latin typeface="Arial" pitchFamily="34" charset="0"/>
                <a:cs typeface="Arial" pitchFamily="34" charset="0"/>
              </a:rPr>
              <a:t>педагогов группы или </a:t>
            </a:r>
            <a:r>
              <a:rPr lang="ru-RU" sz="1400" b="0" dirty="0">
                <a:latin typeface="Arial" pitchFamily="34" charset="0"/>
                <a:cs typeface="Arial" pitchFamily="34" charset="0"/>
              </a:rPr>
              <a:t>психолога.</a:t>
            </a:r>
          </a:p>
          <a:p>
            <a:pPr algn="just"/>
            <a:endParaRPr lang="ru-RU" sz="14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3" t="7708" b="22264"/>
          <a:stretch/>
        </p:blipFill>
        <p:spPr bwMode="auto">
          <a:xfrm>
            <a:off x="4779818" y="259772"/>
            <a:ext cx="3962832" cy="17976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045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56202" y="305918"/>
            <a:ext cx="78867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А еще здесь не редкость споры из-за денег</a:t>
            </a:r>
          </a:p>
          <a:p>
            <a:pPr algn="just"/>
            <a:r>
              <a:rPr lang="ru-RU" sz="1400" b="1" dirty="0"/>
              <a:t>Тип 3. «Толстосумы»</a:t>
            </a:r>
          </a:p>
          <a:p>
            <a:r>
              <a:rPr lang="ru-RU" sz="1400" dirty="0"/>
              <a:t>Как опознать:</a:t>
            </a:r>
          </a:p>
          <a:p>
            <a:pPr marL="0" indent="0" algn="just">
              <a:buNone/>
            </a:pPr>
            <a:r>
              <a:rPr lang="ru-RU" sz="1400" dirty="0" smtClean="0"/>
              <a:t>Тут </a:t>
            </a:r>
            <a:r>
              <a:rPr lang="ru-RU" sz="1400" dirty="0"/>
              <a:t>все просто. Со спорами «сколько сдавать в фонд </a:t>
            </a:r>
            <a:r>
              <a:rPr lang="ru-RU" sz="1400" dirty="0" smtClean="0"/>
              <a:t>группы» </a:t>
            </a:r>
            <a:r>
              <a:rPr lang="ru-RU" sz="1400" dirty="0"/>
              <a:t>хоть раз сталкивался каждый родитель. Ненормальной ситуация становится тогда, когда в чате начинают травить тех, кто ограничен в средствах и не может скинуться вместе со всеми. «Толстосумы» пытаются пробудить в жертве чувство вины, составляют и вывешивают на всеобщее обозрение «позорные списки», обвиняют не сдавших деньги, что «их ребенок учится/питается/развлекается за счет других</a:t>
            </a:r>
            <a:r>
              <a:rPr lang="ru-RU" sz="1400" dirty="0" smtClean="0"/>
              <a:t>».</a:t>
            </a:r>
            <a:r>
              <a:rPr lang="ru-RU" sz="1400" dirty="0"/>
              <a:t> </a:t>
            </a:r>
          </a:p>
          <a:p>
            <a:r>
              <a:rPr lang="ru-RU" sz="1400" dirty="0"/>
              <a:t>Что делать:</a:t>
            </a:r>
          </a:p>
          <a:p>
            <a:pPr marL="0" indent="0" algn="just">
              <a:buNone/>
            </a:pPr>
            <a:r>
              <a:rPr lang="ru-RU" sz="1400" dirty="0" smtClean="0"/>
              <a:t>Поддаваться </a:t>
            </a:r>
            <a:r>
              <a:rPr lang="ru-RU" sz="1400" dirty="0"/>
              <a:t>на провокации, влезать в долги и отдавать последнюю копейку ради того, чтобы сдать деньги в фонд </a:t>
            </a:r>
            <a:r>
              <a:rPr lang="ru-RU" sz="1400" dirty="0" smtClean="0"/>
              <a:t>группы </a:t>
            </a:r>
            <a:r>
              <a:rPr lang="ru-RU" sz="1400" dirty="0"/>
              <a:t>или на подарок </a:t>
            </a:r>
            <a:r>
              <a:rPr lang="ru-RU" sz="1400" dirty="0" smtClean="0"/>
              <a:t>педагогам, </a:t>
            </a:r>
            <a:r>
              <a:rPr lang="ru-RU" sz="1400" dirty="0"/>
              <a:t>совершенно точно не стоит. Если у </a:t>
            </a:r>
            <a:r>
              <a:rPr lang="ru-RU" sz="1400" dirty="0" smtClean="0"/>
              <a:t>родителей </a:t>
            </a:r>
            <a:r>
              <a:rPr lang="ru-RU" sz="1400" dirty="0"/>
              <a:t>временные денежные затруднения, то можно попытаться объяснить ситуацию и отстоять свои границы. Важно делать это не публично, а в личных сообщениях или при встрече. Другое дело, если </a:t>
            </a:r>
            <a:r>
              <a:rPr lang="ru-RU" sz="1400" dirty="0" smtClean="0"/>
              <a:t>семья понимает, </a:t>
            </a:r>
            <a:r>
              <a:rPr lang="ru-RU" sz="1400" dirty="0"/>
              <a:t>что финансовые возможности </a:t>
            </a:r>
            <a:r>
              <a:rPr lang="ru-RU" sz="1400" dirty="0" smtClean="0"/>
              <a:t>не </a:t>
            </a:r>
            <a:r>
              <a:rPr lang="ru-RU" sz="1400" dirty="0"/>
              <a:t>соответствуют среднему уровню </a:t>
            </a:r>
            <a:r>
              <a:rPr lang="ru-RU" sz="1400" dirty="0" smtClean="0"/>
              <a:t>группы. </a:t>
            </a:r>
            <a:r>
              <a:rPr lang="ru-RU" sz="1400" dirty="0"/>
              <a:t>Родители с устойчивой нервной системой продолжают </a:t>
            </a:r>
            <a:r>
              <a:rPr lang="ru-RU" sz="1400" dirty="0" smtClean="0"/>
              <a:t>«водить» </a:t>
            </a:r>
            <a:r>
              <a:rPr lang="ru-RU" sz="1400" dirty="0"/>
              <a:t>ребенка в </a:t>
            </a:r>
            <a:r>
              <a:rPr lang="ru-RU" sz="1400" dirty="0" smtClean="0"/>
              <a:t>группу, </a:t>
            </a:r>
            <a:r>
              <a:rPr lang="ru-RU" sz="1400" dirty="0"/>
              <a:t>отстаивая свое право не сдавать денег. Но в таком случае ребенок тоже неизбежно будет чувствовать себя отщепенцем. Как правило, в ситуациях финансового </a:t>
            </a:r>
            <a:r>
              <a:rPr lang="ru-RU" sz="1400" dirty="0" err="1"/>
              <a:t>буллинга</a:t>
            </a:r>
            <a:r>
              <a:rPr lang="ru-RU" sz="1400" dirty="0"/>
              <a:t> </a:t>
            </a:r>
            <a:r>
              <a:rPr lang="ru-RU" sz="1400" dirty="0" smtClean="0"/>
              <a:t>психологи предлагают не </a:t>
            </a:r>
            <a:r>
              <a:rPr lang="ru-RU" sz="1400" dirty="0"/>
              <a:t>мучить себя и ребенка и по возможности поменять </a:t>
            </a:r>
            <a:r>
              <a:rPr lang="ru-RU" sz="1400" dirty="0" smtClean="0"/>
              <a:t>группу или вообще учреждение.</a:t>
            </a:r>
            <a:endParaRPr lang="ru-RU" sz="1400" dirty="0"/>
          </a:p>
          <a:p>
            <a:pPr marL="0" indent="0" algn="just">
              <a:buNone/>
            </a:pP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564" y="4413107"/>
            <a:ext cx="3144982" cy="20953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008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979472" y="362218"/>
            <a:ext cx="7886700" cy="6256791"/>
          </a:xfrm>
        </p:spPr>
        <p:txBody>
          <a:bodyPr>
            <a:normAutofit/>
          </a:bodyPr>
          <a:lstStyle/>
          <a:p>
            <a:r>
              <a:rPr lang="ru-RU" sz="1600" b="1" dirty="0"/>
              <a:t>Тип 4. «Всезнайки</a:t>
            </a:r>
            <a:r>
              <a:rPr lang="ru-RU" sz="1600" b="1" dirty="0" smtClean="0"/>
              <a:t>»</a:t>
            </a:r>
            <a:r>
              <a:rPr lang="ru-RU" sz="1600" b="1" dirty="0"/>
              <a:t> </a:t>
            </a:r>
          </a:p>
          <a:p>
            <a:r>
              <a:rPr lang="ru-RU" sz="1600" dirty="0"/>
              <a:t>Как опознать</a:t>
            </a:r>
            <a:r>
              <a:rPr lang="ru-RU" sz="1600" dirty="0" smtClean="0"/>
              <a:t>:</a:t>
            </a:r>
            <a:endParaRPr lang="ru-RU" sz="1600" dirty="0"/>
          </a:p>
          <a:p>
            <a:pPr marL="0" indent="0" algn="just">
              <a:buNone/>
            </a:pPr>
            <a:r>
              <a:rPr lang="ru-RU" sz="1600" dirty="0"/>
              <a:t>Все всегда знают лучше всех и не стесняются навязывать свое мнение окружающим. Несогласных жестко осаживают, могут устроить настоящую травлю. Часть таких «всезнаек» сомневается в компетенции </a:t>
            </a:r>
            <a:r>
              <a:rPr lang="ru-RU" sz="1600" dirty="0" smtClean="0"/>
              <a:t>педагогов. </a:t>
            </a:r>
            <a:r>
              <a:rPr lang="ru-RU" sz="1600" dirty="0"/>
              <a:t>Они считают, </a:t>
            </a:r>
            <a:r>
              <a:rPr lang="ru-RU" sz="1600" dirty="0" smtClean="0"/>
              <a:t>что способности и развитие </a:t>
            </a:r>
            <a:r>
              <a:rPr lang="ru-RU" sz="1600" dirty="0"/>
              <a:t>их </a:t>
            </a:r>
            <a:r>
              <a:rPr lang="ru-RU" sz="1600" dirty="0" smtClean="0"/>
              <a:t>детей неправильно оценивают, </a:t>
            </a:r>
            <a:r>
              <a:rPr lang="ru-RU" sz="1600" dirty="0"/>
              <a:t>раздувают эти ситуации в чатах, организуют других родителей подписывать </a:t>
            </a:r>
            <a:r>
              <a:rPr lang="ru-RU" sz="1600" dirty="0" smtClean="0"/>
              <a:t>жалобы/заявления </a:t>
            </a:r>
            <a:r>
              <a:rPr lang="ru-RU" sz="1600" dirty="0"/>
              <a:t>на </a:t>
            </a:r>
            <a:r>
              <a:rPr lang="ru-RU" sz="1600" dirty="0" smtClean="0"/>
              <a:t>педагога. </a:t>
            </a:r>
            <a:r>
              <a:rPr lang="ru-RU" sz="1600" dirty="0"/>
              <a:t>Часть, напротив, встают на сторону педагога и резко критикуют тех, кто посмел высказать недовольство или «вынести сор из избы</a:t>
            </a:r>
            <a:r>
              <a:rPr lang="ru-RU" sz="1600" dirty="0" smtClean="0"/>
              <a:t>».</a:t>
            </a:r>
          </a:p>
          <a:p>
            <a:pPr marL="0" indent="0" algn="just">
              <a:buNone/>
            </a:pPr>
            <a:endParaRPr lang="ru-RU" sz="1600" dirty="0"/>
          </a:p>
          <a:p>
            <a:pPr marL="0" indent="0" algn="just">
              <a:buNone/>
            </a:pPr>
            <a:endParaRPr lang="ru-RU" sz="1600" dirty="0" smtClean="0"/>
          </a:p>
          <a:p>
            <a:pPr marL="0" indent="0" algn="just">
              <a:buNone/>
            </a:pPr>
            <a:endParaRPr lang="ru-RU" sz="1600" dirty="0"/>
          </a:p>
          <a:p>
            <a:r>
              <a:rPr lang="ru-RU" sz="1600" dirty="0"/>
              <a:t>Что делать</a:t>
            </a:r>
            <a:r>
              <a:rPr lang="ru-RU" sz="1600" dirty="0" smtClean="0"/>
              <a:t>:</a:t>
            </a:r>
            <a:endParaRPr lang="ru-RU" sz="1600" dirty="0"/>
          </a:p>
          <a:p>
            <a:pPr marL="0" indent="0" algn="just">
              <a:buNone/>
            </a:pPr>
            <a:r>
              <a:rPr lang="ru-RU" sz="1600" dirty="0" smtClean="0"/>
              <a:t>В </a:t>
            </a:r>
            <a:r>
              <a:rPr lang="ru-RU" sz="1600" dirty="0"/>
              <a:t>общении с такими родителями стоит максимально выбирать выражения, особенно в переписке - они могут делать </a:t>
            </a:r>
            <a:r>
              <a:rPr lang="ru-RU" sz="1600" dirty="0" err="1"/>
              <a:t>скрины</a:t>
            </a:r>
            <a:r>
              <a:rPr lang="ru-RU" sz="1600" dirty="0"/>
              <a:t> сообщений, вырывать слова из контекста и использовать их в качестве оружия против несогласных. Не </a:t>
            </a:r>
            <a:r>
              <a:rPr lang="ru-RU" sz="1600" dirty="0" smtClean="0"/>
              <a:t>рекомендуется </a:t>
            </a:r>
            <a:r>
              <a:rPr lang="ru-RU" sz="1600" dirty="0" err="1" smtClean="0"/>
              <a:t>поддавайться</a:t>
            </a:r>
            <a:r>
              <a:rPr lang="ru-RU" sz="1600" dirty="0" smtClean="0"/>
              <a:t> </a:t>
            </a:r>
            <a:r>
              <a:rPr lang="ru-RU" sz="1600" dirty="0"/>
              <a:t>на попытки устроить публичное обсуждение ситуации, обозначьте согласие обсудить все в </a:t>
            </a:r>
            <a:r>
              <a:rPr lang="ru-RU" sz="1600" dirty="0" err="1"/>
              <a:t>личке</a:t>
            </a:r>
            <a:r>
              <a:rPr lang="ru-RU" sz="1600" dirty="0"/>
              <a:t> или с глазу на глаз. А еще полезный совет: не пишите много в чаты. Часто родители начинают считать это место реальной площадкой для диалога. Но все не так: здесь не ваши друзья, а очень разные люди. Будьте осторожны в выражениях и никогда не пишите ничего компрометирующего вас. И </a:t>
            </a:r>
            <a:r>
              <a:rPr lang="ru-RU" sz="1600" dirty="0" smtClean="0"/>
              <a:t>кстати: </a:t>
            </a:r>
            <a:r>
              <a:rPr lang="ru-RU" sz="1600" dirty="0"/>
              <a:t>без согласия других выносить </a:t>
            </a:r>
            <a:r>
              <a:rPr lang="ru-RU" sz="1600" dirty="0" err="1"/>
              <a:t>скрины</a:t>
            </a:r>
            <a:r>
              <a:rPr lang="ru-RU" sz="1600" dirty="0"/>
              <a:t> из чата наружу нельзя. Придерживайтесь этого правила хотя бы сами.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729" y="2415224"/>
            <a:ext cx="2045145" cy="1450194"/>
          </a:xfrm>
          <a:prstGeom prst="round2DiagRect">
            <a:avLst>
              <a:gd name="adj1" fmla="val 16667"/>
              <a:gd name="adj2" fmla="val 0"/>
            </a:avLst>
          </a:prstGeom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32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4687" y="318797"/>
            <a:ext cx="7886700" cy="435133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dirty="0" smtClean="0"/>
          </a:p>
          <a:p>
            <a:pPr marL="0" lv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53037" y="339427"/>
            <a:ext cx="78561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Чтобы избежать подобных ситуаций, необходимо:</a:t>
            </a:r>
          </a:p>
          <a:p>
            <a:endParaRPr lang="ru-RU" dirty="0"/>
          </a:p>
          <a:p>
            <a:pPr algn="just"/>
            <a:r>
              <a:rPr lang="ru-RU" b="1" dirty="0" smtClean="0"/>
              <a:t>1. Установите </a:t>
            </a:r>
            <a:r>
              <a:rPr lang="ru-RU" b="1" dirty="0"/>
              <a:t>правила родительского чата, чтобы впоследствии избежать конфликтов. </a:t>
            </a:r>
            <a:r>
              <a:rPr lang="ru-RU" b="1" dirty="0" smtClean="0"/>
              <a:t>Для этого, закрепите </a:t>
            </a:r>
            <a:r>
              <a:rPr lang="ru-RU" b="1" dirty="0"/>
              <a:t>правила вверху чата</a:t>
            </a:r>
            <a:r>
              <a:rPr lang="ru-RU" b="1" dirty="0" smtClean="0"/>
              <a:t>, чтобы </a:t>
            </a:r>
            <a:r>
              <a:rPr lang="ru-RU" b="1" dirty="0"/>
              <a:t>они были видны каждому родителю.</a:t>
            </a:r>
            <a:endParaRPr lang="ru-RU" dirty="0"/>
          </a:p>
          <a:p>
            <a:pPr algn="just"/>
            <a:r>
              <a:rPr lang="ru-RU" dirty="0" smtClean="0"/>
              <a:t>         Донесите </a:t>
            </a:r>
            <a:r>
              <a:rPr lang="ru-RU" dirty="0"/>
              <a:t>до участников образовательных отношений главный закон беспроблемных родительских чатов в </a:t>
            </a:r>
            <a:r>
              <a:rPr lang="ru-RU" dirty="0" err="1"/>
              <a:t>мессенджерах</a:t>
            </a:r>
            <a:r>
              <a:rPr lang="ru-RU" dirty="0"/>
              <a:t> и </a:t>
            </a:r>
            <a:r>
              <a:rPr lang="ru-RU" dirty="0" err="1"/>
              <a:t>соцсетях</a:t>
            </a:r>
            <a:r>
              <a:rPr lang="ru-RU" dirty="0"/>
              <a:t>. Он звучит так: «</a:t>
            </a:r>
            <a:r>
              <a:rPr lang="ru-RU" dirty="0" smtClean="0"/>
              <a:t>Чат предназначен </a:t>
            </a:r>
            <a:r>
              <a:rPr lang="ru-RU" dirty="0"/>
              <a:t>для того, чтобы информировать родителей о событиях и фактах, которые имеют только самое непосредственное отношение к пребыванию </a:t>
            </a:r>
            <a:r>
              <a:rPr lang="ru-RU" dirty="0" smtClean="0"/>
              <a:t>детей </a:t>
            </a:r>
            <a:r>
              <a:rPr lang="ru-RU" dirty="0"/>
              <a:t>в </a:t>
            </a:r>
            <a:r>
              <a:rPr lang="ru-RU" dirty="0" smtClean="0"/>
              <a:t>дошкольном учреждении».</a:t>
            </a:r>
            <a:endParaRPr lang="ru-RU" dirty="0"/>
          </a:p>
          <a:p>
            <a:pPr algn="just"/>
            <a:r>
              <a:rPr lang="ru-RU" dirty="0" smtClean="0"/>
              <a:t>      Чат </a:t>
            </a:r>
            <a:r>
              <a:rPr lang="ru-RU" dirty="0"/>
              <a:t>с родителями </a:t>
            </a:r>
            <a:r>
              <a:rPr lang="ru-RU" dirty="0" smtClean="0"/>
              <a:t>(также как и </a:t>
            </a:r>
            <a:r>
              <a:rPr lang="ru-RU" dirty="0"/>
              <a:t>с </a:t>
            </a:r>
            <a:r>
              <a:rPr lang="ru-RU" dirty="0" smtClean="0"/>
              <a:t>коллегами) </a:t>
            </a:r>
            <a:r>
              <a:rPr lang="ru-RU" dirty="0"/>
              <a:t>нужен исключительно для информационных целей, поэтому он должен быть похож на доску нужных объявлений о работе. Когда участник чата вносит любую, даже позитивную, но с низкой смысловой нагрузкой информацию – это размывает границы допустимой тематики и форм общения. Четко очертите, что </a:t>
            </a:r>
            <a:r>
              <a:rPr lang="ru-RU" dirty="0" err="1"/>
              <a:t>флуд</a:t>
            </a:r>
            <a:r>
              <a:rPr lang="ru-RU" dirty="0"/>
              <a:t> типа </a:t>
            </a:r>
            <a:r>
              <a:rPr lang="ru-RU" dirty="0" err="1"/>
              <a:t>мемов</a:t>
            </a:r>
            <a:r>
              <a:rPr lang="ru-RU" dirty="0"/>
              <a:t>, очаровательных видео и ссылок с полезными советами не по делу недопустим. Как только создаете чат, сразу пишите и закрепляйте правила общения в нем. Нарушителей правил блокируйте. </a:t>
            </a:r>
            <a:r>
              <a:rPr lang="ru-RU" dirty="0" smtClean="0"/>
              <a:t>Обычно предупреждают </a:t>
            </a:r>
            <a:r>
              <a:rPr lang="ru-RU" dirty="0"/>
              <a:t>о блокировке</a:t>
            </a:r>
            <a:r>
              <a:rPr lang="ru-RU" dirty="0" smtClean="0"/>
              <a:t> </a:t>
            </a:r>
            <a:r>
              <a:rPr lang="ru-RU" dirty="0"/>
              <a:t>2 </a:t>
            </a:r>
            <a:r>
              <a:rPr lang="ru-RU" dirty="0" smtClean="0"/>
              <a:t>раза, </a:t>
            </a:r>
            <a:r>
              <a:rPr lang="ru-RU" dirty="0"/>
              <a:t>на третий </a:t>
            </a:r>
            <a:r>
              <a:rPr lang="ru-RU" dirty="0" smtClean="0"/>
              <a:t>блокируют. </a:t>
            </a:r>
            <a:r>
              <a:rPr lang="ru-RU" dirty="0"/>
              <a:t>Как правило-помогает.</a:t>
            </a:r>
          </a:p>
          <a:p>
            <a:pPr algn="just"/>
            <a:r>
              <a:rPr lang="ru-RU" dirty="0" smtClean="0"/>
              <a:t>      Если </a:t>
            </a:r>
            <a:r>
              <a:rPr lang="ru-RU" dirty="0"/>
              <a:t>у вас более теплые отношения с родителями-оговорите сразу что можно скидывать в этот чат. Например, картинки-поздравления с </a:t>
            </a:r>
            <a:r>
              <a:rPr lang="ru-RU" dirty="0" smtClean="0"/>
              <a:t>праздниками.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0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3148" y="233180"/>
            <a:ext cx="5199899" cy="623655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                   Пример</a:t>
            </a:r>
            <a:r>
              <a:rPr lang="ru-RU" b="1" dirty="0"/>
              <a:t>. Правила чата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Пишем только по делу, кратко, только текстовые сообщения</a:t>
            </a:r>
            <a:r>
              <a:rPr lang="ru-RU" dirty="0" smtClean="0"/>
              <a:t>.</a:t>
            </a:r>
            <a:r>
              <a:rPr lang="ru-RU" dirty="0"/>
              <a:t>  Слушать голосовые сообщения долго и не всегда удобно. 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Если </a:t>
            </a:r>
            <a:r>
              <a:rPr lang="ru-RU" dirty="0"/>
              <a:t>вопрос касается одного-двух человек, пишите не в общий чат, а в </a:t>
            </a:r>
            <a:r>
              <a:rPr lang="ru-RU" dirty="0" err="1"/>
              <a:t>личку</a:t>
            </a:r>
            <a:r>
              <a:rPr lang="ru-RU" dirty="0"/>
              <a:t>.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Прежде </a:t>
            </a:r>
            <a:r>
              <a:rPr lang="ru-RU" dirty="0"/>
              <a:t>чем задать вопрос, листаем чат. Возможно, ответ уже там есть</a:t>
            </a:r>
            <a:r>
              <a:rPr lang="ru-RU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Все </a:t>
            </a:r>
            <a:r>
              <a:rPr lang="ru-RU" dirty="0"/>
              <a:t>самое важное закрепляется в шапке чата</a:t>
            </a:r>
            <a:r>
              <a:rPr lang="ru-RU" dirty="0" smtClean="0"/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Никакого </a:t>
            </a:r>
            <a:r>
              <a:rPr lang="ru-RU" dirty="0" err="1"/>
              <a:t>флуда</a:t>
            </a:r>
            <a:r>
              <a:rPr lang="ru-RU" dirty="0"/>
              <a:t>. Запрещены отвлеченные темы, петиции, приглашения к благотворительности, </a:t>
            </a:r>
            <a:r>
              <a:rPr lang="ru-RU" dirty="0" err="1"/>
              <a:t>мемы</a:t>
            </a:r>
            <a:r>
              <a:rPr lang="ru-RU" dirty="0"/>
              <a:t>, фото и видео кроме тех, что по профессиональной необходимости нужно выложить на общее </a:t>
            </a:r>
            <a:r>
              <a:rPr lang="ru-RU" dirty="0" smtClean="0"/>
              <a:t>обозрение для </a:t>
            </a:r>
            <a:r>
              <a:rPr lang="ru-RU" dirty="0"/>
              <a:t>родителей</a:t>
            </a:r>
            <a:r>
              <a:rPr lang="ru-RU" dirty="0" smtClean="0"/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Чужих </a:t>
            </a:r>
            <a:r>
              <a:rPr lang="ru-RU" dirty="0"/>
              <a:t>детей в чате не обсуждаем</a:t>
            </a:r>
            <a:r>
              <a:rPr lang="ru-RU" dirty="0" smtClean="0"/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Личное </a:t>
            </a:r>
            <a:r>
              <a:rPr lang="ru-RU" dirty="0"/>
              <a:t>– в личные сообщения</a:t>
            </a:r>
            <a:r>
              <a:rPr lang="ru-RU" dirty="0" smtClean="0"/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Конфликты </a:t>
            </a:r>
            <a:r>
              <a:rPr lang="ru-RU" dirty="0"/>
              <a:t>решаем лично, а не в чате</a:t>
            </a:r>
            <a:r>
              <a:rPr lang="ru-RU" dirty="0" smtClean="0"/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Никакой </a:t>
            </a:r>
            <a:r>
              <a:rPr lang="ru-RU" dirty="0"/>
              <a:t>оскорбительной лексики и разжигания вражды. За нарушение этого правила немедленно блокируем участника</a:t>
            </a:r>
            <a:r>
              <a:rPr lang="ru-RU" dirty="0" smtClean="0"/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Педагог </a:t>
            </a:r>
            <a:r>
              <a:rPr lang="ru-RU" dirty="0"/>
              <a:t>не круглосуточно в чате. Он отвечает на вопросы в будние дни с 8:00 до 8:30 и с 18:00 до </a:t>
            </a:r>
            <a:r>
              <a:rPr lang="ru-RU" dirty="0" smtClean="0"/>
              <a:t>18:30. Уважайте </a:t>
            </a:r>
            <a:r>
              <a:rPr lang="ru-RU" dirty="0"/>
              <a:t>личное пространство </a:t>
            </a:r>
            <a:r>
              <a:rPr lang="ru-RU" dirty="0" smtClean="0"/>
              <a:t>педагога  </a:t>
            </a:r>
            <a:r>
              <a:rPr lang="ru-RU" dirty="0"/>
              <a:t>и не беспокойте </a:t>
            </a:r>
            <a:r>
              <a:rPr lang="ru-RU" dirty="0" smtClean="0"/>
              <a:t>в </a:t>
            </a:r>
            <a:r>
              <a:rPr lang="ru-RU" dirty="0"/>
              <a:t>выходные дни и нерабочие часы.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57" y="2502477"/>
            <a:ext cx="2643816" cy="10927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607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ловой2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деловой1.potx" id="{B18E8CC0-1E6B-4731-B48D-8105D575F4CD}" vid="{24762A14-E817-4C48-8AAE-42771B0CD78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деловой2</Template>
  <TotalTime>1413</TotalTime>
  <Words>1168</Words>
  <Application>Microsoft Office PowerPoint</Application>
  <PresentationFormat>Экран (4:3)</PresentationFormat>
  <Paragraphs>99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деловой2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деловой блокнот</dc:title>
  <dc:creator>Марина</dc:creator>
  <cp:lastModifiedBy>адми</cp:lastModifiedBy>
  <cp:revision>62</cp:revision>
  <dcterms:created xsi:type="dcterms:W3CDTF">2019-07-28T09:59:28Z</dcterms:created>
  <dcterms:modified xsi:type="dcterms:W3CDTF">2022-10-26T13:49:16Z</dcterms:modified>
</cp:coreProperties>
</file>