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76951-4526-44BD-92FC-DDC6E1EB1332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8713C-6F42-47C7-B53F-CE3EE2A98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B72CB-BBCF-4E50-9CF4-4260FBA7D300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D90E0-46CF-4B18-9A51-B541E4099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54E9A-8DD4-4A84-8D98-C796A9EA7220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F6A7D-C1D4-4E62-A560-2D9F4874A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2D6941E-78E7-42A9-99C0-3B5D654F3F17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D6857A9-0F1A-4025-85BC-75DB9A54D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CFB03-B834-452C-8F3F-9DB6FAB86DDE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404D6-B290-4DDF-9D91-53289807C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E0728-3380-4321-AB40-47590031A37D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5F69D-9E00-4BEF-AA3F-2C9D33EE4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DD02B-6EF1-4AB8-8B89-39D838D7560B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5BF51-1758-421B-830E-0AA63B01B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9F923DD-322B-4D38-BE0E-453D028F5D79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94E16D0-C199-4F80-A5A0-E9BEB773F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2201-332E-4018-951F-27309B357387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D4641-46D8-4743-A6C0-3F54BFD0C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BDD90A8-D197-475B-9954-8B67AD7E4B98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B235909-287F-48EA-AB7B-307B485EF1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9F0FE5-BDBF-47BB-A103-C2AA08C59EED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B75F6F5-7FF9-408A-AEBD-66064BFF7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0864D3F-E13A-4011-82CE-72EC878585A3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89219AC-B266-4DDF-B49F-AB71095EA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2" r:id="rId5"/>
    <p:sldLayoutId id="2147483687" r:id="rId6"/>
    <p:sldLayoutId id="2147483681" r:id="rId7"/>
    <p:sldLayoutId id="2147483688" r:id="rId8"/>
    <p:sldLayoutId id="2147483689" r:id="rId9"/>
    <p:sldLayoutId id="2147483680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4600" y="0"/>
            <a:ext cx="6172200" cy="4114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Использование технологии индивидуального образовательного маршрута при подготовке к ОГЭ и ЕГЭ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по русскому языку для более успешной сдачи экзамена.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114800"/>
            <a:ext cx="6172200" cy="2260600"/>
          </a:xfrm>
        </p:spPr>
        <p:txBody>
          <a:bodyPr/>
          <a:lstStyle/>
          <a:p>
            <a:pPr algn="r" eaLnBrk="1" hangingPunct="1"/>
            <a:endParaRPr lang="ru-RU" smtClean="0">
              <a:latin typeface="Arial" charset="0"/>
            </a:endParaRPr>
          </a:p>
          <a:p>
            <a:pPr algn="r" eaLnBrk="1" hangingPunct="1"/>
            <a:r>
              <a:rPr lang="ru-RU" smtClean="0">
                <a:latin typeface="Arial" charset="0"/>
              </a:rPr>
              <a:t>У</a:t>
            </a:r>
            <a:r>
              <a:rPr lang="ru-RU" smtClean="0"/>
              <a:t>чител</a:t>
            </a:r>
            <a:r>
              <a:rPr lang="ru-RU" smtClean="0">
                <a:latin typeface="Arial" charset="0"/>
              </a:rPr>
              <a:t>ь </a:t>
            </a:r>
            <a:r>
              <a:rPr lang="ru-RU" smtClean="0"/>
              <a:t>русского языка и литературы</a:t>
            </a:r>
          </a:p>
          <a:p>
            <a:pPr algn="r" eaLnBrk="1" hangingPunct="1"/>
            <a:r>
              <a:rPr lang="ru-RU" smtClean="0"/>
              <a:t>МОБУ «СОШ №16»</a:t>
            </a:r>
            <a:endParaRPr lang="ru-RU" smtClean="0">
              <a:latin typeface="Arial" charset="0"/>
            </a:endParaRPr>
          </a:p>
          <a:p>
            <a:pPr algn="r" eaLnBrk="1" hangingPunct="1"/>
            <a:r>
              <a:rPr lang="ru-RU" smtClean="0"/>
              <a:t>Курносов</a:t>
            </a:r>
            <a:r>
              <a:rPr lang="ru-RU" smtClean="0">
                <a:latin typeface="Arial" charset="0"/>
              </a:rPr>
              <a:t>а</a:t>
            </a:r>
            <a:r>
              <a:rPr lang="ru-RU" smtClean="0"/>
              <a:t> Л. В.</a:t>
            </a:r>
            <a:endParaRPr lang="ru-RU" smtClean="0">
              <a:latin typeface="Arial" charset="0"/>
            </a:endParaRPr>
          </a:p>
          <a:p>
            <a:pPr algn="r" eaLnBrk="1" hangingPunct="1"/>
            <a:r>
              <a:rPr lang="ru-RU" smtClean="0">
                <a:latin typeface="Arial" charset="0"/>
              </a:rPr>
              <a:t>г. Минусинск, Красноярский край.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7924800" cy="6245225"/>
          </a:xfrm>
        </p:spPr>
        <p:txBody>
          <a:bodyPr/>
          <a:lstStyle/>
          <a:p>
            <a:pPr eaLnBrk="1" hangingPunct="1"/>
            <a:r>
              <a:rPr lang="ru-RU" sz="3000" b="1" u="sng" smtClean="0"/>
              <a:t>Индивидуальная образовательная траектория </a:t>
            </a:r>
            <a:r>
              <a:rPr lang="ru-RU" sz="3000" smtClean="0"/>
              <a:t>– это право ученика на собственный путь. Результат реализации личностного потенциала ученика в образовании через осуществление соответствующих видов деятельности.</a:t>
            </a:r>
          </a:p>
          <a:p>
            <a:pPr eaLnBrk="1" hangingPunct="1"/>
            <a:r>
              <a:rPr lang="ru-RU" sz="3000" b="1" u="sng" smtClean="0"/>
              <a:t>Индивидуальный образовательный маршрут </a:t>
            </a:r>
            <a:r>
              <a:rPr lang="ru-RU" sz="3000" smtClean="0"/>
              <a:t>– это система изучения, закрепления, повторения, разработанная для ученика с учетом его психологических особенностей и уровня знаний.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 smtClean="0"/>
              <a:t>Актуальность темы</a:t>
            </a:r>
            <a:endParaRPr lang="ru-RU" b="1" u="sng" dirty="0"/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838200"/>
            <a:ext cx="8534400" cy="5791200"/>
          </a:xfrm>
        </p:spPr>
        <p:txBody>
          <a:bodyPr/>
          <a:lstStyle/>
          <a:p>
            <a:pPr eaLnBrk="1" hangingPunct="1"/>
            <a:r>
              <a:rPr lang="ru-RU" sz="3000" smtClean="0"/>
              <a:t>Один из существенных факторов успеха ЕГЭ – обеспечение качественного преподавания и серьёзная подготовка к сдаче экзамена.</a:t>
            </a:r>
          </a:p>
          <a:p>
            <a:pPr eaLnBrk="1" hangingPunct="1"/>
            <a:r>
              <a:rPr lang="ru-RU" sz="3000" smtClean="0"/>
              <a:t>Индивидуальные и групповые консультации, работа по индивидуальным маршрутам по ликвидации пробелов в знаниях учащихся, решение и составление заданий сильными учащимися – всё это в комплексе помогает повысить качество обучения и подготовить учащихся к экзамену.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57400"/>
            <a:ext cx="7467600" cy="4416425"/>
          </a:xfrm>
        </p:spPr>
        <p:txBody>
          <a:bodyPr/>
          <a:lstStyle/>
          <a:p>
            <a:pPr eaLnBrk="1" hangingPunct="1"/>
            <a:r>
              <a:rPr lang="ru-RU" sz="3000" smtClean="0"/>
              <a:t>«Индивидуальный образовательный маршрут – это персональный путь реализации личного потенциала каждого обучающегося в образовательном процессе»</a:t>
            </a:r>
          </a:p>
          <a:p>
            <a:pPr algn="r" eaLnBrk="1" hangingPunct="1"/>
            <a:r>
              <a:rPr lang="ru-RU" sz="3000" smtClean="0"/>
              <a:t>А. В Хуторской.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 smtClean="0"/>
              <a:t>Какие ресурсы образовательного процесса использует технология</a:t>
            </a:r>
            <a:r>
              <a:rPr lang="en-US" b="1" u="sng" dirty="0" smtClean="0"/>
              <a:t>?</a:t>
            </a:r>
            <a:endParaRPr lang="ru-RU" b="1" u="sng" dirty="0"/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67000"/>
            <a:ext cx="7467600" cy="3806825"/>
          </a:xfrm>
        </p:spPr>
        <p:txBody>
          <a:bodyPr/>
          <a:lstStyle/>
          <a:p>
            <a:pPr eaLnBrk="1" hangingPunct="1"/>
            <a:r>
              <a:rPr lang="ru-RU" sz="3000" smtClean="0"/>
              <a:t>Урочную систему;</a:t>
            </a:r>
          </a:p>
          <a:p>
            <a:pPr eaLnBrk="1" hangingPunct="1"/>
            <a:r>
              <a:rPr lang="ru-RU" sz="3000" smtClean="0"/>
              <a:t>Внеурочную систему: факультативные и элективные курсы, пробные экзамены, консультации;</a:t>
            </a:r>
          </a:p>
          <a:p>
            <a:pPr eaLnBrk="1" hangingPunct="1"/>
            <a:r>
              <a:rPr lang="ru-RU" sz="3000" smtClean="0"/>
              <a:t>Самоподготовку.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79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 smtClean="0"/>
              <a:t>Модель ИОМ</a:t>
            </a:r>
            <a:endParaRPr lang="ru-RU" b="1" u="sng" dirty="0"/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609600"/>
            <a:ext cx="8382000" cy="6019800"/>
          </a:xfrm>
        </p:spPr>
        <p:txBody>
          <a:bodyPr/>
          <a:lstStyle/>
          <a:p>
            <a:pPr marL="457200" indent="-457200" eaLnBrk="1" hangingPunct="1">
              <a:buClr>
                <a:schemeClr val="tx1"/>
              </a:buClr>
              <a:buFont typeface="Century Schoolbook" pitchFamily="18" charset="0"/>
              <a:buAutoNum type="arabicPeriod"/>
            </a:pPr>
            <a:r>
              <a:rPr lang="ru-RU" sz="2900" smtClean="0"/>
              <a:t>Диагностика уровня развития знаний, умений, навыков учащихся.</a:t>
            </a:r>
          </a:p>
          <a:p>
            <a:pPr marL="457200" indent="-457200" eaLnBrk="1" hangingPunct="1">
              <a:buClr>
                <a:schemeClr val="tx1"/>
              </a:buClr>
              <a:buFont typeface="Century Schoolbook" pitchFamily="18" charset="0"/>
              <a:buAutoNum type="arabicPeriod"/>
            </a:pPr>
            <a:r>
              <a:rPr lang="ru-RU" sz="2900" smtClean="0"/>
              <a:t>Определение целей и задач, которые должны быть достигнуты учащимися (образовательные компетенции).</a:t>
            </a:r>
          </a:p>
          <a:p>
            <a:pPr marL="457200" indent="-457200" eaLnBrk="1" hangingPunct="1">
              <a:buClr>
                <a:schemeClr val="tx1"/>
              </a:buClr>
              <a:buFont typeface="Century Schoolbook" pitchFamily="18" charset="0"/>
              <a:buAutoNum type="arabicPeriod"/>
            </a:pPr>
            <a:r>
              <a:rPr lang="ru-RU" sz="2900" smtClean="0"/>
              <a:t>Определение сроков прохождения ИОМ (этапы, разделы).</a:t>
            </a:r>
          </a:p>
          <a:p>
            <a:pPr marL="457200" indent="-457200" eaLnBrk="1" hangingPunct="1">
              <a:buClr>
                <a:schemeClr val="tx1"/>
              </a:buClr>
              <a:buFont typeface="Century Schoolbook" pitchFamily="18" charset="0"/>
              <a:buAutoNum type="arabicPeriod"/>
            </a:pPr>
            <a:r>
              <a:rPr lang="ru-RU" sz="2900" smtClean="0"/>
              <a:t>Разработка учебно–тематического плана.</a:t>
            </a:r>
          </a:p>
          <a:p>
            <a:pPr marL="457200" indent="-457200" eaLnBrk="1" hangingPunct="1">
              <a:buClr>
                <a:schemeClr val="tx1"/>
              </a:buClr>
              <a:buFont typeface="Century Schoolbook" pitchFamily="18" charset="0"/>
              <a:buAutoNum type="arabicPeriod"/>
            </a:pPr>
            <a:r>
              <a:rPr lang="ru-RU" sz="2900" smtClean="0"/>
              <a:t>Определение содержания учебного плана, приёмов и методов.</a:t>
            </a:r>
          </a:p>
          <a:p>
            <a:pPr marL="457200" indent="-457200" eaLnBrk="1" hangingPunct="1">
              <a:buClr>
                <a:schemeClr val="tx1"/>
              </a:buClr>
              <a:buFont typeface="Century Schoolbook" pitchFamily="18" charset="0"/>
              <a:buAutoNum type="arabicPeriod"/>
            </a:pPr>
            <a:r>
              <a:rPr lang="ru-RU" sz="2900" smtClean="0"/>
              <a:t>Определение способов оценки и самооценки успехов учащихся на каждом этапе освоения маршрута.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 smtClean="0"/>
              <a:t>Результативность технологии</a:t>
            </a:r>
            <a:endParaRPr lang="ru-RU" b="1" u="sng" dirty="0"/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295400"/>
            <a:ext cx="8458200" cy="5410200"/>
          </a:xfrm>
        </p:spPr>
        <p:txBody>
          <a:bodyPr/>
          <a:lstStyle/>
          <a:p>
            <a:pPr eaLnBrk="1" hangingPunct="1"/>
            <a:r>
              <a:rPr lang="ru-RU" sz="3000" smtClean="0"/>
              <a:t>Повышение качества подготовки обучающихся к сдаче ОГЭ и ЕГЭ и достижение 100% преодоления минимального порога.</a:t>
            </a:r>
          </a:p>
          <a:p>
            <a:pPr eaLnBrk="1" hangingPunct="1"/>
            <a:r>
              <a:rPr lang="ru-RU" sz="3000" smtClean="0"/>
              <a:t>Повышение среднего балла.</a:t>
            </a:r>
          </a:p>
          <a:p>
            <a:pPr eaLnBrk="1" hangingPunct="1"/>
            <a:r>
              <a:rPr lang="ru-RU" sz="3000" smtClean="0"/>
              <a:t>Повышение мотивации в учебной деятельности обучающихся.</a:t>
            </a:r>
          </a:p>
          <a:p>
            <a:pPr eaLnBrk="1" hangingPunct="1"/>
            <a:r>
              <a:rPr lang="ru-RU" sz="3000" smtClean="0"/>
              <a:t>Повышение удовлетворённости родителей и учащихся качеством образования и подготовкой к итоговой аттестации.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2438400"/>
            <a:ext cx="7467600" cy="1066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b="1" smtClean="0"/>
              <a:t>Спасибо за внимание!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</TotalTime>
  <Words>248</Words>
  <PresentationFormat>Экран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8</vt:i4>
      </vt:variant>
    </vt:vector>
  </HeadingPairs>
  <TitlesOfParts>
    <vt:vector size="20" baseType="lpstr">
      <vt:lpstr>Arial</vt:lpstr>
      <vt:lpstr>Century Schoolbook</vt:lpstr>
      <vt:lpstr>Wingdings</vt:lpstr>
      <vt:lpstr>Wingdings 2</vt:lpstr>
      <vt:lpstr>Calibri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ИСПОЛЬЗОВАНИЕ ТЕХНОЛОГИИ ИНДИВИДУАЛЬНОГО ОБРАЗОВАТЕЛЬНОГО МАРШРУТА ПРИ ПОДГОТОВКЕ К ОГЭ И ЕГЭ  ПО РУССКОМУ ЯЗЫКУ ДЛЯ БОЛЕЕ УСПЕШНОЙ СДАЧИ ЭКЗАМЕНА.</vt:lpstr>
      <vt:lpstr>Слайд 2</vt:lpstr>
      <vt:lpstr>АКТУАЛЬНОСТЬ ТЕМЫ</vt:lpstr>
      <vt:lpstr>Слайд 4</vt:lpstr>
      <vt:lpstr>КАКИЕ РЕСУРСЫ ОБРАЗОВАТЕЛЬНОГО ПРОЦЕССА ИСПОЛЬЗУЕТ ТЕХНОЛОГИЯ?</vt:lpstr>
      <vt:lpstr>МОДЕЛЬ ИОМ</vt:lpstr>
      <vt:lpstr>РЕЗУЛЬТАТИВНОСТЬ ТЕХНОЛОГИИ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</cp:revision>
  <dcterms:modified xsi:type="dcterms:W3CDTF">2017-08-28T08:54:44Z</dcterms:modified>
</cp:coreProperties>
</file>