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89" r:id="rId2"/>
    <p:sldMasterId id="2147483701" r:id="rId3"/>
    <p:sldMasterId id="2147483737" r:id="rId4"/>
  </p:sldMasterIdLst>
  <p:notesMasterIdLst>
    <p:notesMasterId r:id="rId50"/>
  </p:notesMasterIdLst>
  <p:sldIdLst>
    <p:sldId id="256" r:id="rId5"/>
    <p:sldId id="294" r:id="rId6"/>
    <p:sldId id="312" r:id="rId7"/>
    <p:sldId id="295" r:id="rId8"/>
    <p:sldId id="296" r:id="rId9"/>
    <p:sldId id="301" r:id="rId10"/>
    <p:sldId id="297" r:id="rId11"/>
    <p:sldId id="298" r:id="rId12"/>
    <p:sldId id="299" r:id="rId13"/>
    <p:sldId id="300" r:id="rId14"/>
    <p:sldId id="302" r:id="rId15"/>
    <p:sldId id="303" r:id="rId16"/>
    <p:sldId id="304" r:id="rId17"/>
    <p:sldId id="305" r:id="rId18"/>
    <p:sldId id="306" r:id="rId19"/>
    <p:sldId id="307" r:id="rId20"/>
    <p:sldId id="259" r:id="rId21"/>
    <p:sldId id="269" r:id="rId22"/>
    <p:sldId id="257" r:id="rId23"/>
    <p:sldId id="261" r:id="rId24"/>
    <p:sldId id="280" r:id="rId25"/>
    <p:sldId id="281" r:id="rId26"/>
    <p:sldId id="282" r:id="rId27"/>
    <p:sldId id="258" r:id="rId28"/>
    <p:sldId id="262" r:id="rId29"/>
    <p:sldId id="265" r:id="rId30"/>
    <p:sldId id="277" r:id="rId31"/>
    <p:sldId id="279" r:id="rId32"/>
    <p:sldId id="263" r:id="rId33"/>
    <p:sldId id="264" r:id="rId34"/>
    <p:sldId id="278" r:id="rId35"/>
    <p:sldId id="283" r:id="rId36"/>
    <p:sldId id="284" r:id="rId37"/>
    <p:sldId id="285" r:id="rId38"/>
    <p:sldId id="286" r:id="rId39"/>
    <p:sldId id="287" r:id="rId40"/>
    <p:sldId id="288" r:id="rId41"/>
    <p:sldId id="291" r:id="rId42"/>
    <p:sldId id="292" r:id="rId43"/>
    <p:sldId id="293" r:id="rId44"/>
    <p:sldId id="308" r:id="rId45"/>
    <p:sldId id="309" r:id="rId46"/>
    <p:sldId id="310" r:id="rId47"/>
    <p:sldId id="311" r:id="rId48"/>
    <p:sldId id="313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800000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60" autoAdjust="0"/>
  </p:normalViewPr>
  <p:slideViewPr>
    <p:cSldViewPr>
      <p:cViewPr varScale="1">
        <p:scale>
          <a:sx n="75" d="100"/>
          <a:sy n="75" d="100"/>
        </p:scale>
        <p:origin x="-37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5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ACFC01-DE60-4208-AA77-AECEDA8B8AC3}" type="doc">
      <dgm:prSet loTypeId="urn:microsoft.com/office/officeart/2005/8/layout/radial4" loCatId="relationship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3CB9D362-584B-43B8-B0B0-DA28C63E9EBB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>
              <a:effectLst/>
            </a:rPr>
            <a:t>Свойства АЛГОРИТМА</a:t>
          </a:r>
          <a:endParaRPr lang="ru-RU" sz="1800" dirty="0">
            <a:effectLst/>
          </a:endParaRPr>
        </a:p>
      </dgm:t>
    </dgm:pt>
    <dgm:pt modelId="{3E60E028-C165-4D4D-94D5-69CA880AB2F2}" type="parTrans" cxnId="{0A32F686-34B7-4ECD-8F75-9B3446512313}">
      <dgm:prSet/>
      <dgm:spPr/>
      <dgm:t>
        <a:bodyPr/>
        <a:lstStyle/>
        <a:p>
          <a:endParaRPr lang="ru-RU"/>
        </a:p>
      </dgm:t>
    </dgm:pt>
    <dgm:pt modelId="{786BABA0-5AF9-47FA-8F59-792E1513638E}" type="sibTrans" cxnId="{0A32F686-34B7-4ECD-8F75-9B3446512313}">
      <dgm:prSet/>
      <dgm:spPr/>
      <dgm:t>
        <a:bodyPr/>
        <a:lstStyle/>
        <a:p>
          <a:endParaRPr lang="ru-RU"/>
        </a:p>
      </dgm:t>
    </dgm:pt>
    <dgm:pt modelId="{0A3827CC-7CA9-4016-A597-DF22155D7CAF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400" b="1" dirty="0" smtClean="0">
              <a:solidFill>
                <a:srgbClr val="FFFF00"/>
              </a:solidFill>
              <a:effectLst/>
            </a:rPr>
            <a:t>Массовость</a:t>
          </a:r>
          <a:r>
            <a:rPr lang="ru-RU" sz="1800" b="1" dirty="0" smtClean="0">
              <a:solidFill>
                <a:srgbClr val="FFFF00"/>
              </a:solidFill>
              <a:effectLst/>
            </a:rPr>
            <a:t> </a:t>
          </a:r>
          <a:r>
            <a:rPr lang="ru-RU" sz="1800" dirty="0" smtClean="0">
              <a:solidFill>
                <a:srgbClr val="FFFF00"/>
              </a:solidFill>
              <a:effectLst/>
            </a:rPr>
            <a:t>– </a:t>
          </a:r>
          <a:r>
            <a:rPr lang="ru-RU" sz="1800" dirty="0" smtClean="0">
              <a:effectLst/>
            </a:rPr>
            <a:t>использование алгоритма </a:t>
          </a:r>
        </a:p>
        <a:p>
          <a:pPr>
            <a:spcAft>
              <a:spcPts val="0"/>
            </a:spcAft>
          </a:pPr>
          <a:r>
            <a:rPr lang="ru-RU" sz="1800" dirty="0" smtClean="0">
              <a:effectLst/>
            </a:rPr>
            <a:t>для решения однотипных задач</a:t>
          </a:r>
          <a:endParaRPr lang="ru-RU" sz="1800" dirty="0">
            <a:effectLst/>
          </a:endParaRPr>
        </a:p>
      </dgm:t>
    </dgm:pt>
    <dgm:pt modelId="{B66F3A85-F3F2-4FC7-AF0A-C9C1FCE9D95B}" type="parTrans" cxnId="{953431DA-A59A-4063-AA72-441382CB3288}">
      <dgm:prSet/>
      <dgm:spPr/>
      <dgm:t>
        <a:bodyPr/>
        <a:lstStyle/>
        <a:p>
          <a:endParaRPr lang="ru-RU" sz="1800">
            <a:solidFill>
              <a:srgbClr val="000000"/>
            </a:solidFill>
            <a:effectLst/>
          </a:endParaRPr>
        </a:p>
      </dgm:t>
    </dgm:pt>
    <dgm:pt modelId="{B3AE6586-6D24-47FF-A388-9DC08EF9D523}" type="sibTrans" cxnId="{953431DA-A59A-4063-AA72-441382CB3288}">
      <dgm:prSet/>
      <dgm:spPr/>
      <dgm:t>
        <a:bodyPr/>
        <a:lstStyle/>
        <a:p>
          <a:endParaRPr lang="ru-RU"/>
        </a:p>
      </dgm:t>
    </dgm:pt>
    <dgm:pt modelId="{6FE9EDD6-60AA-4123-9E40-92A7E95714EF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400" b="1" dirty="0" smtClean="0">
              <a:solidFill>
                <a:srgbClr val="FFFF00"/>
              </a:solidFill>
              <a:effectLst/>
            </a:rPr>
            <a:t>Дискретность</a:t>
          </a:r>
          <a:r>
            <a:rPr lang="ru-RU" sz="1800" b="1" dirty="0" smtClean="0">
              <a:solidFill>
                <a:srgbClr val="FFFF00"/>
              </a:solidFill>
              <a:effectLst/>
            </a:rPr>
            <a:t> </a:t>
          </a:r>
          <a:r>
            <a:rPr lang="ru-RU" sz="1800" dirty="0" smtClean="0">
              <a:effectLst/>
            </a:rPr>
            <a:t>(прерывность, раздельность) – разбиение алгоритма</a:t>
          </a:r>
        </a:p>
        <a:p>
          <a:pPr>
            <a:spcAft>
              <a:spcPts val="0"/>
            </a:spcAft>
          </a:pPr>
          <a:r>
            <a:rPr lang="ru-RU" sz="1800" dirty="0" smtClean="0">
              <a:effectLst/>
            </a:rPr>
            <a:t>на шаги</a:t>
          </a:r>
          <a:endParaRPr lang="ru-RU" sz="1800" dirty="0">
            <a:effectLst/>
          </a:endParaRPr>
        </a:p>
      </dgm:t>
    </dgm:pt>
    <dgm:pt modelId="{D8BA2D7C-0452-4E26-81FB-E6337E8E5A79}" type="parTrans" cxnId="{C6505D1E-75B6-4667-95CA-77CACFEF04E0}">
      <dgm:prSet/>
      <dgm:spPr/>
      <dgm:t>
        <a:bodyPr/>
        <a:lstStyle/>
        <a:p>
          <a:endParaRPr lang="ru-RU" sz="1800">
            <a:solidFill>
              <a:srgbClr val="000000"/>
            </a:solidFill>
            <a:effectLst/>
          </a:endParaRPr>
        </a:p>
      </dgm:t>
    </dgm:pt>
    <dgm:pt modelId="{AA359B12-085B-42C0-95D0-196778F23E3A}" type="sibTrans" cxnId="{C6505D1E-75B6-4667-95CA-77CACFEF04E0}">
      <dgm:prSet/>
      <dgm:spPr/>
      <dgm:t>
        <a:bodyPr/>
        <a:lstStyle/>
        <a:p>
          <a:endParaRPr lang="ru-RU"/>
        </a:p>
      </dgm:t>
    </dgm:pt>
    <dgm:pt modelId="{8F0D0C8E-525C-4E86-9FAD-929152DEDE44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400" b="1" dirty="0" smtClean="0">
              <a:solidFill>
                <a:srgbClr val="FFFF00"/>
              </a:solidFill>
              <a:effectLst/>
            </a:rPr>
            <a:t>Детерминированность</a:t>
          </a:r>
          <a:r>
            <a:rPr lang="ru-RU" sz="1800" b="1" dirty="0" smtClean="0">
              <a:solidFill>
                <a:srgbClr val="FFFF00"/>
              </a:solidFill>
              <a:effectLst/>
            </a:rPr>
            <a:t> </a:t>
          </a:r>
        </a:p>
        <a:p>
          <a:pPr>
            <a:spcAft>
              <a:spcPts val="0"/>
            </a:spcAft>
          </a:pPr>
          <a:r>
            <a:rPr lang="ru-RU" sz="1800" dirty="0" smtClean="0">
              <a:effectLst/>
            </a:rPr>
            <a:t>(определенность, точность) – </a:t>
          </a:r>
        </a:p>
        <a:p>
          <a:pPr>
            <a:spcAft>
              <a:spcPts val="0"/>
            </a:spcAft>
          </a:pPr>
          <a:r>
            <a:rPr lang="ru-RU" sz="1800" dirty="0" smtClean="0">
              <a:effectLst/>
            </a:rPr>
            <a:t>каждое действие </a:t>
          </a:r>
        </a:p>
        <a:p>
          <a:pPr>
            <a:spcAft>
              <a:spcPts val="0"/>
            </a:spcAft>
          </a:pPr>
          <a:r>
            <a:rPr lang="ru-RU" sz="1800" dirty="0" smtClean="0">
              <a:effectLst/>
            </a:rPr>
            <a:t>строго и недвусмысленно определено</a:t>
          </a:r>
          <a:endParaRPr lang="ru-RU" sz="1800" dirty="0">
            <a:effectLst/>
          </a:endParaRPr>
        </a:p>
      </dgm:t>
    </dgm:pt>
    <dgm:pt modelId="{69170F6D-9259-4FA7-8CBF-AB24390D5DDC}" type="parTrans" cxnId="{C7983F6E-F22E-4327-9C22-F2495CC705C2}">
      <dgm:prSet/>
      <dgm:spPr/>
      <dgm:t>
        <a:bodyPr/>
        <a:lstStyle/>
        <a:p>
          <a:endParaRPr lang="ru-RU" sz="1800">
            <a:solidFill>
              <a:srgbClr val="000000"/>
            </a:solidFill>
            <a:effectLst/>
          </a:endParaRPr>
        </a:p>
      </dgm:t>
    </dgm:pt>
    <dgm:pt modelId="{AFBEA097-4C3D-42DA-81B2-5C8DDB33FC00}" type="sibTrans" cxnId="{C7983F6E-F22E-4327-9C22-F2495CC705C2}">
      <dgm:prSet/>
      <dgm:spPr/>
      <dgm:t>
        <a:bodyPr/>
        <a:lstStyle/>
        <a:p>
          <a:endParaRPr lang="ru-RU"/>
        </a:p>
      </dgm:t>
    </dgm:pt>
    <dgm:pt modelId="{B23F1B80-EB63-4D0C-846A-B9E1151F0822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ru-RU" sz="2400" b="1" dirty="0" smtClean="0">
              <a:solidFill>
                <a:srgbClr val="FFFF00"/>
              </a:solidFill>
              <a:effectLst/>
            </a:rPr>
            <a:t>Конечность</a:t>
          </a:r>
          <a:r>
            <a:rPr lang="ru-RU" sz="1800" b="1" dirty="0" smtClean="0">
              <a:solidFill>
                <a:srgbClr val="FFFF00"/>
              </a:solidFill>
              <a:effectLst/>
            </a:rPr>
            <a:t> </a:t>
          </a:r>
          <a:r>
            <a:rPr lang="ru-RU" sz="1800" dirty="0" smtClean="0">
              <a:solidFill>
                <a:srgbClr val="FFFF00"/>
              </a:solidFill>
              <a:effectLst/>
            </a:rPr>
            <a:t>– </a:t>
          </a:r>
          <a:r>
            <a:rPr lang="ru-RU" sz="1800" dirty="0" smtClean="0">
              <a:effectLst/>
            </a:rPr>
            <a:t>каждое действие</a:t>
          </a:r>
        </a:p>
        <a:p>
          <a:pPr>
            <a:spcAft>
              <a:spcPts val="0"/>
            </a:spcAft>
          </a:pPr>
          <a:r>
            <a:rPr lang="ru-RU" sz="1800" dirty="0" smtClean="0">
              <a:effectLst/>
            </a:rPr>
            <a:t>в отдельности и алгоритм в целом должны иметь возможность завершения</a:t>
          </a:r>
          <a:endParaRPr lang="ru-RU" sz="1800" dirty="0">
            <a:effectLst/>
          </a:endParaRPr>
        </a:p>
      </dgm:t>
    </dgm:pt>
    <dgm:pt modelId="{5188E534-8795-4EBF-A82B-3A634C5380CF}" type="parTrans" cxnId="{19852969-8D9F-4710-989B-753C14587CFD}">
      <dgm:prSet/>
      <dgm:spPr/>
      <dgm:t>
        <a:bodyPr/>
        <a:lstStyle/>
        <a:p>
          <a:endParaRPr lang="ru-RU" sz="1800">
            <a:solidFill>
              <a:srgbClr val="000000"/>
            </a:solidFill>
            <a:effectLst/>
          </a:endParaRPr>
        </a:p>
      </dgm:t>
    </dgm:pt>
    <dgm:pt modelId="{8B092EC9-EDFE-4E74-B2E7-7BB7936BF0FD}" type="sibTrans" cxnId="{19852969-8D9F-4710-989B-753C14587CFD}">
      <dgm:prSet/>
      <dgm:spPr/>
      <dgm:t>
        <a:bodyPr/>
        <a:lstStyle/>
        <a:p>
          <a:endParaRPr lang="ru-RU"/>
        </a:p>
      </dgm:t>
    </dgm:pt>
    <dgm:pt modelId="{CF7F5FAA-9354-4862-B1F3-6DFEA47A2C8B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ru-RU" sz="2400" b="1" dirty="0" smtClean="0">
              <a:solidFill>
                <a:srgbClr val="FFFF00"/>
              </a:solidFill>
              <a:effectLst/>
            </a:rPr>
            <a:t>Результативность</a:t>
          </a:r>
          <a:r>
            <a:rPr lang="ru-RU" sz="1800" b="1" dirty="0" smtClean="0">
              <a:solidFill>
                <a:srgbClr val="FFFF00"/>
              </a:solidFill>
              <a:effectLst/>
            </a:rPr>
            <a:t> </a:t>
          </a:r>
          <a:r>
            <a:rPr lang="ru-RU" sz="1800" dirty="0" smtClean="0">
              <a:solidFill>
                <a:srgbClr val="FFFF00"/>
              </a:solidFill>
              <a:effectLst/>
            </a:rPr>
            <a:t>– </a:t>
          </a:r>
          <a:r>
            <a:rPr lang="ru-RU" sz="1800" dirty="0" smtClean="0">
              <a:effectLst/>
            </a:rPr>
            <a:t>получение результата</a:t>
          </a:r>
        </a:p>
        <a:p>
          <a:pPr>
            <a:spcAft>
              <a:spcPts val="0"/>
            </a:spcAft>
          </a:pPr>
          <a:r>
            <a:rPr lang="ru-RU" sz="1800" dirty="0" smtClean="0">
              <a:effectLst/>
            </a:rPr>
            <a:t>за конечное количество шагов</a:t>
          </a:r>
          <a:endParaRPr lang="ru-RU" sz="1800" dirty="0">
            <a:effectLst/>
          </a:endParaRPr>
        </a:p>
      </dgm:t>
    </dgm:pt>
    <dgm:pt modelId="{C4EBD66D-D0DF-413E-9A77-53B915D93D5A}" type="parTrans" cxnId="{0631E423-E3BF-436C-8C99-92937588C4C5}">
      <dgm:prSet/>
      <dgm:spPr/>
      <dgm:t>
        <a:bodyPr/>
        <a:lstStyle/>
        <a:p>
          <a:endParaRPr lang="ru-RU" sz="1800">
            <a:solidFill>
              <a:srgbClr val="000000"/>
            </a:solidFill>
            <a:effectLst/>
          </a:endParaRPr>
        </a:p>
      </dgm:t>
    </dgm:pt>
    <dgm:pt modelId="{B2C67115-A9CE-426B-ADA1-789F30742A9A}" type="sibTrans" cxnId="{0631E423-E3BF-436C-8C99-92937588C4C5}">
      <dgm:prSet/>
      <dgm:spPr/>
      <dgm:t>
        <a:bodyPr/>
        <a:lstStyle/>
        <a:p>
          <a:endParaRPr lang="ru-RU"/>
        </a:p>
      </dgm:t>
    </dgm:pt>
    <dgm:pt modelId="{3D7A6E94-087C-49CB-8F0E-C0F7783901B1}" type="pres">
      <dgm:prSet presAssocID="{0FACFC01-DE60-4208-AA77-AECEDA8B8AC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57B428-F6A2-45D9-B0CE-B184EF61331F}" type="pres">
      <dgm:prSet presAssocID="{3CB9D362-584B-43B8-B0B0-DA28C63E9EBB}" presName="centerShape" presStyleLbl="node0" presStyleIdx="0" presStyleCnt="1" custScaleY="56393" custLinFactNeighborX="-2545" custLinFactNeighborY="0"/>
      <dgm:spPr/>
      <dgm:t>
        <a:bodyPr/>
        <a:lstStyle/>
        <a:p>
          <a:endParaRPr lang="ru-RU"/>
        </a:p>
      </dgm:t>
    </dgm:pt>
    <dgm:pt modelId="{9FD6925A-F5BB-41EB-95C0-BDA7D782F0CA}" type="pres">
      <dgm:prSet presAssocID="{B66F3A85-F3F2-4FC7-AF0A-C9C1FCE9D95B}" presName="parTrans" presStyleLbl="bgSibTrans2D1" presStyleIdx="0" presStyleCnt="5" custLinFactNeighborX="1996" custLinFactNeighborY="3840"/>
      <dgm:spPr/>
      <dgm:t>
        <a:bodyPr/>
        <a:lstStyle/>
        <a:p>
          <a:endParaRPr lang="ru-RU"/>
        </a:p>
      </dgm:t>
    </dgm:pt>
    <dgm:pt modelId="{53385DF0-E8A3-441A-99EC-5BD3AA197C89}" type="pres">
      <dgm:prSet presAssocID="{0A3827CC-7CA9-4016-A597-DF22155D7CAF}" presName="node" presStyleLbl="node1" presStyleIdx="0" presStyleCnt="5" custRadScaleRad="90196" custRadScaleInc="-7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AF3072-6728-43F9-9B1B-0FCA0CE67349}" type="pres">
      <dgm:prSet presAssocID="{C4EBD66D-D0DF-413E-9A77-53B915D93D5A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D7CD2B66-BCD5-454A-B34E-E34A4D264C3D}" type="pres">
      <dgm:prSet presAssocID="{CF7F5FAA-9354-4862-B1F3-6DFEA47A2C8B}" presName="node" presStyleLbl="node1" presStyleIdx="1" presStyleCnt="5" custScaleX="121549" custRadScaleRad="110182" custRadScaleInc="-112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DC0C77-1AF8-49B8-89F9-C864C4F259D1}" type="pres">
      <dgm:prSet presAssocID="{5188E534-8795-4EBF-A82B-3A634C5380CF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E0EB9E7F-3FF0-449D-BE2C-47EB1108F7E7}" type="pres">
      <dgm:prSet presAssocID="{B23F1B80-EB63-4D0C-846A-B9E1151F0822}" presName="node" presStyleLbl="node1" presStyleIdx="2" presStyleCnt="5" custScaleY="143600" custRadScaleRad="100983" custRadScaleInc="-72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592988-F83E-4284-8DAF-57B265C009C3}" type="pres">
      <dgm:prSet presAssocID="{D8BA2D7C-0452-4E26-81FB-E6337E8E5A79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5228D86C-1512-498C-99BE-99600A20F061}" type="pres">
      <dgm:prSet presAssocID="{6FE9EDD6-60AA-4123-9E40-92A7E95714EF}" presName="node" presStyleLbl="node1" presStyleIdx="3" presStyleCnt="5" custScaleX="124373" custRadScaleRad="109677" custRadScaleInc="-25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67B62F-D13D-4088-B6FF-4B90B73D6259}" type="pres">
      <dgm:prSet presAssocID="{69170F6D-9259-4FA7-8CBF-AB24390D5DDC}" presName="parTrans" presStyleLbl="bgSibTrans2D1" presStyleIdx="4" presStyleCnt="5" custLinFactNeighborX="-2553" custLinFactNeighborY="4012"/>
      <dgm:spPr/>
      <dgm:t>
        <a:bodyPr/>
        <a:lstStyle/>
        <a:p>
          <a:endParaRPr lang="ru-RU"/>
        </a:p>
      </dgm:t>
    </dgm:pt>
    <dgm:pt modelId="{8327AF06-261D-4684-8935-C3A996124F82}" type="pres">
      <dgm:prSet presAssocID="{8F0D0C8E-525C-4E86-9FAD-929152DEDE44}" presName="node" presStyleLbl="node1" presStyleIdx="4" presStyleCnt="5" custScaleX="155117" custScaleY="148076" custRadScaleRad="94692" custRadScaleInc="6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6230B6-F6F3-4002-A06F-2A1FD9644A2B}" type="presOf" srcId="{B66F3A85-F3F2-4FC7-AF0A-C9C1FCE9D95B}" destId="{9FD6925A-F5BB-41EB-95C0-BDA7D782F0CA}" srcOrd="0" destOrd="0" presId="urn:microsoft.com/office/officeart/2005/8/layout/radial4"/>
    <dgm:cxn modelId="{59C4B36A-84C8-4B59-A91F-6D8C00821EB2}" type="presOf" srcId="{69170F6D-9259-4FA7-8CBF-AB24390D5DDC}" destId="{8267B62F-D13D-4088-B6FF-4B90B73D6259}" srcOrd="0" destOrd="0" presId="urn:microsoft.com/office/officeart/2005/8/layout/radial4"/>
    <dgm:cxn modelId="{0A32F686-34B7-4ECD-8F75-9B3446512313}" srcId="{0FACFC01-DE60-4208-AA77-AECEDA8B8AC3}" destId="{3CB9D362-584B-43B8-B0B0-DA28C63E9EBB}" srcOrd="0" destOrd="0" parTransId="{3E60E028-C165-4D4D-94D5-69CA880AB2F2}" sibTransId="{786BABA0-5AF9-47FA-8F59-792E1513638E}"/>
    <dgm:cxn modelId="{C620F7E8-BD60-439D-B402-7A49CF164665}" type="presOf" srcId="{B23F1B80-EB63-4D0C-846A-B9E1151F0822}" destId="{E0EB9E7F-3FF0-449D-BE2C-47EB1108F7E7}" srcOrd="0" destOrd="0" presId="urn:microsoft.com/office/officeart/2005/8/layout/radial4"/>
    <dgm:cxn modelId="{953431DA-A59A-4063-AA72-441382CB3288}" srcId="{3CB9D362-584B-43B8-B0B0-DA28C63E9EBB}" destId="{0A3827CC-7CA9-4016-A597-DF22155D7CAF}" srcOrd="0" destOrd="0" parTransId="{B66F3A85-F3F2-4FC7-AF0A-C9C1FCE9D95B}" sibTransId="{B3AE6586-6D24-47FF-A388-9DC08EF9D523}"/>
    <dgm:cxn modelId="{167C17E7-2D20-4BCE-AAEA-43CEC61863E7}" type="presOf" srcId="{D8BA2D7C-0452-4E26-81FB-E6337E8E5A79}" destId="{88592988-F83E-4284-8DAF-57B265C009C3}" srcOrd="0" destOrd="0" presId="urn:microsoft.com/office/officeart/2005/8/layout/radial4"/>
    <dgm:cxn modelId="{358A5CE5-0C7C-494C-B844-0D081DD30BC0}" type="presOf" srcId="{8F0D0C8E-525C-4E86-9FAD-929152DEDE44}" destId="{8327AF06-261D-4684-8935-C3A996124F82}" srcOrd="0" destOrd="0" presId="urn:microsoft.com/office/officeart/2005/8/layout/radial4"/>
    <dgm:cxn modelId="{0631E423-E3BF-436C-8C99-92937588C4C5}" srcId="{3CB9D362-584B-43B8-B0B0-DA28C63E9EBB}" destId="{CF7F5FAA-9354-4862-B1F3-6DFEA47A2C8B}" srcOrd="1" destOrd="0" parTransId="{C4EBD66D-D0DF-413E-9A77-53B915D93D5A}" sibTransId="{B2C67115-A9CE-426B-ADA1-789F30742A9A}"/>
    <dgm:cxn modelId="{8131DD92-E90D-4F76-A57E-6D546076F6A7}" type="presOf" srcId="{0FACFC01-DE60-4208-AA77-AECEDA8B8AC3}" destId="{3D7A6E94-087C-49CB-8F0E-C0F7783901B1}" srcOrd="0" destOrd="0" presId="urn:microsoft.com/office/officeart/2005/8/layout/radial4"/>
    <dgm:cxn modelId="{03A1CD16-3C1B-4A51-82C7-5AB92F47AFBD}" type="presOf" srcId="{CF7F5FAA-9354-4862-B1F3-6DFEA47A2C8B}" destId="{D7CD2B66-BCD5-454A-B34E-E34A4D264C3D}" srcOrd="0" destOrd="0" presId="urn:microsoft.com/office/officeart/2005/8/layout/radial4"/>
    <dgm:cxn modelId="{182E65AC-AB23-4FDD-8559-7E6FE8AFD235}" type="presOf" srcId="{6FE9EDD6-60AA-4123-9E40-92A7E95714EF}" destId="{5228D86C-1512-498C-99BE-99600A20F061}" srcOrd="0" destOrd="0" presId="urn:microsoft.com/office/officeart/2005/8/layout/radial4"/>
    <dgm:cxn modelId="{C7983F6E-F22E-4327-9C22-F2495CC705C2}" srcId="{3CB9D362-584B-43B8-B0B0-DA28C63E9EBB}" destId="{8F0D0C8E-525C-4E86-9FAD-929152DEDE44}" srcOrd="4" destOrd="0" parTransId="{69170F6D-9259-4FA7-8CBF-AB24390D5DDC}" sibTransId="{AFBEA097-4C3D-42DA-81B2-5C8DDB33FC00}"/>
    <dgm:cxn modelId="{7A9C56E1-70A7-438C-B104-354C34701B0E}" type="presOf" srcId="{5188E534-8795-4EBF-A82B-3A634C5380CF}" destId="{2CDC0C77-1AF8-49B8-89F9-C864C4F259D1}" srcOrd="0" destOrd="0" presId="urn:microsoft.com/office/officeart/2005/8/layout/radial4"/>
    <dgm:cxn modelId="{C766B1CD-CC3C-4F9C-BED4-1153DF5F2EEC}" type="presOf" srcId="{0A3827CC-7CA9-4016-A597-DF22155D7CAF}" destId="{53385DF0-E8A3-441A-99EC-5BD3AA197C89}" srcOrd="0" destOrd="0" presId="urn:microsoft.com/office/officeart/2005/8/layout/radial4"/>
    <dgm:cxn modelId="{F58E12DC-CAA3-4593-827D-C5C2CDE2DF73}" type="presOf" srcId="{C4EBD66D-D0DF-413E-9A77-53B915D93D5A}" destId="{72AF3072-6728-43F9-9B1B-0FCA0CE67349}" srcOrd="0" destOrd="0" presId="urn:microsoft.com/office/officeart/2005/8/layout/radial4"/>
    <dgm:cxn modelId="{19852969-8D9F-4710-989B-753C14587CFD}" srcId="{3CB9D362-584B-43B8-B0B0-DA28C63E9EBB}" destId="{B23F1B80-EB63-4D0C-846A-B9E1151F0822}" srcOrd="2" destOrd="0" parTransId="{5188E534-8795-4EBF-A82B-3A634C5380CF}" sibTransId="{8B092EC9-EDFE-4E74-B2E7-7BB7936BF0FD}"/>
    <dgm:cxn modelId="{C6505D1E-75B6-4667-95CA-77CACFEF04E0}" srcId="{3CB9D362-584B-43B8-B0B0-DA28C63E9EBB}" destId="{6FE9EDD6-60AA-4123-9E40-92A7E95714EF}" srcOrd="3" destOrd="0" parTransId="{D8BA2D7C-0452-4E26-81FB-E6337E8E5A79}" sibTransId="{AA359B12-085B-42C0-95D0-196778F23E3A}"/>
    <dgm:cxn modelId="{4054329E-CD58-4086-B89E-24C1087142A9}" type="presOf" srcId="{3CB9D362-584B-43B8-B0B0-DA28C63E9EBB}" destId="{3B57B428-F6A2-45D9-B0CE-B184EF61331F}" srcOrd="0" destOrd="0" presId="urn:microsoft.com/office/officeart/2005/8/layout/radial4"/>
    <dgm:cxn modelId="{FE92D859-B955-4BFE-8ABD-82BA0822FC72}" type="presParOf" srcId="{3D7A6E94-087C-49CB-8F0E-C0F7783901B1}" destId="{3B57B428-F6A2-45D9-B0CE-B184EF61331F}" srcOrd="0" destOrd="0" presId="urn:microsoft.com/office/officeart/2005/8/layout/radial4"/>
    <dgm:cxn modelId="{818AF09C-5551-4AB2-8CB7-F58A5985E4F0}" type="presParOf" srcId="{3D7A6E94-087C-49CB-8F0E-C0F7783901B1}" destId="{9FD6925A-F5BB-41EB-95C0-BDA7D782F0CA}" srcOrd="1" destOrd="0" presId="urn:microsoft.com/office/officeart/2005/8/layout/radial4"/>
    <dgm:cxn modelId="{3867D736-EFCD-4D2F-9FDA-7F03643F9F13}" type="presParOf" srcId="{3D7A6E94-087C-49CB-8F0E-C0F7783901B1}" destId="{53385DF0-E8A3-441A-99EC-5BD3AA197C89}" srcOrd="2" destOrd="0" presId="urn:microsoft.com/office/officeart/2005/8/layout/radial4"/>
    <dgm:cxn modelId="{17DC98EE-2550-467E-AC4E-FD2606693F61}" type="presParOf" srcId="{3D7A6E94-087C-49CB-8F0E-C0F7783901B1}" destId="{72AF3072-6728-43F9-9B1B-0FCA0CE67349}" srcOrd="3" destOrd="0" presId="urn:microsoft.com/office/officeart/2005/8/layout/radial4"/>
    <dgm:cxn modelId="{819F879A-394E-4720-93AA-FE9AE133D8CC}" type="presParOf" srcId="{3D7A6E94-087C-49CB-8F0E-C0F7783901B1}" destId="{D7CD2B66-BCD5-454A-B34E-E34A4D264C3D}" srcOrd="4" destOrd="0" presId="urn:microsoft.com/office/officeart/2005/8/layout/radial4"/>
    <dgm:cxn modelId="{2AC9A5FF-86B1-4176-9C06-10850FFC850B}" type="presParOf" srcId="{3D7A6E94-087C-49CB-8F0E-C0F7783901B1}" destId="{2CDC0C77-1AF8-49B8-89F9-C864C4F259D1}" srcOrd="5" destOrd="0" presId="urn:microsoft.com/office/officeart/2005/8/layout/radial4"/>
    <dgm:cxn modelId="{BC4A237D-5423-41E9-825F-1EDB52BFC2A8}" type="presParOf" srcId="{3D7A6E94-087C-49CB-8F0E-C0F7783901B1}" destId="{E0EB9E7F-3FF0-449D-BE2C-47EB1108F7E7}" srcOrd="6" destOrd="0" presId="urn:microsoft.com/office/officeart/2005/8/layout/radial4"/>
    <dgm:cxn modelId="{814B580B-5B13-4810-A94B-0062346D21A7}" type="presParOf" srcId="{3D7A6E94-087C-49CB-8F0E-C0F7783901B1}" destId="{88592988-F83E-4284-8DAF-57B265C009C3}" srcOrd="7" destOrd="0" presId="urn:microsoft.com/office/officeart/2005/8/layout/radial4"/>
    <dgm:cxn modelId="{0C3A5839-FF57-407F-8A78-67AA113F8A25}" type="presParOf" srcId="{3D7A6E94-087C-49CB-8F0E-C0F7783901B1}" destId="{5228D86C-1512-498C-99BE-99600A20F061}" srcOrd="8" destOrd="0" presId="urn:microsoft.com/office/officeart/2005/8/layout/radial4"/>
    <dgm:cxn modelId="{53CD1222-C4A1-494A-8671-2F457BB2AE76}" type="presParOf" srcId="{3D7A6E94-087C-49CB-8F0E-C0F7783901B1}" destId="{8267B62F-D13D-4088-B6FF-4B90B73D6259}" srcOrd="9" destOrd="0" presId="urn:microsoft.com/office/officeart/2005/8/layout/radial4"/>
    <dgm:cxn modelId="{DACC5E1E-D2DC-46F7-9252-B35624E3F4D6}" type="presParOf" srcId="{3D7A6E94-087C-49CB-8F0E-C0F7783901B1}" destId="{8327AF06-261D-4684-8935-C3A996124F82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C35309-5011-4394-A70B-9877212397E0}" type="doc">
      <dgm:prSet loTypeId="urn:microsoft.com/office/officeart/2005/8/layout/list1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ru-RU"/>
        </a:p>
      </dgm:t>
    </dgm:pt>
    <dgm:pt modelId="{D92B5552-B5D9-4322-93BC-C9FD56956BA3}">
      <dgm:prSet custT="1"/>
      <dgm:spPr/>
      <dgm:t>
        <a:bodyPr/>
        <a:lstStyle/>
        <a:p>
          <a:pPr rtl="0"/>
          <a:r>
            <a:rPr lang="ru-RU" sz="3600" dirty="0" smtClean="0">
              <a:solidFill>
                <a:schemeClr val="tx1"/>
              </a:solidFill>
            </a:rPr>
            <a:t>Словесные</a:t>
          </a:r>
          <a:endParaRPr lang="ru-RU" sz="3600" dirty="0">
            <a:solidFill>
              <a:schemeClr val="tx1"/>
            </a:solidFill>
          </a:endParaRPr>
        </a:p>
      </dgm:t>
    </dgm:pt>
    <dgm:pt modelId="{C3033BF3-0871-410D-8578-FC5D7DC5E4D7}" type="parTrans" cxnId="{82A5F3A1-BEA1-4A5F-B517-08E3A35F5D84}">
      <dgm:prSet/>
      <dgm:spPr/>
      <dgm:t>
        <a:bodyPr/>
        <a:lstStyle/>
        <a:p>
          <a:endParaRPr lang="ru-RU"/>
        </a:p>
      </dgm:t>
    </dgm:pt>
    <dgm:pt modelId="{5967A171-72DC-4A83-BF0E-9225C4818DB4}" type="sibTrans" cxnId="{82A5F3A1-BEA1-4A5F-B517-08E3A35F5D84}">
      <dgm:prSet/>
      <dgm:spPr/>
      <dgm:t>
        <a:bodyPr/>
        <a:lstStyle/>
        <a:p>
          <a:endParaRPr lang="ru-RU"/>
        </a:p>
      </dgm:t>
    </dgm:pt>
    <dgm:pt modelId="{814DCBB8-F844-49EF-8833-4C46474D608A}">
      <dgm:prSet custT="1"/>
      <dgm:spPr/>
      <dgm:t>
        <a:bodyPr/>
        <a:lstStyle/>
        <a:p>
          <a:pPr rtl="0"/>
          <a:r>
            <a:rPr lang="ru-RU" sz="3600" dirty="0" smtClean="0">
              <a:solidFill>
                <a:schemeClr val="tx1"/>
              </a:solidFill>
            </a:rPr>
            <a:t>Табличные</a:t>
          </a:r>
          <a:endParaRPr lang="ru-RU" sz="3600" dirty="0">
            <a:solidFill>
              <a:schemeClr val="tx1"/>
            </a:solidFill>
          </a:endParaRPr>
        </a:p>
      </dgm:t>
    </dgm:pt>
    <dgm:pt modelId="{8745A81A-7D81-40A2-8E13-3CEF2CC6A8D7}" type="parTrans" cxnId="{32291CAC-4B45-482C-9C6F-F71B1655B7F2}">
      <dgm:prSet/>
      <dgm:spPr/>
      <dgm:t>
        <a:bodyPr/>
        <a:lstStyle/>
        <a:p>
          <a:endParaRPr lang="ru-RU"/>
        </a:p>
      </dgm:t>
    </dgm:pt>
    <dgm:pt modelId="{A18A926A-48A6-455B-93F8-1E1B262EC13C}" type="sibTrans" cxnId="{32291CAC-4B45-482C-9C6F-F71B1655B7F2}">
      <dgm:prSet/>
      <dgm:spPr/>
      <dgm:t>
        <a:bodyPr/>
        <a:lstStyle/>
        <a:p>
          <a:endParaRPr lang="ru-RU"/>
        </a:p>
      </dgm:t>
    </dgm:pt>
    <dgm:pt modelId="{7BA42587-143E-4A13-A114-1FC6C31F34EC}">
      <dgm:prSet custT="1"/>
      <dgm:spPr/>
      <dgm:t>
        <a:bodyPr/>
        <a:lstStyle/>
        <a:p>
          <a:pPr rtl="0"/>
          <a:r>
            <a:rPr lang="ru-RU" sz="3600" dirty="0" smtClean="0">
              <a:solidFill>
                <a:schemeClr val="tx1"/>
              </a:solidFill>
            </a:rPr>
            <a:t>Графические (блок-схемы)</a:t>
          </a:r>
          <a:endParaRPr lang="ru-RU" sz="3600" dirty="0">
            <a:solidFill>
              <a:schemeClr val="tx1"/>
            </a:solidFill>
          </a:endParaRPr>
        </a:p>
      </dgm:t>
    </dgm:pt>
    <dgm:pt modelId="{4E6AEC46-89C2-4C0A-9171-D951707CACDE}" type="parTrans" cxnId="{F8D7FC65-60AE-41CF-BFB3-6027D1AE0E40}">
      <dgm:prSet/>
      <dgm:spPr/>
      <dgm:t>
        <a:bodyPr/>
        <a:lstStyle/>
        <a:p>
          <a:endParaRPr lang="ru-RU"/>
        </a:p>
      </dgm:t>
    </dgm:pt>
    <dgm:pt modelId="{68FB316B-54C2-49C0-BD1F-5F9BD3C5E030}" type="sibTrans" cxnId="{F8D7FC65-60AE-41CF-BFB3-6027D1AE0E40}">
      <dgm:prSet/>
      <dgm:spPr/>
      <dgm:t>
        <a:bodyPr/>
        <a:lstStyle/>
        <a:p>
          <a:endParaRPr lang="ru-RU"/>
        </a:p>
      </dgm:t>
    </dgm:pt>
    <dgm:pt modelId="{338B7E48-AE83-4401-9654-5EBCC78C8F46}">
      <dgm:prSet custT="1"/>
      <dgm:spPr/>
      <dgm:t>
        <a:bodyPr/>
        <a:lstStyle/>
        <a:p>
          <a:pPr rtl="0"/>
          <a:r>
            <a:rPr lang="ru-RU" sz="3600" dirty="0" smtClean="0">
              <a:solidFill>
                <a:schemeClr val="tx1"/>
              </a:solidFill>
            </a:rPr>
            <a:t>Программные</a:t>
          </a:r>
          <a:endParaRPr lang="ru-RU" sz="3600" dirty="0">
            <a:solidFill>
              <a:schemeClr val="tx1"/>
            </a:solidFill>
          </a:endParaRPr>
        </a:p>
      </dgm:t>
    </dgm:pt>
    <dgm:pt modelId="{20261270-EF62-417C-9833-B6C798468FC9}" type="parTrans" cxnId="{E6FA4B7D-9B44-4313-8EFF-3993E1EC57C4}">
      <dgm:prSet/>
      <dgm:spPr/>
      <dgm:t>
        <a:bodyPr/>
        <a:lstStyle/>
        <a:p>
          <a:endParaRPr lang="ru-RU"/>
        </a:p>
      </dgm:t>
    </dgm:pt>
    <dgm:pt modelId="{30BAF475-0102-4639-8FCA-7C103DA2F53A}" type="sibTrans" cxnId="{E6FA4B7D-9B44-4313-8EFF-3993E1EC57C4}">
      <dgm:prSet/>
      <dgm:spPr/>
      <dgm:t>
        <a:bodyPr/>
        <a:lstStyle/>
        <a:p>
          <a:endParaRPr lang="ru-RU"/>
        </a:p>
      </dgm:t>
    </dgm:pt>
    <dgm:pt modelId="{0D0457CC-2F54-4F1A-BB59-21503F8D2D2A}" type="pres">
      <dgm:prSet presAssocID="{25C35309-5011-4394-A70B-9877212397E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E67E31-2990-46E9-AFDB-BF3388363A8B}" type="pres">
      <dgm:prSet presAssocID="{D92B5552-B5D9-4322-93BC-C9FD56956BA3}" presName="parentLin" presStyleCnt="0"/>
      <dgm:spPr/>
    </dgm:pt>
    <dgm:pt modelId="{FD1D14B0-D524-4BE8-AC98-B380C0E46FC8}" type="pres">
      <dgm:prSet presAssocID="{D92B5552-B5D9-4322-93BC-C9FD56956BA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95C59C0-729B-4F24-B6BD-72CEB9B69126}" type="pres">
      <dgm:prSet presAssocID="{D92B5552-B5D9-4322-93BC-C9FD56956BA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4A7128-E4EF-4E57-AC82-36687FA709F5}" type="pres">
      <dgm:prSet presAssocID="{D92B5552-B5D9-4322-93BC-C9FD56956BA3}" presName="negativeSpace" presStyleCnt="0"/>
      <dgm:spPr/>
    </dgm:pt>
    <dgm:pt modelId="{401A0D12-7386-427C-9AA0-C308F51740D3}" type="pres">
      <dgm:prSet presAssocID="{D92B5552-B5D9-4322-93BC-C9FD56956BA3}" presName="childText" presStyleLbl="conFgAcc1" presStyleIdx="0" presStyleCnt="4">
        <dgm:presLayoutVars>
          <dgm:bulletEnabled val="1"/>
        </dgm:presLayoutVars>
      </dgm:prSet>
      <dgm:spPr/>
    </dgm:pt>
    <dgm:pt modelId="{E3C20BBA-47D2-4304-90E7-44FB7309EAD5}" type="pres">
      <dgm:prSet presAssocID="{5967A171-72DC-4A83-BF0E-9225C4818DB4}" presName="spaceBetweenRectangles" presStyleCnt="0"/>
      <dgm:spPr/>
    </dgm:pt>
    <dgm:pt modelId="{645146C0-E91B-438C-B646-CAA13EDEA949}" type="pres">
      <dgm:prSet presAssocID="{814DCBB8-F844-49EF-8833-4C46474D608A}" presName="parentLin" presStyleCnt="0"/>
      <dgm:spPr/>
    </dgm:pt>
    <dgm:pt modelId="{BACAA8DA-653C-4FDD-A094-B7B790373591}" type="pres">
      <dgm:prSet presAssocID="{814DCBB8-F844-49EF-8833-4C46474D608A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72A4278B-71A2-4947-B6A0-0CF9B19CBA69}" type="pres">
      <dgm:prSet presAssocID="{814DCBB8-F844-49EF-8833-4C46474D608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2C0C17-3D46-4E55-9A58-67BEAD821627}" type="pres">
      <dgm:prSet presAssocID="{814DCBB8-F844-49EF-8833-4C46474D608A}" presName="negativeSpace" presStyleCnt="0"/>
      <dgm:spPr/>
    </dgm:pt>
    <dgm:pt modelId="{B3318DDF-F9D8-4A59-8512-76905A9B1C2F}" type="pres">
      <dgm:prSet presAssocID="{814DCBB8-F844-49EF-8833-4C46474D608A}" presName="childText" presStyleLbl="conFgAcc1" presStyleIdx="1" presStyleCnt="4">
        <dgm:presLayoutVars>
          <dgm:bulletEnabled val="1"/>
        </dgm:presLayoutVars>
      </dgm:prSet>
      <dgm:spPr/>
    </dgm:pt>
    <dgm:pt modelId="{1846AC30-3EA7-4EC9-A435-C3E0DD37EBC6}" type="pres">
      <dgm:prSet presAssocID="{A18A926A-48A6-455B-93F8-1E1B262EC13C}" presName="spaceBetweenRectangles" presStyleCnt="0"/>
      <dgm:spPr/>
    </dgm:pt>
    <dgm:pt modelId="{B917A350-BA39-404A-BFD8-148552CDA1A1}" type="pres">
      <dgm:prSet presAssocID="{7BA42587-143E-4A13-A114-1FC6C31F34EC}" presName="parentLin" presStyleCnt="0"/>
      <dgm:spPr/>
    </dgm:pt>
    <dgm:pt modelId="{0B36C8BF-50D3-4CF3-9108-E3CE90E708A8}" type="pres">
      <dgm:prSet presAssocID="{7BA42587-143E-4A13-A114-1FC6C31F34EC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40D48049-4E38-4B4C-8A8E-85B5A267385A}" type="pres">
      <dgm:prSet presAssocID="{7BA42587-143E-4A13-A114-1FC6C31F34E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730A7D-7CDA-470E-AA82-41E3413EE011}" type="pres">
      <dgm:prSet presAssocID="{7BA42587-143E-4A13-A114-1FC6C31F34EC}" presName="negativeSpace" presStyleCnt="0"/>
      <dgm:spPr/>
    </dgm:pt>
    <dgm:pt modelId="{CA0826E6-6DE1-4E0D-8C11-CBEDB4D30AF6}" type="pres">
      <dgm:prSet presAssocID="{7BA42587-143E-4A13-A114-1FC6C31F34EC}" presName="childText" presStyleLbl="conFgAcc1" presStyleIdx="2" presStyleCnt="4">
        <dgm:presLayoutVars>
          <dgm:bulletEnabled val="1"/>
        </dgm:presLayoutVars>
      </dgm:prSet>
      <dgm:spPr/>
    </dgm:pt>
    <dgm:pt modelId="{6E64EBB2-8D38-4989-97C4-7348C90D19FA}" type="pres">
      <dgm:prSet presAssocID="{68FB316B-54C2-49C0-BD1F-5F9BD3C5E030}" presName="spaceBetweenRectangles" presStyleCnt="0"/>
      <dgm:spPr/>
    </dgm:pt>
    <dgm:pt modelId="{E447E841-C161-4D55-A1A9-3E776D554B8A}" type="pres">
      <dgm:prSet presAssocID="{338B7E48-AE83-4401-9654-5EBCC78C8F46}" presName="parentLin" presStyleCnt="0"/>
      <dgm:spPr/>
    </dgm:pt>
    <dgm:pt modelId="{3B1B47DF-CC73-4A58-9159-D3EA0C5A71A3}" type="pres">
      <dgm:prSet presAssocID="{338B7E48-AE83-4401-9654-5EBCC78C8F46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EC95FC45-A0CA-4436-BE04-00E95BCA547A}" type="pres">
      <dgm:prSet presAssocID="{338B7E48-AE83-4401-9654-5EBCC78C8F4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3C33AE-7173-4B49-8426-D2EFA243A6B2}" type="pres">
      <dgm:prSet presAssocID="{338B7E48-AE83-4401-9654-5EBCC78C8F46}" presName="negativeSpace" presStyleCnt="0"/>
      <dgm:spPr/>
    </dgm:pt>
    <dgm:pt modelId="{A89402BA-02E0-4E49-B145-992A3DAA3A0A}" type="pres">
      <dgm:prSet presAssocID="{338B7E48-AE83-4401-9654-5EBCC78C8F4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0DBC66E-AC68-41B5-9A5C-CAA6ABB20DF6}" type="presOf" srcId="{338B7E48-AE83-4401-9654-5EBCC78C8F46}" destId="{EC95FC45-A0CA-4436-BE04-00E95BCA547A}" srcOrd="1" destOrd="0" presId="urn:microsoft.com/office/officeart/2005/8/layout/list1"/>
    <dgm:cxn modelId="{F8D7FC65-60AE-41CF-BFB3-6027D1AE0E40}" srcId="{25C35309-5011-4394-A70B-9877212397E0}" destId="{7BA42587-143E-4A13-A114-1FC6C31F34EC}" srcOrd="2" destOrd="0" parTransId="{4E6AEC46-89C2-4C0A-9171-D951707CACDE}" sibTransId="{68FB316B-54C2-49C0-BD1F-5F9BD3C5E030}"/>
    <dgm:cxn modelId="{70280E8F-F4F8-410B-9888-27A2376BF5B7}" type="presOf" srcId="{D92B5552-B5D9-4322-93BC-C9FD56956BA3}" destId="{FD1D14B0-D524-4BE8-AC98-B380C0E46FC8}" srcOrd="0" destOrd="0" presId="urn:microsoft.com/office/officeart/2005/8/layout/list1"/>
    <dgm:cxn modelId="{C40CAC1A-DE53-4C67-8FF0-BC19CEA42E47}" type="presOf" srcId="{814DCBB8-F844-49EF-8833-4C46474D608A}" destId="{BACAA8DA-653C-4FDD-A094-B7B790373591}" srcOrd="0" destOrd="0" presId="urn:microsoft.com/office/officeart/2005/8/layout/list1"/>
    <dgm:cxn modelId="{82A5F3A1-BEA1-4A5F-B517-08E3A35F5D84}" srcId="{25C35309-5011-4394-A70B-9877212397E0}" destId="{D92B5552-B5D9-4322-93BC-C9FD56956BA3}" srcOrd="0" destOrd="0" parTransId="{C3033BF3-0871-410D-8578-FC5D7DC5E4D7}" sibTransId="{5967A171-72DC-4A83-BF0E-9225C4818DB4}"/>
    <dgm:cxn modelId="{E2613946-919A-4E64-AA2B-81386AAF586D}" type="presOf" srcId="{338B7E48-AE83-4401-9654-5EBCC78C8F46}" destId="{3B1B47DF-CC73-4A58-9159-D3EA0C5A71A3}" srcOrd="0" destOrd="0" presId="urn:microsoft.com/office/officeart/2005/8/layout/list1"/>
    <dgm:cxn modelId="{32291CAC-4B45-482C-9C6F-F71B1655B7F2}" srcId="{25C35309-5011-4394-A70B-9877212397E0}" destId="{814DCBB8-F844-49EF-8833-4C46474D608A}" srcOrd="1" destOrd="0" parTransId="{8745A81A-7D81-40A2-8E13-3CEF2CC6A8D7}" sibTransId="{A18A926A-48A6-455B-93F8-1E1B262EC13C}"/>
    <dgm:cxn modelId="{0B63DCD4-A5E1-4B87-BEAB-F524201A497E}" type="presOf" srcId="{25C35309-5011-4394-A70B-9877212397E0}" destId="{0D0457CC-2F54-4F1A-BB59-21503F8D2D2A}" srcOrd="0" destOrd="0" presId="urn:microsoft.com/office/officeart/2005/8/layout/list1"/>
    <dgm:cxn modelId="{4CB6ADCE-5739-4D9B-A9BB-81AEADB9815F}" type="presOf" srcId="{7BA42587-143E-4A13-A114-1FC6C31F34EC}" destId="{0B36C8BF-50D3-4CF3-9108-E3CE90E708A8}" srcOrd="0" destOrd="0" presId="urn:microsoft.com/office/officeart/2005/8/layout/list1"/>
    <dgm:cxn modelId="{0A6B5651-A2BC-44DE-AB44-EF68F55E71BA}" type="presOf" srcId="{7BA42587-143E-4A13-A114-1FC6C31F34EC}" destId="{40D48049-4E38-4B4C-8A8E-85B5A267385A}" srcOrd="1" destOrd="0" presId="urn:microsoft.com/office/officeart/2005/8/layout/list1"/>
    <dgm:cxn modelId="{E6FA4B7D-9B44-4313-8EFF-3993E1EC57C4}" srcId="{25C35309-5011-4394-A70B-9877212397E0}" destId="{338B7E48-AE83-4401-9654-5EBCC78C8F46}" srcOrd="3" destOrd="0" parTransId="{20261270-EF62-417C-9833-B6C798468FC9}" sibTransId="{30BAF475-0102-4639-8FCA-7C103DA2F53A}"/>
    <dgm:cxn modelId="{C7A596AE-9212-4BA1-878F-7573598754F4}" type="presOf" srcId="{814DCBB8-F844-49EF-8833-4C46474D608A}" destId="{72A4278B-71A2-4947-B6A0-0CF9B19CBA69}" srcOrd="1" destOrd="0" presId="urn:microsoft.com/office/officeart/2005/8/layout/list1"/>
    <dgm:cxn modelId="{F2FC3C33-F599-4799-8F42-068636954AE1}" type="presOf" srcId="{D92B5552-B5D9-4322-93BC-C9FD56956BA3}" destId="{C95C59C0-729B-4F24-B6BD-72CEB9B69126}" srcOrd="1" destOrd="0" presId="urn:microsoft.com/office/officeart/2005/8/layout/list1"/>
    <dgm:cxn modelId="{FEDF315B-FDB3-4759-A7EA-D921AD91CBA4}" type="presParOf" srcId="{0D0457CC-2F54-4F1A-BB59-21503F8D2D2A}" destId="{10E67E31-2990-46E9-AFDB-BF3388363A8B}" srcOrd="0" destOrd="0" presId="urn:microsoft.com/office/officeart/2005/8/layout/list1"/>
    <dgm:cxn modelId="{19E15463-EBA1-41E7-8A1D-3C2069A7E2DA}" type="presParOf" srcId="{10E67E31-2990-46E9-AFDB-BF3388363A8B}" destId="{FD1D14B0-D524-4BE8-AC98-B380C0E46FC8}" srcOrd="0" destOrd="0" presId="urn:microsoft.com/office/officeart/2005/8/layout/list1"/>
    <dgm:cxn modelId="{02F0AE5A-E23D-4CC9-831E-A6F4F55ABF9F}" type="presParOf" srcId="{10E67E31-2990-46E9-AFDB-BF3388363A8B}" destId="{C95C59C0-729B-4F24-B6BD-72CEB9B69126}" srcOrd="1" destOrd="0" presId="urn:microsoft.com/office/officeart/2005/8/layout/list1"/>
    <dgm:cxn modelId="{0FEF2063-ED15-4CF8-BF04-E62223EEF678}" type="presParOf" srcId="{0D0457CC-2F54-4F1A-BB59-21503F8D2D2A}" destId="{3B4A7128-E4EF-4E57-AC82-36687FA709F5}" srcOrd="1" destOrd="0" presId="urn:microsoft.com/office/officeart/2005/8/layout/list1"/>
    <dgm:cxn modelId="{37A1AFBF-DF77-455C-B458-58B749C2617C}" type="presParOf" srcId="{0D0457CC-2F54-4F1A-BB59-21503F8D2D2A}" destId="{401A0D12-7386-427C-9AA0-C308F51740D3}" srcOrd="2" destOrd="0" presId="urn:microsoft.com/office/officeart/2005/8/layout/list1"/>
    <dgm:cxn modelId="{42933CD8-6930-4EE5-A0AC-57767C928909}" type="presParOf" srcId="{0D0457CC-2F54-4F1A-BB59-21503F8D2D2A}" destId="{E3C20BBA-47D2-4304-90E7-44FB7309EAD5}" srcOrd="3" destOrd="0" presId="urn:microsoft.com/office/officeart/2005/8/layout/list1"/>
    <dgm:cxn modelId="{06247A7F-1CA8-4683-8D40-9142DEB8A70C}" type="presParOf" srcId="{0D0457CC-2F54-4F1A-BB59-21503F8D2D2A}" destId="{645146C0-E91B-438C-B646-CAA13EDEA949}" srcOrd="4" destOrd="0" presId="urn:microsoft.com/office/officeart/2005/8/layout/list1"/>
    <dgm:cxn modelId="{2F252EDB-E44A-4E5A-A61B-FC2F28EB316E}" type="presParOf" srcId="{645146C0-E91B-438C-B646-CAA13EDEA949}" destId="{BACAA8DA-653C-4FDD-A094-B7B790373591}" srcOrd="0" destOrd="0" presId="urn:microsoft.com/office/officeart/2005/8/layout/list1"/>
    <dgm:cxn modelId="{4953E3DD-BBF9-4265-94C1-61735BCC4159}" type="presParOf" srcId="{645146C0-E91B-438C-B646-CAA13EDEA949}" destId="{72A4278B-71A2-4947-B6A0-0CF9B19CBA69}" srcOrd="1" destOrd="0" presId="urn:microsoft.com/office/officeart/2005/8/layout/list1"/>
    <dgm:cxn modelId="{B7EF1EB5-73F8-45C5-992A-53C808919B79}" type="presParOf" srcId="{0D0457CC-2F54-4F1A-BB59-21503F8D2D2A}" destId="{4F2C0C17-3D46-4E55-9A58-67BEAD821627}" srcOrd="5" destOrd="0" presId="urn:microsoft.com/office/officeart/2005/8/layout/list1"/>
    <dgm:cxn modelId="{417208C0-8EF5-4B85-9A4E-D2763315854F}" type="presParOf" srcId="{0D0457CC-2F54-4F1A-BB59-21503F8D2D2A}" destId="{B3318DDF-F9D8-4A59-8512-76905A9B1C2F}" srcOrd="6" destOrd="0" presId="urn:microsoft.com/office/officeart/2005/8/layout/list1"/>
    <dgm:cxn modelId="{B5882A3B-B595-4E12-9345-6F062AB173EB}" type="presParOf" srcId="{0D0457CC-2F54-4F1A-BB59-21503F8D2D2A}" destId="{1846AC30-3EA7-4EC9-A435-C3E0DD37EBC6}" srcOrd="7" destOrd="0" presId="urn:microsoft.com/office/officeart/2005/8/layout/list1"/>
    <dgm:cxn modelId="{C9970232-C6B7-44EB-B21F-CFBCEE50947D}" type="presParOf" srcId="{0D0457CC-2F54-4F1A-BB59-21503F8D2D2A}" destId="{B917A350-BA39-404A-BFD8-148552CDA1A1}" srcOrd="8" destOrd="0" presId="urn:microsoft.com/office/officeart/2005/8/layout/list1"/>
    <dgm:cxn modelId="{A3BF90CE-6ACA-48C3-9F2F-24479143151B}" type="presParOf" srcId="{B917A350-BA39-404A-BFD8-148552CDA1A1}" destId="{0B36C8BF-50D3-4CF3-9108-E3CE90E708A8}" srcOrd="0" destOrd="0" presId="urn:microsoft.com/office/officeart/2005/8/layout/list1"/>
    <dgm:cxn modelId="{00248860-A4CE-44A7-BED8-E6427D577560}" type="presParOf" srcId="{B917A350-BA39-404A-BFD8-148552CDA1A1}" destId="{40D48049-4E38-4B4C-8A8E-85B5A267385A}" srcOrd="1" destOrd="0" presId="urn:microsoft.com/office/officeart/2005/8/layout/list1"/>
    <dgm:cxn modelId="{568453A6-EB5D-4579-9E6A-B3D66ED84398}" type="presParOf" srcId="{0D0457CC-2F54-4F1A-BB59-21503F8D2D2A}" destId="{7D730A7D-7CDA-470E-AA82-41E3413EE011}" srcOrd="9" destOrd="0" presId="urn:microsoft.com/office/officeart/2005/8/layout/list1"/>
    <dgm:cxn modelId="{5008DE93-0A19-4B94-A17B-7AACC332DFBE}" type="presParOf" srcId="{0D0457CC-2F54-4F1A-BB59-21503F8D2D2A}" destId="{CA0826E6-6DE1-4E0D-8C11-CBEDB4D30AF6}" srcOrd="10" destOrd="0" presId="urn:microsoft.com/office/officeart/2005/8/layout/list1"/>
    <dgm:cxn modelId="{9FF8DC9F-C4A0-46B4-B781-D1A63DFD9556}" type="presParOf" srcId="{0D0457CC-2F54-4F1A-BB59-21503F8D2D2A}" destId="{6E64EBB2-8D38-4989-97C4-7348C90D19FA}" srcOrd="11" destOrd="0" presId="urn:microsoft.com/office/officeart/2005/8/layout/list1"/>
    <dgm:cxn modelId="{24DDF272-9733-4903-96F6-5C6DDEF6CE10}" type="presParOf" srcId="{0D0457CC-2F54-4F1A-BB59-21503F8D2D2A}" destId="{E447E841-C161-4D55-A1A9-3E776D554B8A}" srcOrd="12" destOrd="0" presId="urn:microsoft.com/office/officeart/2005/8/layout/list1"/>
    <dgm:cxn modelId="{E9B9A12D-F0B2-4852-A623-39CA3C6D06EC}" type="presParOf" srcId="{E447E841-C161-4D55-A1A9-3E776D554B8A}" destId="{3B1B47DF-CC73-4A58-9159-D3EA0C5A71A3}" srcOrd="0" destOrd="0" presId="urn:microsoft.com/office/officeart/2005/8/layout/list1"/>
    <dgm:cxn modelId="{4295A2DF-69C3-4F02-8DD5-003631C55C73}" type="presParOf" srcId="{E447E841-C161-4D55-A1A9-3E776D554B8A}" destId="{EC95FC45-A0CA-4436-BE04-00E95BCA547A}" srcOrd="1" destOrd="0" presId="urn:microsoft.com/office/officeart/2005/8/layout/list1"/>
    <dgm:cxn modelId="{1C234DF1-5C0F-457D-A4DF-B97D0F9D0967}" type="presParOf" srcId="{0D0457CC-2F54-4F1A-BB59-21503F8D2D2A}" destId="{443C33AE-7173-4B49-8426-D2EFA243A6B2}" srcOrd="13" destOrd="0" presId="urn:microsoft.com/office/officeart/2005/8/layout/list1"/>
    <dgm:cxn modelId="{88C6B931-8687-4C20-8914-5D52D6DE78D6}" type="presParOf" srcId="{0D0457CC-2F54-4F1A-BB59-21503F8D2D2A}" destId="{A89402BA-02E0-4E49-B145-992A3DAA3A0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6736A5-D1FC-4510-8B60-7E48D845E431}" type="doc">
      <dgm:prSet loTypeId="urn:microsoft.com/office/officeart/2005/8/layout/vList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24AAF77-9B5C-4D5A-9C27-B5F33BD1B1B0}">
      <dgm:prSet custT="1"/>
      <dgm:spPr/>
      <dgm:t>
        <a:bodyPr/>
        <a:lstStyle/>
        <a:p>
          <a:pPr algn="ctr" rtl="0"/>
          <a:endParaRPr lang="ru-RU" sz="2400" b="1" baseline="0" dirty="0"/>
        </a:p>
      </dgm:t>
    </dgm:pt>
    <dgm:pt modelId="{FE3BD360-924A-4266-B6B4-8F12C04C04DB}" type="parTrans" cxnId="{E260BCB1-BFB4-49B0-A630-0E3216C61672}">
      <dgm:prSet/>
      <dgm:spPr/>
      <dgm:t>
        <a:bodyPr/>
        <a:lstStyle/>
        <a:p>
          <a:endParaRPr lang="ru-RU"/>
        </a:p>
      </dgm:t>
    </dgm:pt>
    <dgm:pt modelId="{91F07E50-7733-43A9-935E-1B834D0C9A9F}" type="sibTrans" cxnId="{E260BCB1-BFB4-49B0-A630-0E3216C61672}">
      <dgm:prSet/>
      <dgm:spPr/>
      <dgm:t>
        <a:bodyPr/>
        <a:lstStyle/>
        <a:p>
          <a:endParaRPr lang="ru-RU"/>
        </a:p>
      </dgm:t>
    </dgm:pt>
    <dgm:pt modelId="{8909928F-AB0C-4758-A106-5ADD0A684E41}" type="pres">
      <dgm:prSet presAssocID="{636736A5-D1FC-4510-8B60-7E48D845E43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B9DEC6-C542-4950-A571-30E2C0758826}" type="pres">
      <dgm:prSet presAssocID="{824AAF77-9B5C-4D5A-9C27-B5F33BD1B1B0}" presName="parentText" presStyleLbl="node1" presStyleIdx="0" presStyleCnt="1" custScaleY="67310" custLinFactNeighborX="12000" custLinFactNeighborY="-20910">
        <dgm:presLayoutVars>
          <dgm:chMax val="0"/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</dgm:ptLst>
  <dgm:cxnLst>
    <dgm:cxn modelId="{E260BCB1-BFB4-49B0-A630-0E3216C61672}" srcId="{636736A5-D1FC-4510-8B60-7E48D845E431}" destId="{824AAF77-9B5C-4D5A-9C27-B5F33BD1B1B0}" srcOrd="0" destOrd="0" parTransId="{FE3BD360-924A-4266-B6B4-8F12C04C04DB}" sibTransId="{91F07E50-7733-43A9-935E-1B834D0C9A9F}"/>
    <dgm:cxn modelId="{B9DCC4C5-5AD6-4D56-9AD3-DD8714E89D9D}" type="presOf" srcId="{636736A5-D1FC-4510-8B60-7E48D845E431}" destId="{8909928F-AB0C-4758-A106-5ADD0A684E41}" srcOrd="0" destOrd="0" presId="urn:microsoft.com/office/officeart/2005/8/layout/vList2"/>
    <dgm:cxn modelId="{A972C80B-5398-45C9-A44F-330F331BC55B}" type="presOf" srcId="{824AAF77-9B5C-4D5A-9C27-B5F33BD1B1B0}" destId="{04B9DEC6-C542-4950-A571-30E2C0758826}" srcOrd="0" destOrd="0" presId="urn:microsoft.com/office/officeart/2005/8/layout/vList2"/>
    <dgm:cxn modelId="{4DB19A6D-FC6D-4C3A-AB03-83061FE3BD65}" type="presParOf" srcId="{8909928F-AB0C-4758-A106-5ADD0A684E41}" destId="{04B9DEC6-C542-4950-A571-30E2C075882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3D6076-FEAA-423F-9BC8-A6314BF0E14B}" type="doc">
      <dgm:prSet loTypeId="urn:microsoft.com/office/officeart/2005/8/layout/target3" loCatId="list" qsTypeId="urn:microsoft.com/office/officeart/2005/8/quickstyle/3d1" qsCatId="3D" csTypeId="urn:microsoft.com/office/officeart/2005/8/colors/accent4_3" csCatId="accent4" phldr="1"/>
      <dgm:spPr/>
      <dgm:t>
        <a:bodyPr/>
        <a:lstStyle/>
        <a:p>
          <a:endParaRPr lang="ru-RU"/>
        </a:p>
      </dgm:t>
    </dgm:pt>
    <dgm:pt modelId="{8E26AC6A-1E2C-4EE9-8989-90EC8BDAD36B}">
      <dgm:prSet custT="1"/>
      <dgm:spPr/>
      <dgm:t>
        <a:bodyPr/>
        <a:lstStyle/>
        <a:p>
          <a:pPr rtl="0"/>
          <a:r>
            <a:rPr lang="ru-RU" sz="3200" dirty="0" smtClean="0"/>
            <a:t>Линейный (следование)</a:t>
          </a:r>
          <a:endParaRPr lang="ru-RU" sz="3200" dirty="0"/>
        </a:p>
      </dgm:t>
    </dgm:pt>
    <dgm:pt modelId="{87179019-18BF-4D38-A73B-BDF751438B33}" type="parTrans" cxnId="{31E3D553-B21C-43BC-851D-4C2D1CAA74AE}">
      <dgm:prSet/>
      <dgm:spPr/>
      <dgm:t>
        <a:bodyPr/>
        <a:lstStyle/>
        <a:p>
          <a:endParaRPr lang="ru-RU" sz="3200"/>
        </a:p>
      </dgm:t>
    </dgm:pt>
    <dgm:pt modelId="{A3D601DC-AF22-4A18-B7AD-7758C57927ED}" type="sibTrans" cxnId="{31E3D553-B21C-43BC-851D-4C2D1CAA74AE}">
      <dgm:prSet/>
      <dgm:spPr/>
      <dgm:t>
        <a:bodyPr/>
        <a:lstStyle/>
        <a:p>
          <a:endParaRPr lang="ru-RU" sz="3200"/>
        </a:p>
      </dgm:t>
    </dgm:pt>
    <dgm:pt modelId="{DE1F2918-75F8-4A22-A913-2FD3CEE92A67}">
      <dgm:prSet custT="1"/>
      <dgm:spPr/>
      <dgm:t>
        <a:bodyPr/>
        <a:lstStyle/>
        <a:p>
          <a:pPr rtl="0"/>
          <a:r>
            <a:rPr lang="ru-RU" sz="3200" dirty="0" smtClean="0"/>
            <a:t>Ветвление</a:t>
          </a:r>
          <a:endParaRPr lang="ru-RU" sz="3200" dirty="0"/>
        </a:p>
      </dgm:t>
    </dgm:pt>
    <dgm:pt modelId="{2FBA7C19-C999-40AC-B251-9F010E1A3C89}" type="parTrans" cxnId="{62E1A293-C181-4DE0-ABF1-86B05510BEA5}">
      <dgm:prSet/>
      <dgm:spPr/>
      <dgm:t>
        <a:bodyPr/>
        <a:lstStyle/>
        <a:p>
          <a:endParaRPr lang="ru-RU" sz="3200"/>
        </a:p>
      </dgm:t>
    </dgm:pt>
    <dgm:pt modelId="{081DD19C-D934-41CC-B74A-093BC3928E17}" type="sibTrans" cxnId="{62E1A293-C181-4DE0-ABF1-86B05510BEA5}">
      <dgm:prSet/>
      <dgm:spPr/>
      <dgm:t>
        <a:bodyPr/>
        <a:lstStyle/>
        <a:p>
          <a:endParaRPr lang="ru-RU" sz="3200"/>
        </a:p>
      </dgm:t>
    </dgm:pt>
    <dgm:pt modelId="{3363A387-9BF5-4B9B-A6C5-8EC59368C38B}">
      <dgm:prSet custT="1"/>
      <dgm:spPr/>
      <dgm:t>
        <a:bodyPr/>
        <a:lstStyle/>
        <a:p>
          <a:pPr rtl="0"/>
          <a:r>
            <a:rPr lang="ru-RU" sz="3200" dirty="0" smtClean="0"/>
            <a:t>Циклический (повтор)</a:t>
          </a:r>
          <a:endParaRPr lang="ru-RU" sz="3200" dirty="0"/>
        </a:p>
      </dgm:t>
    </dgm:pt>
    <dgm:pt modelId="{91772DC2-92AF-42D0-8290-B690709EFB7C}" type="parTrans" cxnId="{0F5956B2-9824-44CC-BDD0-6FCC8B2DF0D1}">
      <dgm:prSet/>
      <dgm:spPr/>
      <dgm:t>
        <a:bodyPr/>
        <a:lstStyle/>
        <a:p>
          <a:endParaRPr lang="ru-RU" sz="3200"/>
        </a:p>
      </dgm:t>
    </dgm:pt>
    <dgm:pt modelId="{2ABDC872-F0DB-4DA1-9526-681F32035D90}" type="sibTrans" cxnId="{0F5956B2-9824-44CC-BDD0-6FCC8B2DF0D1}">
      <dgm:prSet/>
      <dgm:spPr/>
      <dgm:t>
        <a:bodyPr/>
        <a:lstStyle/>
        <a:p>
          <a:endParaRPr lang="ru-RU" sz="3200"/>
        </a:p>
      </dgm:t>
    </dgm:pt>
    <dgm:pt modelId="{EE79A746-DA83-490A-AFD8-0DE6F019A5F3}">
      <dgm:prSet custT="1"/>
      <dgm:spPr/>
      <dgm:t>
        <a:bodyPr/>
        <a:lstStyle/>
        <a:p>
          <a:pPr rtl="0"/>
          <a:r>
            <a:rPr lang="ru-RU" sz="3200" dirty="0" smtClean="0"/>
            <a:t>Вспомогательный</a:t>
          </a:r>
          <a:endParaRPr lang="ru-RU" sz="3200" dirty="0"/>
        </a:p>
      </dgm:t>
    </dgm:pt>
    <dgm:pt modelId="{3D404BA7-4BDF-434E-8511-36223C531D40}" type="parTrans" cxnId="{487AE470-BBCC-4BAE-A983-52D0F5CD8415}">
      <dgm:prSet/>
      <dgm:spPr/>
      <dgm:t>
        <a:bodyPr/>
        <a:lstStyle/>
        <a:p>
          <a:endParaRPr lang="ru-RU" sz="3200"/>
        </a:p>
      </dgm:t>
    </dgm:pt>
    <dgm:pt modelId="{7BE60860-4BBC-46D7-8AEF-83F9E9CFA2F3}" type="sibTrans" cxnId="{487AE470-BBCC-4BAE-A983-52D0F5CD8415}">
      <dgm:prSet/>
      <dgm:spPr/>
      <dgm:t>
        <a:bodyPr/>
        <a:lstStyle/>
        <a:p>
          <a:endParaRPr lang="ru-RU" sz="3200"/>
        </a:p>
      </dgm:t>
    </dgm:pt>
    <dgm:pt modelId="{189A1A18-952E-4BBE-9B4C-C17F52256795}">
      <dgm:prSet custT="1"/>
      <dgm:spPr/>
      <dgm:t>
        <a:bodyPr/>
        <a:lstStyle/>
        <a:p>
          <a:pPr rtl="0"/>
          <a:r>
            <a:rPr lang="ru-RU" sz="3200" dirty="0" smtClean="0"/>
            <a:t>Комбинированный</a:t>
          </a:r>
          <a:endParaRPr lang="ru-RU" sz="3200" dirty="0"/>
        </a:p>
      </dgm:t>
    </dgm:pt>
    <dgm:pt modelId="{CED393D1-55E8-4A44-922D-C358E20F8A78}" type="parTrans" cxnId="{859ED58A-B6D0-4D7E-B2B0-71EBD98ED4B8}">
      <dgm:prSet/>
      <dgm:spPr/>
      <dgm:t>
        <a:bodyPr/>
        <a:lstStyle/>
        <a:p>
          <a:endParaRPr lang="ru-RU" sz="3200"/>
        </a:p>
      </dgm:t>
    </dgm:pt>
    <dgm:pt modelId="{C48A5A0C-C531-405F-811B-2B18563CF027}" type="sibTrans" cxnId="{859ED58A-B6D0-4D7E-B2B0-71EBD98ED4B8}">
      <dgm:prSet/>
      <dgm:spPr/>
      <dgm:t>
        <a:bodyPr/>
        <a:lstStyle/>
        <a:p>
          <a:endParaRPr lang="ru-RU" sz="3200"/>
        </a:p>
      </dgm:t>
    </dgm:pt>
    <dgm:pt modelId="{1E758561-CC69-464A-9504-ADB4D3E60B51}" type="pres">
      <dgm:prSet presAssocID="{8B3D6076-FEAA-423F-9BC8-A6314BF0E14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5F5704-47A0-4C5C-95CF-CA2AB9474017}" type="pres">
      <dgm:prSet presAssocID="{8E26AC6A-1E2C-4EE9-8989-90EC8BDAD36B}" presName="circle1" presStyleLbl="node1" presStyleIdx="0" presStyleCnt="5"/>
      <dgm:spPr/>
    </dgm:pt>
    <dgm:pt modelId="{18E0A3A7-8B31-478D-8BF1-4844B3816A65}" type="pres">
      <dgm:prSet presAssocID="{8E26AC6A-1E2C-4EE9-8989-90EC8BDAD36B}" presName="space" presStyleCnt="0"/>
      <dgm:spPr/>
    </dgm:pt>
    <dgm:pt modelId="{5B19AD83-A784-49CE-8EE9-F69E7FFB0BC7}" type="pres">
      <dgm:prSet presAssocID="{8E26AC6A-1E2C-4EE9-8989-90EC8BDAD36B}" presName="rect1" presStyleLbl="alignAcc1" presStyleIdx="0" presStyleCnt="5"/>
      <dgm:spPr/>
      <dgm:t>
        <a:bodyPr/>
        <a:lstStyle/>
        <a:p>
          <a:endParaRPr lang="ru-RU"/>
        </a:p>
      </dgm:t>
    </dgm:pt>
    <dgm:pt modelId="{8105DBD8-D38C-4384-B3CB-E04D6C12E166}" type="pres">
      <dgm:prSet presAssocID="{DE1F2918-75F8-4A22-A913-2FD3CEE92A67}" presName="vertSpace2" presStyleLbl="node1" presStyleIdx="0" presStyleCnt="5"/>
      <dgm:spPr/>
    </dgm:pt>
    <dgm:pt modelId="{5F8D3FDC-E1D4-42F8-84F0-7A6A243D616F}" type="pres">
      <dgm:prSet presAssocID="{DE1F2918-75F8-4A22-A913-2FD3CEE92A67}" presName="circle2" presStyleLbl="node1" presStyleIdx="1" presStyleCnt="5"/>
      <dgm:spPr/>
    </dgm:pt>
    <dgm:pt modelId="{9009D111-9D80-4FD0-9920-3BAF6E1C27C7}" type="pres">
      <dgm:prSet presAssocID="{DE1F2918-75F8-4A22-A913-2FD3CEE92A67}" presName="rect2" presStyleLbl="alignAcc1" presStyleIdx="1" presStyleCnt="5"/>
      <dgm:spPr/>
      <dgm:t>
        <a:bodyPr/>
        <a:lstStyle/>
        <a:p>
          <a:endParaRPr lang="ru-RU"/>
        </a:p>
      </dgm:t>
    </dgm:pt>
    <dgm:pt modelId="{FD06B28B-0E5A-49B3-BB92-D8C84E4ABB7D}" type="pres">
      <dgm:prSet presAssocID="{3363A387-9BF5-4B9B-A6C5-8EC59368C38B}" presName="vertSpace3" presStyleLbl="node1" presStyleIdx="1" presStyleCnt="5"/>
      <dgm:spPr/>
    </dgm:pt>
    <dgm:pt modelId="{301A271B-A3A7-43BD-894A-76CE1A6A1D69}" type="pres">
      <dgm:prSet presAssocID="{3363A387-9BF5-4B9B-A6C5-8EC59368C38B}" presName="circle3" presStyleLbl="node1" presStyleIdx="2" presStyleCnt="5"/>
      <dgm:spPr/>
    </dgm:pt>
    <dgm:pt modelId="{1623759C-D366-4BEA-BA12-8D9F74DAB624}" type="pres">
      <dgm:prSet presAssocID="{3363A387-9BF5-4B9B-A6C5-8EC59368C38B}" presName="rect3" presStyleLbl="alignAcc1" presStyleIdx="2" presStyleCnt="5"/>
      <dgm:spPr/>
      <dgm:t>
        <a:bodyPr/>
        <a:lstStyle/>
        <a:p>
          <a:endParaRPr lang="ru-RU"/>
        </a:p>
      </dgm:t>
    </dgm:pt>
    <dgm:pt modelId="{6114DEEA-3A86-4FB0-91E3-7BBBFEE54051}" type="pres">
      <dgm:prSet presAssocID="{EE79A746-DA83-490A-AFD8-0DE6F019A5F3}" presName="vertSpace4" presStyleLbl="node1" presStyleIdx="2" presStyleCnt="5"/>
      <dgm:spPr/>
    </dgm:pt>
    <dgm:pt modelId="{57790D58-2111-490F-AEDF-4569F884E697}" type="pres">
      <dgm:prSet presAssocID="{EE79A746-DA83-490A-AFD8-0DE6F019A5F3}" presName="circle4" presStyleLbl="node1" presStyleIdx="3" presStyleCnt="5"/>
      <dgm:spPr/>
    </dgm:pt>
    <dgm:pt modelId="{4A8A27DE-11E7-490F-83B0-284D2DA266C1}" type="pres">
      <dgm:prSet presAssocID="{EE79A746-DA83-490A-AFD8-0DE6F019A5F3}" presName="rect4" presStyleLbl="alignAcc1" presStyleIdx="3" presStyleCnt="5"/>
      <dgm:spPr/>
      <dgm:t>
        <a:bodyPr/>
        <a:lstStyle/>
        <a:p>
          <a:endParaRPr lang="ru-RU"/>
        </a:p>
      </dgm:t>
    </dgm:pt>
    <dgm:pt modelId="{8871F9F7-E0AD-41F2-AE55-1F2268EA3289}" type="pres">
      <dgm:prSet presAssocID="{189A1A18-952E-4BBE-9B4C-C17F52256795}" presName="vertSpace5" presStyleLbl="node1" presStyleIdx="3" presStyleCnt="5"/>
      <dgm:spPr/>
    </dgm:pt>
    <dgm:pt modelId="{7976708F-9BD4-43A4-BB88-533C03981B95}" type="pres">
      <dgm:prSet presAssocID="{189A1A18-952E-4BBE-9B4C-C17F52256795}" presName="circle5" presStyleLbl="node1" presStyleIdx="4" presStyleCnt="5"/>
      <dgm:spPr/>
    </dgm:pt>
    <dgm:pt modelId="{5457F26C-9EF4-4F43-9602-97BD36F4E551}" type="pres">
      <dgm:prSet presAssocID="{189A1A18-952E-4BBE-9B4C-C17F52256795}" presName="rect5" presStyleLbl="alignAcc1" presStyleIdx="4" presStyleCnt="5"/>
      <dgm:spPr/>
      <dgm:t>
        <a:bodyPr/>
        <a:lstStyle/>
        <a:p>
          <a:endParaRPr lang="ru-RU"/>
        </a:p>
      </dgm:t>
    </dgm:pt>
    <dgm:pt modelId="{865F531C-A14F-42B2-915D-220B4D6C6E30}" type="pres">
      <dgm:prSet presAssocID="{8E26AC6A-1E2C-4EE9-8989-90EC8BDAD36B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899E1D-D84C-40F5-9B02-D573D71B4AE7}" type="pres">
      <dgm:prSet presAssocID="{DE1F2918-75F8-4A22-A913-2FD3CEE92A67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CBAB9B-72CC-48BB-8E61-4C3F797021B0}" type="pres">
      <dgm:prSet presAssocID="{3363A387-9BF5-4B9B-A6C5-8EC59368C38B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9E64BE-B05B-4A14-AD1B-624DD3844ECD}" type="pres">
      <dgm:prSet presAssocID="{EE79A746-DA83-490A-AFD8-0DE6F019A5F3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9035CE-0D0B-452E-BB16-DA9D0666D6A5}" type="pres">
      <dgm:prSet presAssocID="{189A1A18-952E-4BBE-9B4C-C17F52256795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7AE470-BBCC-4BAE-A983-52D0F5CD8415}" srcId="{8B3D6076-FEAA-423F-9BC8-A6314BF0E14B}" destId="{EE79A746-DA83-490A-AFD8-0DE6F019A5F3}" srcOrd="3" destOrd="0" parTransId="{3D404BA7-4BDF-434E-8511-36223C531D40}" sibTransId="{7BE60860-4BBC-46D7-8AEF-83F9E9CFA2F3}"/>
    <dgm:cxn modelId="{64E0E59E-5165-4A0F-9EB4-285865DC682E}" type="presOf" srcId="{3363A387-9BF5-4B9B-A6C5-8EC59368C38B}" destId="{1623759C-D366-4BEA-BA12-8D9F74DAB624}" srcOrd="0" destOrd="0" presId="urn:microsoft.com/office/officeart/2005/8/layout/target3"/>
    <dgm:cxn modelId="{62E1A293-C181-4DE0-ABF1-86B05510BEA5}" srcId="{8B3D6076-FEAA-423F-9BC8-A6314BF0E14B}" destId="{DE1F2918-75F8-4A22-A913-2FD3CEE92A67}" srcOrd="1" destOrd="0" parTransId="{2FBA7C19-C999-40AC-B251-9F010E1A3C89}" sibTransId="{081DD19C-D934-41CC-B74A-093BC3928E17}"/>
    <dgm:cxn modelId="{0C33B1C8-D312-47F7-8561-D4EFDA35B5BB}" type="presOf" srcId="{DE1F2918-75F8-4A22-A913-2FD3CEE92A67}" destId="{C1899E1D-D84C-40F5-9B02-D573D71B4AE7}" srcOrd="1" destOrd="0" presId="urn:microsoft.com/office/officeart/2005/8/layout/target3"/>
    <dgm:cxn modelId="{0F5956B2-9824-44CC-BDD0-6FCC8B2DF0D1}" srcId="{8B3D6076-FEAA-423F-9BC8-A6314BF0E14B}" destId="{3363A387-9BF5-4B9B-A6C5-8EC59368C38B}" srcOrd="2" destOrd="0" parTransId="{91772DC2-92AF-42D0-8290-B690709EFB7C}" sibTransId="{2ABDC872-F0DB-4DA1-9526-681F32035D90}"/>
    <dgm:cxn modelId="{DA7EA4A1-FA79-4449-AC58-A488161C3749}" type="presOf" srcId="{189A1A18-952E-4BBE-9B4C-C17F52256795}" destId="{5457F26C-9EF4-4F43-9602-97BD36F4E551}" srcOrd="0" destOrd="0" presId="urn:microsoft.com/office/officeart/2005/8/layout/target3"/>
    <dgm:cxn modelId="{3ACDA5B9-D2BC-4B19-BC8A-22D839EFB38A}" type="presOf" srcId="{8E26AC6A-1E2C-4EE9-8989-90EC8BDAD36B}" destId="{5B19AD83-A784-49CE-8EE9-F69E7FFB0BC7}" srcOrd="0" destOrd="0" presId="urn:microsoft.com/office/officeart/2005/8/layout/target3"/>
    <dgm:cxn modelId="{74136EA4-1E07-4D35-9037-2CCBCC467450}" type="presOf" srcId="{189A1A18-952E-4BBE-9B4C-C17F52256795}" destId="{F89035CE-0D0B-452E-BB16-DA9D0666D6A5}" srcOrd="1" destOrd="0" presId="urn:microsoft.com/office/officeart/2005/8/layout/target3"/>
    <dgm:cxn modelId="{B1E7E9FC-A56C-4468-BE47-9DCA30F2A69B}" type="presOf" srcId="{EE79A746-DA83-490A-AFD8-0DE6F019A5F3}" destId="{589E64BE-B05B-4A14-AD1B-624DD3844ECD}" srcOrd="1" destOrd="0" presId="urn:microsoft.com/office/officeart/2005/8/layout/target3"/>
    <dgm:cxn modelId="{66386327-08F1-446F-8F9D-F0F9DE87F894}" type="presOf" srcId="{8E26AC6A-1E2C-4EE9-8989-90EC8BDAD36B}" destId="{865F531C-A14F-42B2-915D-220B4D6C6E30}" srcOrd="1" destOrd="0" presId="urn:microsoft.com/office/officeart/2005/8/layout/target3"/>
    <dgm:cxn modelId="{2C476941-2217-4DDA-BF47-C6CA12F52F65}" type="presOf" srcId="{3363A387-9BF5-4B9B-A6C5-8EC59368C38B}" destId="{A9CBAB9B-72CC-48BB-8E61-4C3F797021B0}" srcOrd="1" destOrd="0" presId="urn:microsoft.com/office/officeart/2005/8/layout/target3"/>
    <dgm:cxn modelId="{B7930C6F-F79A-4153-A93F-A12E9571FEBB}" type="presOf" srcId="{EE79A746-DA83-490A-AFD8-0DE6F019A5F3}" destId="{4A8A27DE-11E7-490F-83B0-284D2DA266C1}" srcOrd="0" destOrd="0" presId="urn:microsoft.com/office/officeart/2005/8/layout/target3"/>
    <dgm:cxn modelId="{859ED58A-B6D0-4D7E-B2B0-71EBD98ED4B8}" srcId="{8B3D6076-FEAA-423F-9BC8-A6314BF0E14B}" destId="{189A1A18-952E-4BBE-9B4C-C17F52256795}" srcOrd="4" destOrd="0" parTransId="{CED393D1-55E8-4A44-922D-C358E20F8A78}" sibTransId="{C48A5A0C-C531-405F-811B-2B18563CF027}"/>
    <dgm:cxn modelId="{31E3D553-B21C-43BC-851D-4C2D1CAA74AE}" srcId="{8B3D6076-FEAA-423F-9BC8-A6314BF0E14B}" destId="{8E26AC6A-1E2C-4EE9-8989-90EC8BDAD36B}" srcOrd="0" destOrd="0" parTransId="{87179019-18BF-4D38-A73B-BDF751438B33}" sibTransId="{A3D601DC-AF22-4A18-B7AD-7758C57927ED}"/>
    <dgm:cxn modelId="{6B4C0F2D-83C3-4FCF-82A3-751100DE2E05}" type="presOf" srcId="{8B3D6076-FEAA-423F-9BC8-A6314BF0E14B}" destId="{1E758561-CC69-464A-9504-ADB4D3E60B51}" srcOrd="0" destOrd="0" presId="urn:microsoft.com/office/officeart/2005/8/layout/target3"/>
    <dgm:cxn modelId="{285571B8-ACA5-45C1-9DAD-C7E90FD7B790}" type="presOf" srcId="{DE1F2918-75F8-4A22-A913-2FD3CEE92A67}" destId="{9009D111-9D80-4FD0-9920-3BAF6E1C27C7}" srcOrd="0" destOrd="0" presId="urn:microsoft.com/office/officeart/2005/8/layout/target3"/>
    <dgm:cxn modelId="{D88201EF-0B6B-414C-8CA0-EB4F3FD9D7C4}" type="presParOf" srcId="{1E758561-CC69-464A-9504-ADB4D3E60B51}" destId="{D75F5704-47A0-4C5C-95CF-CA2AB9474017}" srcOrd="0" destOrd="0" presId="urn:microsoft.com/office/officeart/2005/8/layout/target3"/>
    <dgm:cxn modelId="{FF1D7BB5-F22B-4807-A721-8EA3DD4996AE}" type="presParOf" srcId="{1E758561-CC69-464A-9504-ADB4D3E60B51}" destId="{18E0A3A7-8B31-478D-8BF1-4844B3816A65}" srcOrd="1" destOrd="0" presId="urn:microsoft.com/office/officeart/2005/8/layout/target3"/>
    <dgm:cxn modelId="{99C2B9FF-55E7-4137-8D3A-988B81C5277E}" type="presParOf" srcId="{1E758561-CC69-464A-9504-ADB4D3E60B51}" destId="{5B19AD83-A784-49CE-8EE9-F69E7FFB0BC7}" srcOrd="2" destOrd="0" presId="urn:microsoft.com/office/officeart/2005/8/layout/target3"/>
    <dgm:cxn modelId="{FB616886-8DA0-4CFA-B7A4-19511B44E145}" type="presParOf" srcId="{1E758561-CC69-464A-9504-ADB4D3E60B51}" destId="{8105DBD8-D38C-4384-B3CB-E04D6C12E166}" srcOrd="3" destOrd="0" presId="urn:microsoft.com/office/officeart/2005/8/layout/target3"/>
    <dgm:cxn modelId="{59FEB989-2212-40D5-943F-0560A36A6FD8}" type="presParOf" srcId="{1E758561-CC69-464A-9504-ADB4D3E60B51}" destId="{5F8D3FDC-E1D4-42F8-84F0-7A6A243D616F}" srcOrd="4" destOrd="0" presId="urn:microsoft.com/office/officeart/2005/8/layout/target3"/>
    <dgm:cxn modelId="{46E853A1-5402-4496-823C-5250DB6840CE}" type="presParOf" srcId="{1E758561-CC69-464A-9504-ADB4D3E60B51}" destId="{9009D111-9D80-4FD0-9920-3BAF6E1C27C7}" srcOrd="5" destOrd="0" presId="urn:microsoft.com/office/officeart/2005/8/layout/target3"/>
    <dgm:cxn modelId="{205F08E8-F33B-4FE0-8D2C-10D70F1D3B49}" type="presParOf" srcId="{1E758561-CC69-464A-9504-ADB4D3E60B51}" destId="{FD06B28B-0E5A-49B3-BB92-D8C84E4ABB7D}" srcOrd="6" destOrd="0" presId="urn:microsoft.com/office/officeart/2005/8/layout/target3"/>
    <dgm:cxn modelId="{662114BB-F49A-4F1E-8E2F-316B5D6EC677}" type="presParOf" srcId="{1E758561-CC69-464A-9504-ADB4D3E60B51}" destId="{301A271B-A3A7-43BD-894A-76CE1A6A1D69}" srcOrd="7" destOrd="0" presId="urn:microsoft.com/office/officeart/2005/8/layout/target3"/>
    <dgm:cxn modelId="{1DAC37EE-E58E-45AC-B55A-C8934737398D}" type="presParOf" srcId="{1E758561-CC69-464A-9504-ADB4D3E60B51}" destId="{1623759C-D366-4BEA-BA12-8D9F74DAB624}" srcOrd="8" destOrd="0" presId="urn:microsoft.com/office/officeart/2005/8/layout/target3"/>
    <dgm:cxn modelId="{DBB0564B-1549-42B7-BAA6-F818A79F218B}" type="presParOf" srcId="{1E758561-CC69-464A-9504-ADB4D3E60B51}" destId="{6114DEEA-3A86-4FB0-91E3-7BBBFEE54051}" srcOrd="9" destOrd="0" presId="urn:microsoft.com/office/officeart/2005/8/layout/target3"/>
    <dgm:cxn modelId="{B8FF16C7-2A04-4EC0-A402-14C47BCFD13C}" type="presParOf" srcId="{1E758561-CC69-464A-9504-ADB4D3E60B51}" destId="{57790D58-2111-490F-AEDF-4569F884E697}" srcOrd="10" destOrd="0" presId="urn:microsoft.com/office/officeart/2005/8/layout/target3"/>
    <dgm:cxn modelId="{0E6651C7-08A4-4CCF-8E60-C88E4F12FE94}" type="presParOf" srcId="{1E758561-CC69-464A-9504-ADB4D3E60B51}" destId="{4A8A27DE-11E7-490F-83B0-284D2DA266C1}" srcOrd="11" destOrd="0" presId="urn:microsoft.com/office/officeart/2005/8/layout/target3"/>
    <dgm:cxn modelId="{26C17641-3B61-4444-A970-3BA9BDC7FD9D}" type="presParOf" srcId="{1E758561-CC69-464A-9504-ADB4D3E60B51}" destId="{8871F9F7-E0AD-41F2-AE55-1F2268EA3289}" srcOrd="12" destOrd="0" presId="urn:microsoft.com/office/officeart/2005/8/layout/target3"/>
    <dgm:cxn modelId="{868C6B4D-EF32-4282-8170-106E2C9908D2}" type="presParOf" srcId="{1E758561-CC69-464A-9504-ADB4D3E60B51}" destId="{7976708F-9BD4-43A4-BB88-533C03981B95}" srcOrd="13" destOrd="0" presId="urn:microsoft.com/office/officeart/2005/8/layout/target3"/>
    <dgm:cxn modelId="{D68D271F-B12D-4206-9609-E4BBBFA246AB}" type="presParOf" srcId="{1E758561-CC69-464A-9504-ADB4D3E60B51}" destId="{5457F26C-9EF4-4F43-9602-97BD36F4E551}" srcOrd="14" destOrd="0" presId="urn:microsoft.com/office/officeart/2005/8/layout/target3"/>
    <dgm:cxn modelId="{21AD5C50-9CE1-4A8D-8BF4-165D66AC82B4}" type="presParOf" srcId="{1E758561-CC69-464A-9504-ADB4D3E60B51}" destId="{865F531C-A14F-42B2-915D-220B4D6C6E30}" srcOrd="15" destOrd="0" presId="urn:microsoft.com/office/officeart/2005/8/layout/target3"/>
    <dgm:cxn modelId="{E3B8A0E5-9197-4A49-893B-041E663E3C69}" type="presParOf" srcId="{1E758561-CC69-464A-9504-ADB4D3E60B51}" destId="{C1899E1D-D84C-40F5-9B02-D573D71B4AE7}" srcOrd="16" destOrd="0" presId="urn:microsoft.com/office/officeart/2005/8/layout/target3"/>
    <dgm:cxn modelId="{6A978E3F-3618-4FBE-9493-0536F85A275B}" type="presParOf" srcId="{1E758561-CC69-464A-9504-ADB4D3E60B51}" destId="{A9CBAB9B-72CC-48BB-8E61-4C3F797021B0}" srcOrd="17" destOrd="0" presId="urn:microsoft.com/office/officeart/2005/8/layout/target3"/>
    <dgm:cxn modelId="{5552ACED-2D9F-46C5-84B9-C7CD27193918}" type="presParOf" srcId="{1E758561-CC69-464A-9504-ADB4D3E60B51}" destId="{589E64BE-B05B-4A14-AD1B-624DD3844ECD}" srcOrd="18" destOrd="0" presId="urn:microsoft.com/office/officeart/2005/8/layout/target3"/>
    <dgm:cxn modelId="{B27D2A16-F7F1-4E15-A0D0-F79EFC4445A3}" type="presParOf" srcId="{1E758561-CC69-464A-9504-ADB4D3E60B51}" destId="{F89035CE-0D0B-452E-BB16-DA9D0666D6A5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0327D-4815-478A-8316-5EE637CCCF75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E8E83-49CF-46CF-9DFA-9D67F30583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6520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9CFCFCF-DE4B-465E-A599-389E04A7DEF3}" type="slidenum">
              <a:rPr lang="ru-RU" smtClean="0"/>
              <a:pPr/>
              <a:t>27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3403751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ABA2E570-3DBB-428C-8E9B-A499102EAB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3EF4-D63E-471C-825E-224A478E7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197BA8B0-295C-4E22-B247-20951A91A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" name="Straight Connector 7"/>
          <p:cNvCxnSpPr/>
          <p:nvPr/>
        </p:nvCxnSpPr>
        <p:spPr>
          <a:xfrm flipV="1">
            <a:off x="6290072" y="5264150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/>
          <a:lstStyle>
            <a:lvl1pPr algn="r">
              <a:defRPr sz="375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 algn="ctr">
              <a:buNone/>
              <a:defRPr sz="135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350"/>
            </a:lvl4pPr>
            <a:lvl5pPr marL="1371600" indent="0" algn="ctr">
              <a:buNone/>
              <a:defRPr sz="1350"/>
            </a:lvl5pPr>
            <a:lvl6pPr marL="1714500" indent="0" algn="ctr">
              <a:buNone/>
              <a:defRPr sz="1350"/>
            </a:lvl6pPr>
            <a:lvl7pPr marL="2057400" indent="0" algn="ctr">
              <a:buNone/>
              <a:defRPr sz="1350"/>
            </a:lvl7pPr>
            <a:lvl8pPr marL="2400300" indent="0" algn="ctr">
              <a:buNone/>
              <a:defRPr sz="1350"/>
            </a:lvl8pPr>
            <a:lvl9pPr marL="2743200" indent="0" algn="ctr">
              <a:buNone/>
              <a:defRPr sz="135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B85BF01-518B-4537-8DD0-42A407893213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7B97B-6527-44D1-B598-DED9771683A7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8317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D9084-ED51-45AE-894A-81486A8F9A1C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6DE1A-52B4-41F1-AC42-384CE7B0E24C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1621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" name="Straight Connector 7"/>
          <p:cNvCxnSpPr/>
          <p:nvPr/>
        </p:nvCxnSpPr>
        <p:spPr>
          <a:xfrm flipV="1">
            <a:off x="6290072" y="5264150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/>
          <a:lstStyle>
            <a:lvl1pPr algn="r">
              <a:defRPr sz="3750" b="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B76A4-65FC-47F7-AB3E-B1B86278896D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B008E-9EA9-40E9-87D9-8F3CDD28B802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2465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1733D-F6A1-4C9D-AB61-D867BB3ED243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02354-9264-45BE-9A72-385D60BA0C3C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0540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725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1725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60B80-9866-42C7-A403-96ABE0AA29A9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6089D-3283-408A-8730-C7D334034054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3025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72832-1C4C-41D5-8060-BC11F58428F2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38142-D78D-4D4B-9E17-51885B00A7CD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2767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C2257-E677-49C2-9FC3-2AB415C78FEB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DF25C-4657-4C49-9221-01DEBDBCCDB9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09208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45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898E3-A2C6-4777-8C4F-DF2807A3CF11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79631-0F72-4819-8251-A44DE99D3A75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94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AF2A-8DF7-4734-BEF9-3935CE8868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/>
        </p:nvCxnSpPr>
        <p:spPr>
          <a:xfrm flipV="1">
            <a:off x="6290072" y="5264150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/>
          <a:lstStyle>
            <a:lvl1pPr algn="r">
              <a:defRPr sz="375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58427-15C9-41D9-8894-C708C951EFA4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B83EF-5FC2-46F2-BA70-69C22D226340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9965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5D3F0-870E-4970-9CA1-E40E24D1F28D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D2D3A-B042-4B98-97AE-5CCE675D1B45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43373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 rot="5400000" flipV="1">
            <a:off x="7543800" y="173038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2" y="762000"/>
            <a:ext cx="56864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06612-07A8-4351-B8C2-F619711AEFF9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C94B6-CDBB-4752-B2E6-FEA2D6D2A794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76025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4900" y="3085765"/>
            <a:ext cx="8447150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5894" y="1020431"/>
            <a:ext cx="8245162" cy="1475013"/>
          </a:xfrm>
          <a:effectLst/>
        </p:spPr>
        <p:txBody>
          <a:bodyPr anchor="b">
            <a:normAutofit/>
          </a:bodyPr>
          <a:lstStyle>
            <a:lvl1pPr>
              <a:defRPr sz="27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5895" y="2495450"/>
            <a:ext cx="8245160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200" cap="all">
                <a:solidFill>
                  <a:schemeClr val="accent2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04463" y="5956142"/>
            <a:ext cx="2133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>
                <a:solidFill>
                  <a:srgbClr val="366658">
                    <a:lumMod val="75000"/>
                    <a:lumOff val="25000"/>
                  </a:srgbClr>
                </a:solidFill>
              </a:rPr>
              <a:pPr/>
              <a:t>2/28/2020</a:t>
            </a:fld>
            <a:endParaRPr lang="en-US" dirty="0">
              <a:solidFill>
                <a:srgbClr val="366658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5895" y="5951816"/>
            <a:ext cx="5187908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srgbClr val="366658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5956142"/>
            <a:ext cx="76233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366658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366658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69342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214" y="614407"/>
            <a:ext cx="8482004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702156"/>
            <a:ext cx="8272212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7" y="2180501"/>
            <a:ext cx="8272211" cy="3678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8CB64A"/>
                </a:solidFill>
              </a:rPr>
              <a:pPr/>
              <a:t>2/28/2020</a:t>
            </a:fld>
            <a:endParaRPr lang="en-US" dirty="0">
              <a:solidFill>
                <a:srgbClr val="8CB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B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7" y="5956142"/>
            <a:ext cx="789381" cy="365125"/>
          </a:xfrm>
        </p:spPr>
        <p:txBody>
          <a:bodyPr/>
          <a:lstStyle/>
          <a:p>
            <a:fld id="{D57F1E4F-1CFF-5643-939E-217C01CDF565}" type="slidenum">
              <a:rPr lang="en-US" dirty="0">
                <a:solidFill>
                  <a:srgbClr val="8CB64A"/>
                </a:solidFill>
              </a:rPr>
              <a:pPr/>
              <a:t>‹#›</a:t>
            </a:fld>
            <a:endParaRPr lang="en-US" dirty="0">
              <a:solidFill>
                <a:srgbClr val="8CB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84770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5864" y="5141979"/>
            <a:ext cx="8468145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7" y="3043915"/>
            <a:ext cx="8272211" cy="1497507"/>
          </a:xfrm>
        </p:spPr>
        <p:txBody>
          <a:bodyPr anchor="b">
            <a:normAutofit/>
          </a:bodyPr>
          <a:lstStyle>
            <a:lvl1pPr algn="l">
              <a:defRPr sz="27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5897" y="4541417"/>
            <a:ext cx="827221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 cap="all">
                <a:solidFill>
                  <a:schemeClr val="accent2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>
                <a:solidFill>
                  <a:srgbClr val="366658">
                    <a:lumMod val="75000"/>
                    <a:lumOff val="25000"/>
                  </a:srgbClr>
                </a:solidFill>
              </a:rPr>
              <a:pPr/>
              <a:t>2/28/2020</a:t>
            </a:fld>
            <a:endParaRPr lang="en-US" dirty="0">
              <a:solidFill>
                <a:srgbClr val="366658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srgbClr val="366658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366658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366658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146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4487" y="606559"/>
            <a:ext cx="847502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5" y="729658"/>
            <a:ext cx="8272212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5897" y="2228004"/>
            <a:ext cx="4066793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313" y="2228004"/>
            <a:ext cx="4066794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8CB64A"/>
                </a:solidFill>
              </a:rPr>
              <a:pPr/>
              <a:t>2/28/2020</a:t>
            </a:fld>
            <a:endParaRPr lang="en-US" dirty="0">
              <a:solidFill>
                <a:srgbClr val="8CB6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B6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8CB64A"/>
                </a:solidFill>
              </a:rPr>
              <a:pPr/>
              <a:t>‹#›</a:t>
            </a:fld>
            <a:endParaRPr lang="en-US" dirty="0">
              <a:solidFill>
                <a:srgbClr val="8CB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76076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334487" y="606559"/>
            <a:ext cx="847502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35895" y="729658"/>
            <a:ext cx="8272212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5416" y="2250897"/>
            <a:ext cx="3815306" cy="536005"/>
          </a:xfrm>
        </p:spPr>
        <p:txBody>
          <a:bodyPr anchor="b">
            <a:noAutofit/>
          </a:bodyPr>
          <a:lstStyle>
            <a:lvl1pPr marL="0" indent="0">
              <a:buNone/>
              <a:defRPr sz="165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896" y="2926057"/>
            <a:ext cx="4044825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2804" y="2250897"/>
            <a:ext cx="3815305" cy="553373"/>
          </a:xfrm>
        </p:spPr>
        <p:txBody>
          <a:bodyPr anchor="b">
            <a:noAutofit/>
          </a:bodyPr>
          <a:lstStyle>
            <a:lvl1pPr marL="0" indent="0">
              <a:buNone/>
              <a:defRPr sz="165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3" y="2926057"/>
            <a:ext cx="4044825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8CB64A"/>
                </a:solidFill>
              </a:rPr>
              <a:pPr/>
              <a:t>2/28/2020</a:t>
            </a:fld>
            <a:endParaRPr lang="en-US" dirty="0">
              <a:solidFill>
                <a:srgbClr val="8CB64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B64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8CB64A"/>
                </a:solidFill>
              </a:rPr>
              <a:pPr/>
              <a:t>‹#›</a:t>
            </a:fld>
            <a:endParaRPr lang="en-US" dirty="0">
              <a:solidFill>
                <a:srgbClr val="8CB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9940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512" y="606559"/>
            <a:ext cx="847502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31921" y="729658"/>
            <a:ext cx="8272212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8CB64A"/>
                </a:solidFill>
              </a:rPr>
              <a:pPr/>
              <a:t>2/28/2020</a:t>
            </a:fld>
            <a:endParaRPr lang="en-US" dirty="0">
              <a:solidFill>
                <a:srgbClr val="8CB64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B64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8CB64A"/>
                </a:solidFill>
              </a:rPr>
              <a:pPr/>
              <a:t>‹#›</a:t>
            </a:fld>
            <a:endParaRPr lang="en-US" dirty="0">
              <a:solidFill>
                <a:srgbClr val="8CB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36351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8CB64A"/>
                </a:solidFill>
              </a:rPr>
              <a:pPr/>
              <a:t>2/28/2020</a:t>
            </a:fld>
            <a:endParaRPr lang="en-US" dirty="0">
              <a:solidFill>
                <a:srgbClr val="8CB64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B64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8CB64A"/>
                </a:solidFill>
              </a:rPr>
              <a:pPr/>
              <a:t>‹#›</a:t>
            </a:fld>
            <a:endParaRPr lang="en-US" dirty="0">
              <a:solidFill>
                <a:srgbClr val="8CB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356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3A0E209B-974A-4DD6-A30D-B3FC7EB8B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335863" y="5141973"/>
            <a:ext cx="847365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5262296"/>
            <a:ext cx="3682084" cy="689514"/>
          </a:xfrm>
        </p:spPr>
        <p:txBody>
          <a:bodyPr anchor="ctr"/>
          <a:lstStyle>
            <a:lvl1pPr algn="l">
              <a:defRPr sz="15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862" y="601200"/>
            <a:ext cx="8469630" cy="4204800"/>
          </a:xfrm>
        </p:spPr>
        <p:txBody>
          <a:bodyPr anchor="ctr">
            <a:normAutofit/>
          </a:bodyPr>
          <a:lstStyle>
            <a:lvl1pPr>
              <a:defRPr sz="1500">
                <a:solidFill>
                  <a:schemeClr val="tx2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1050">
                <a:solidFill>
                  <a:schemeClr val="tx2"/>
                </a:solidFill>
              </a:defRPr>
            </a:lvl5pPr>
            <a:lvl6pPr>
              <a:defRPr sz="1050">
                <a:solidFill>
                  <a:schemeClr val="tx2"/>
                </a:solidFill>
              </a:defRPr>
            </a:lvl6pPr>
            <a:lvl7pPr>
              <a:defRPr sz="1050">
                <a:solidFill>
                  <a:schemeClr val="tx2"/>
                </a:solidFill>
              </a:defRPr>
            </a:lvl7pPr>
            <a:lvl8pPr>
              <a:defRPr sz="1050">
                <a:solidFill>
                  <a:schemeClr val="tx2"/>
                </a:solidFill>
              </a:defRPr>
            </a:lvl8pPr>
            <a:lvl9pPr>
              <a:defRPr sz="105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9" y="5262301"/>
            <a:ext cx="4402490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825">
                <a:solidFill>
                  <a:schemeClr val="bg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>
                <a:solidFill>
                  <a:srgbClr val="366658">
                    <a:lumMod val="75000"/>
                    <a:lumOff val="25000"/>
                  </a:srgbClr>
                </a:solidFill>
              </a:rPr>
              <a:pPr/>
              <a:t>2/28/2020</a:t>
            </a:fld>
            <a:endParaRPr lang="en-US" dirty="0">
              <a:solidFill>
                <a:srgbClr val="366658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srgbClr val="366658">
                  <a:lumMod val="75000"/>
                  <a:lumOff val="2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366658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366658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63957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5" y="4693389"/>
            <a:ext cx="8272212" cy="566738"/>
          </a:xfrm>
        </p:spPr>
        <p:txBody>
          <a:bodyPr anchor="b">
            <a:normAutofit/>
          </a:bodyPr>
          <a:lstStyle>
            <a:lvl1pPr algn="l">
              <a:defRPr sz="18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5863" y="599725"/>
            <a:ext cx="8468144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5896" y="5260132"/>
            <a:ext cx="8272213" cy="598671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8CB64A"/>
                </a:solidFill>
              </a:rPr>
              <a:pPr/>
              <a:t>2/28/2020</a:t>
            </a:fld>
            <a:endParaRPr lang="en-US" dirty="0">
              <a:solidFill>
                <a:srgbClr val="8CB6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B6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8CB64A"/>
                </a:solidFill>
              </a:rPr>
              <a:pPr/>
              <a:t>‹#›</a:t>
            </a:fld>
            <a:endParaRPr lang="en-US" dirty="0">
              <a:solidFill>
                <a:srgbClr val="8CB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22455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0214" y="614407"/>
            <a:ext cx="8482004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35894" y="702156"/>
            <a:ext cx="8272212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8CB64A"/>
                </a:solidFill>
              </a:rPr>
              <a:pPr/>
              <a:t>2/28/2020</a:t>
            </a:fld>
            <a:endParaRPr lang="en-US" dirty="0">
              <a:solidFill>
                <a:srgbClr val="8CB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B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8CB64A"/>
                </a:solidFill>
              </a:rPr>
              <a:pPr/>
              <a:t>‹#›</a:t>
            </a:fld>
            <a:endParaRPr lang="en-US" dirty="0">
              <a:solidFill>
                <a:srgbClr val="8CB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14277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3" y="599725"/>
            <a:ext cx="2180113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2" y="675731"/>
            <a:ext cx="1503123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5" y="675731"/>
            <a:ext cx="592220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7" y="5956142"/>
            <a:ext cx="996106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>
                <a:solidFill>
                  <a:srgbClr val="366658">
                    <a:lumMod val="75000"/>
                    <a:lumOff val="25000"/>
                  </a:srgbClr>
                </a:solidFill>
              </a:rPr>
              <a:pPr/>
              <a:t>2/28/2020</a:t>
            </a:fld>
            <a:endParaRPr lang="en-US" dirty="0">
              <a:solidFill>
                <a:srgbClr val="366658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5" y="5951816"/>
            <a:ext cx="5922209" cy="365125"/>
          </a:xfrm>
        </p:spPr>
        <p:txBody>
          <a:bodyPr/>
          <a:lstStyle/>
          <a:p>
            <a:endParaRPr lang="en-US" dirty="0">
              <a:solidFill>
                <a:srgbClr val="8CB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34963" y="5956142"/>
            <a:ext cx="873146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366658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366658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99697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" name="Straight Connector 7"/>
          <p:cNvCxnSpPr/>
          <p:nvPr/>
        </p:nvCxnSpPr>
        <p:spPr>
          <a:xfrm flipV="1">
            <a:off x="6290072" y="5264150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/>
          <a:lstStyle>
            <a:lvl1pPr algn="r">
              <a:defRPr sz="375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 algn="ctr">
              <a:buNone/>
              <a:defRPr sz="135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350"/>
            </a:lvl4pPr>
            <a:lvl5pPr marL="1371600" indent="0" algn="ctr">
              <a:buNone/>
              <a:defRPr sz="1350"/>
            </a:lvl5pPr>
            <a:lvl6pPr marL="1714500" indent="0" algn="ctr">
              <a:buNone/>
              <a:defRPr sz="1350"/>
            </a:lvl6pPr>
            <a:lvl7pPr marL="2057400" indent="0" algn="ctr">
              <a:buNone/>
              <a:defRPr sz="1350"/>
            </a:lvl7pPr>
            <a:lvl8pPr marL="2400300" indent="0" algn="ctr">
              <a:buNone/>
              <a:defRPr sz="1350"/>
            </a:lvl8pPr>
            <a:lvl9pPr marL="2743200" indent="0" algn="ctr">
              <a:buNone/>
              <a:defRPr sz="135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B85BF01-518B-4537-8DD0-42A407893213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7B97B-6527-44D1-B598-DED9771683A7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26602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D9084-ED51-45AE-894A-81486A8F9A1C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6DE1A-52B4-41F1-AC42-384CE7B0E24C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27777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" name="Straight Connector 7"/>
          <p:cNvCxnSpPr/>
          <p:nvPr/>
        </p:nvCxnSpPr>
        <p:spPr>
          <a:xfrm flipV="1">
            <a:off x="6290072" y="5264150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/>
          <a:lstStyle>
            <a:lvl1pPr algn="r">
              <a:defRPr sz="3750" b="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B76A4-65FC-47F7-AB3E-B1B86278896D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B008E-9EA9-40E9-87D9-8F3CDD28B802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91745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1733D-F6A1-4C9D-AB61-D867BB3ED243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02354-9264-45BE-9A72-385D60BA0C3C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04467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725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1725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60B80-9866-42C7-A403-96ABE0AA29A9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6089D-3283-408A-8730-C7D334034054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50372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72832-1C4C-41D5-8060-BC11F58428F2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38142-D78D-4D4B-9E17-51885B00A7CD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2688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F1CEB-377E-4713-A6AA-23A14EEB3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C2257-E677-49C2-9FC3-2AB415C78FEB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DF25C-4657-4C49-9221-01DEBDBCCDB9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44851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45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898E3-A2C6-4777-8C4F-DF2807A3CF11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79631-0F72-4819-8251-A44DE99D3A75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27854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/>
        </p:nvCxnSpPr>
        <p:spPr>
          <a:xfrm flipV="1">
            <a:off x="6290072" y="5264150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/>
          <a:lstStyle>
            <a:lvl1pPr algn="r">
              <a:defRPr sz="375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58427-15C9-41D9-8894-C708C951EFA4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B83EF-5FC2-46F2-BA70-69C22D226340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00029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5D3F0-870E-4970-9CA1-E40E24D1F28D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D2D3A-B042-4B98-97AE-5CCE675D1B45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93531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 rot="5400000" flipV="1">
            <a:off x="7543800" y="173038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2" y="762000"/>
            <a:ext cx="56864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06612-07A8-4351-B8C2-F619711AEFF9}" type="datetimeFigureOut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C94B6-CDBB-4752-B2E6-FEA2D6D2A794}" type="slidenum">
              <a:rPr lang="en-US">
                <a:solidFill>
                  <a:srgbClr val="2E2B21">
                    <a:lumMod val="90000"/>
                    <a:lumOff val="1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249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53151-293B-4EA1-9491-5E2E1A454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2D989-B1C8-41FA-993A-360E1AD5D2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FF60-738E-45CA-B963-7CBE50463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B4D06-3C00-4773-B5C8-99F510371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C316-B3B7-434B-8F45-0A93EB827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479F76D3-5230-4277-B82B-24C65EF063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7962" y="585788"/>
            <a:ext cx="7290197" cy="149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7962" y="2286019"/>
            <a:ext cx="7290197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955" y="6470650"/>
            <a:ext cx="1615678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pPr defTabSz="342900">
              <a:defRPr/>
            </a:pPr>
            <a:fld id="{6CCEDA64-6825-4ADA-8192-1B72DA6D0D9C}" type="datetimeFigureOut">
              <a:rPr lang="en-US" smtClean="0">
                <a:solidFill>
                  <a:srgbClr val="2E2B21">
                    <a:lumMod val="90000"/>
                    <a:lumOff val="10000"/>
                  </a:srgbClr>
                </a:solidFill>
              </a:rPr>
              <a:pPr defTabSz="342900"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607" y="6470650"/>
            <a:ext cx="4425553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75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pPr defTabSz="342900"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407" y="6470650"/>
            <a:ext cx="729853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pPr defTabSz="342900">
              <a:defRPr/>
            </a:pPr>
            <a:fld id="{72B3EC82-BE3A-4C6B-8A3A-DC3A1CD6A942}" type="slidenum">
              <a:rPr lang="en-US" smtClean="0">
                <a:solidFill>
                  <a:srgbClr val="2E2B21">
                    <a:lumMod val="90000"/>
                    <a:lumOff val="10000"/>
                  </a:srgbClr>
                </a:solidFill>
              </a:rPr>
              <a:pPr defTabSz="342900"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7088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53076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750" kern="1200" cap="all" spc="75">
          <a:solidFill>
            <a:srgbClr val="474233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750">
          <a:solidFill>
            <a:srgbClr val="474233"/>
          </a:solidFill>
          <a:latin typeface="Tw Cen MT Condensed" panose="020B0606020104020203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750">
          <a:solidFill>
            <a:srgbClr val="474233"/>
          </a:solidFill>
          <a:latin typeface="Tw Cen MT Condensed" panose="020B0606020104020203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750">
          <a:solidFill>
            <a:srgbClr val="474233"/>
          </a:solidFill>
          <a:latin typeface="Tw Cen MT Condensed" panose="020B0606020104020203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750">
          <a:solidFill>
            <a:srgbClr val="474233"/>
          </a:solidFill>
          <a:latin typeface="Tw Cen MT Condensed" panose="020B0606020104020203" pitchFamily="34" charset="0"/>
        </a:defRPr>
      </a:lvl5pPr>
      <a:lvl6pPr marL="342900" algn="l" rtl="0" fontAlgn="base">
        <a:lnSpc>
          <a:spcPct val="80000"/>
        </a:lnSpc>
        <a:spcBef>
          <a:spcPct val="0"/>
        </a:spcBef>
        <a:spcAft>
          <a:spcPct val="0"/>
        </a:spcAft>
        <a:defRPr sz="3750">
          <a:solidFill>
            <a:srgbClr val="474233"/>
          </a:solidFill>
          <a:latin typeface="Tw Cen MT Condensed" panose="020B0606020104020203" pitchFamily="34" charset="0"/>
        </a:defRPr>
      </a:lvl6pPr>
      <a:lvl7pPr marL="685800" algn="l" rtl="0" fontAlgn="base">
        <a:lnSpc>
          <a:spcPct val="80000"/>
        </a:lnSpc>
        <a:spcBef>
          <a:spcPct val="0"/>
        </a:spcBef>
        <a:spcAft>
          <a:spcPct val="0"/>
        </a:spcAft>
        <a:defRPr sz="3750">
          <a:solidFill>
            <a:srgbClr val="474233"/>
          </a:solidFill>
          <a:latin typeface="Tw Cen MT Condensed" panose="020B0606020104020203" pitchFamily="34" charset="0"/>
        </a:defRPr>
      </a:lvl7pPr>
      <a:lvl8pPr marL="1028700" algn="l" rtl="0" fontAlgn="base">
        <a:lnSpc>
          <a:spcPct val="80000"/>
        </a:lnSpc>
        <a:spcBef>
          <a:spcPct val="0"/>
        </a:spcBef>
        <a:spcAft>
          <a:spcPct val="0"/>
        </a:spcAft>
        <a:defRPr sz="3750">
          <a:solidFill>
            <a:srgbClr val="474233"/>
          </a:solidFill>
          <a:latin typeface="Tw Cen MT Condensed" panose="020B0606020104020203" pitchFamily="34" charset="0"/>
        </a:defRPr>
      </a:lvl8pPr>
      <a:lvl9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750">
          <a:solidFill>
            <a:srgbClr val="474233"/>
          </a:solidFill>
          <a:latin typeface="Tw Cen MT Condensed" panose="020B0606020104020203" pitchFamily="34" charset="0"/>
        </a:defRPr>
      </a:lvl9pPr>
    </p:titleStyle>
    <p:bodyStyle>
      <a:lvl1pPr marL="67866" indent="-67866" algn="l" rtl="0" eaLnBrk="0" fontAlgn="base" hangingPunct="0">
        <a:lnSpc>
          <a:spcPct val="90000"/>
        </a:lnSpc>
        <a:spcBef>
          <a:spcPts val="900"/>
        </a:spcBef>
        <a:spcAft>
          <a:spcPts val="15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198835" indent="-102394" algn="l" rtl="0" eaLnBrk="0" fontAlgn="base" hangingPunct="0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anose="05040102010807070707" pitchFamily="18" charset="2"/>
        <a:buChar char="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335756" indent="-102394" algn="l" rtl="0" eaLnBrk="0" fontAlgn="base" hangingPunct="0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445294" indent="-102394" algn="l" rtl="0" eaLnBrk="0" fontAlgn="base" hangingPunct="0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582216" indent="-102394" algn="l" rtl="0" eaLnBrk="0" fontAlgn="base" hangingPunct="0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795528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912114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102184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5894" y="705124"/>
            <a:ext cx="8272212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5894" y="2336003"/>
            <a:ext cx="8272212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04466" y="5956142"/>
            <a:ext cx="2133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2"/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srgbClr val="8CB64A"/>
                </a:solidFill>
                <a:latin typeface="Gill Sans MT" panose="020B0502020104020203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2/28/2020</a:t>
            </a:fld>
            <a:endParaRPr lang="en-US" dirty="0">
              <a:solidFill>
                <a:srgbClr val="8CB64A"/>
              </a:solidFill>
              <a:latin typeface="Gill Sans MT" panose="020B0502020104020203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5895" y="5951816"/>
            <a:ext cx="51879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 cap="all">
                <a:solidFill>
                  <a:schemeClr val="accent2"/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8CB64A"/>
              </a:solidFill>
              <a:latin typeface="Gill Sans MT" panose="020B0502020104020203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18727" y="5956142"/>
            <a:ext cx="7893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2"/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solidFill>
                  <a:srgbClr val="8CB64A"/>
                </a:solidFill>
                <a:latin typeface="Gill Sans MT" panose="020B0502020104020203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8CB64A"/>
              </a:solidFill>
              <a:latin typeface="Gill Sans MT" panose="020B0502020104020203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4901" y="457200"/>
            <a:ext cx="277749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031610" y="453643"/>
            <a:ext cx="277749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181373" y="457200"/>
            <a:ext cx="277749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83572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342900" rtl="0" eaLnBrk="1" latinLnBrk="0" hangingPunct="1">
        <a:spcBef>
          <a:spcPct val="0"/>
        </a:spcBef>
        <a:buNone/>
        <a:defRPr sz="21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9500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350" kern="1200">
          <a:solidFill>
            <a:schemeClr val="tx2"/>
          </a:solidFill>
          <a:latin typeface="+mn-lt"/>
          <a:ea typeface="+mn-ea"/>
          <a:cs typeface="+mn-cs"/>
        </a:defRPr>
      </a:lvl1pPr>
      <a:lvl2pPr marL="472500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2pPr>
      <a:lvl3pPr marL="675000" indent="-202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050" kern="1200">
          <a:solidFill>
            <a:schemeClr val="tx2"/>
          </a:solidFill>
          <a:latin typeface="+mn-lt"/>
          <a:ea typeface="+mn-ea"/>
          <a:cs typeface="+mn-cs"/>
        </a:defRPr>
      </a:lvl3pPr>
      <a:lvl4pPr marL="931500" indent="-175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4pPr>
      <a:lvl5pPr marL="1201500" indent="-175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5pPr>
      <a:lvl6pPr marL="1425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6pPr>
      <a:lvl7pPr marL="165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875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8pPr>
      <a:lvl9pPr marL="21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7962" y="585788"/>
            <a:ext cx="7290197" cy="149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7962" y="2286019"/>
            <a:ext cx="7290197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955" y="6470650"/>
            <a:ext cx="1615678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pPr defTabSz="342900">
              <a:defRPr/>
            </a:pPr>
            <a:fld id="{6CCEDA64-6825-4ADA-8192-1B72DA6D0D9C}" type="datetimeFigureOut">
              <a:rPr lang="en-US" smtClean="0">
                <a:solidFill>
                  <a:srgbClr val="2E2B21">
                    <a:lumMod val="90000"/>
                    <a:lumOff val="10000"/>
                  </a:srgbClr>
                </a:solidFill>
              </a:rPr>
              <a:pPr defTabSz="342900">
                <a:defRPr/>
              </a:pPr>
              <a:t>2/28/2020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607" y="6470650"/>
            <a:ext cx="4425553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75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pPr defTabSz="342900">
              <a:defRPr/>
            </a:pPr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407" y="6470650"/>
            <a:ext cx="729853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pPr defTabSz="342900">
              <a:defRPr/>
            </a:pPr>
            <a:fld id="{72B3EC82-BE3A-4C6B-8A3A-DC3A1CD6A942}" type="slidenum">
              <a:rPr lang="en-US" smtClean="0">
                <a:solidFill>
                  <a:srgbClr val="2E2B21">
                    <a:lumMod val="90000"/>
                    <a:lumOff val="10000"/>
                  </a:srgbClr>
                </a:solidFill>
              </a:rPr>
              <a:pPr defTabSz="342900">
                <a:defRPr/>
              </a:pPr>
              <a:t>‹#›</a:t>
            </a:fld>
            <a:endParaRPr lang="en-US">
              <a:solidFill>
                <a:srgbClr val="2E2B21">
                  <a:lumMod val="90000"/>
                  <a:lumOff val="10000"/>
                </a:srgb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7088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29475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750" kern="1200" cap="all" spc="75">
          <a:solidFill>
            <a:srgbClr val="474233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750">
          <a:solidFill>
            <a:srgbClr val="474233"/>
          </a:solidFill>
          <a:latin typeface="Tw Cen MT Condensed" panose="020B0606020104020203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750">
          <a:solidFill>
            <a:srgbClr val="474233"/>
          </a:solidFill>
          <a:latin typeface="Tw Cen MT Condensed" panose="020B0606020104020203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750">
          <a:solidFill>
            <a:srgbClr val="474233"/>
          </a:solidFill>
          <a:latin typeface="Tw Cen MT Condensed" panose="020B0606020104020203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750">
          <a:solidFill>
            <a:srgbClr val="474233"/>
          </a:solidFill>
          <a:latin typeface="Tw Cen MT Condensed" panose="020B0606020104020203" pitchFamily="34" charset="0"/>
        </a:defRPr>
      </a:lvl5pPr>
      <a:lvl6pPr marL="342900" algn="l" rtl="0" fontAlgn="base">
        <a:lnSpc>
          <a:spcPct val="80000"/>
        </a:lnSpc>
        <a:spcBef>
          <a:spcPct val="0"/>
        </a:spcBef>
        <a:spcAft>
          <a:spcPct val="0"/>
        </a:spcAft>
        <a:defRPr sz="3750">
          <a:solidFill>
            <a:srgbClr val="474233"/>
          </a:solidFill>
          <a:latin typeface="Tw Cen MT Condensed" panose="020B0606020104020203" pitchFamily="34" charset="0"/>
        </a:defRPr>
      </a:lvl6pPr>
      <a:lvl7pPr marL="685800" algn="l" rtl="0" fontAlgn="base">
        <a:lnSpc>
          <a:spcPct val="80000"/>
        </a:lnSpc>
        <a:spcBef>
          <a:spcPct val="0"/>
        </a:spcBef>
        <a:spcAft>
          <a:spcPct val="0"/>
        </a:spcAft>
        <a:defRPr sz="3750">
          <a:solidFill>
            <a:srgbClr val="474233"/>
          </a:solidFill>
          <a:latin typeface="Tw Cen MT Condensed" panose="020B0606020104020203" pitchFamily="34" charset="0"/>
        </a:defRPr>
      </a:lvl7pPr>
      <a:lvl8pPr marL="1028700" algn="l" rtl="0" fontAlgn="base">
        <a:lnSpc>
          <a:spcPct val="80000"/>
        </a:lnSpc>
        <a:spcBef>
          <a:spcPct val="0"/>
        </a:spcBef>
        <a:spcAft>
          <a:spcPct val="0"/>
        </a:spcAft>
        <a:defRPr sz="3750">
          <a:solidFill>
            <a:srgbClr val="474233"/>
          </a:solidFill>
          <a:latin typeface="Tw Cen MT Condensed" panose="020B0606020104020203" pitchFamily="34" charset="0"/>
        </a:defRPr>
      </a:lvl8pPr>
      <a:lvl9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750">
          <a:solidFill>
            <a:srgbClr val="474233"/>
          </a:solidFill>
          <a:latin typeface="Tw Cen MT Condensed" panose="020B0606020104020203" pitchFamily="34" charset="0"/>
        </a:defRPr>
      </a:lvl9pPr>
    </p:titleStyle>
    <p:bodyStyle>
      <a:lvl1pPr marL="67866" indent="-67866" algn="l" rtl="0" eaLnBrk="0" fontAlgn="base" hangingPunct="0">
        <a:lnSpc>
          <a:spcPct val="90000"/>
        </a:lnSpc>
        <a:spcBef>
          <a:spcPts val="900"/>
        </a:spcBef>
        <a:spcAft>
          <a:spcPts val="15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198835" indent="-102394" algn="l" rtl="0" eaLnBrk="0" fontAlgn="base" hangingPunct="0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anose="05040102010807070707" pitchFamily="18" charset="2"/>
        <a:buChar char="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335756" indent="-102394" algn="l" rtl="0" eaLnBrk="0" fontAlgn="base" hangingPunct="0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445294" indent="-102394" algn="l" rtl="0" eaLnBrk="0" fontAlgn="base" hangingPunct="0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582216" indent="-102394" algn="l" rtl="0" eaLnBrk="0" fontAlgn="base" hangingPunct="0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795528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912114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102184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iki2.org/ru/%D0%A4%D0%B0%D0%B9%D0%BB:Test_Last_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iki2.org/ru/%D0%A4%D0%B0%D0%B9%D0%BB:Mindmap_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iki2.org/ru/%D0%A4%D0%B0%D0%B9%D0%BB:DRAKON_Name_pn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2.org/ru/ISO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iki2.org/ru/%D0%A4%D0%B0%D0%B9%D0%BB:Fibonacci_DRAKON_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https://wiki2.org/ru/%D0%A4%D0%B0%D0%B9%D0%BB:Quicksort_DRAKON_pn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file:///E:\&#1040;&#1055;&#1055;&#1054;_2018_19\&#1079;&#1072;&#1085;&#1103;&#1090;&#1080;&#1103;\3\&#1043;&#1054;&#1057;&#1058;%2019_&#1089;&#1093;&#1077;&#1084;&#1099;.docx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" Target="slide7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4.png"/><Relationship Id="rId4" Type="http://schemas.openxmlformats.org/officeDocument/2006/relationships/slide" Target="slide1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wmf"/><Relationship Id="rId7" Type="http://schemas.openxmlformats.org/officeDocument/2006/relationships/image" Target="../media/image16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slide" Target="slide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" Target="slide7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4.png"/><Relationship Id="rId4" Type="http://schemas.openxmlformats.org/officeDocument/2006/relationships/slide" Target="slide1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" Target="slide7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4.png"/><Relationship Id="rId4" Type="http://schemas.openxmlformats.org/officeDocument/2006/relationships/slide" Target="slide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aw.io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www.gliffy.com/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gomockingbird.com/home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www.lucidchart.com/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2.org/ru/%D0%A4%D0%B0%D0%B9%D0%BB:NS-keuze-tweevoudig_png" TargetMode="External"/><Relationship Id="rId2" Type="http://schemas.openxmlformats.org/officeDocument/2006/relationships/hyperlink" Target="https://wiki2.org/ru/%D0%9E%D0%BF%D0%B5%D1%80%D0%B0%D1%82%D0%BE%D1%80_%D0%B2%D0%B5%D1%82%D0%B2%D0%BB%D0%B5%D0%BD%D0%B8%D1%8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iki2.org/ru/%D0%A4%D0%B0%D0%B9%D0%BB:Test_First_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35696" y="0"/>
            <a:ext cx="7308304" cy="458112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Алгоритм</a:t>
            </a:r>
            <a:b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5400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quarter" idx="10"/>
          </p:nvPr>
        </p:nvSpPr>
        <p:spPr>
          <a:xfrm>
            <a:off x="5796136" y="5603843"/>
            <a:ext cx="3203848" cy="648072"/>
          </a:xfrm>
        </p:spPr>
        <p:txBody>
          <a:bodyPr/>
          <a:lstStyle/>
          <a:p>
            <a:pPr>
              <a:defRPr/>
            </a:pPr>
            <a:fld id="{91B74031-E974-4881-A45D-7A3169F0941E}" type="datetime1">
              <a:rPr lang="ru-RU" sz="3600" b="1" i="1">
                <a:solidFill>
                  <a:schemeClr val="tx1"/>
                </a:solidFill>
                <a:latin typeface="+mn-lt"/>
              </a:rPr>
              <a:pPr>
                <a:defRPr/>
              </a:pPr>
              <a:t>28.02.2020</a:t>
            </a:fld>
            <a:endParaRPr lang="ru-RU" sz="3600" b="1" i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Диаграмма </a:t>
            </a:r>
            <a:r>
              <a:rPr lang="ru-RU" sz="2700" b="1" dirty="0" err="1" smtClean="0"/>
              <a:t>Насси</a:t>
            </a:r>
            <a:r>
              <a:rPr lang="ru-RU" sz="2700" b="1" dirty="0" smtClean="0"/>
              <a:t> </a:t>
            </a:r>
            <a:r>
              <a:rPr lang="ru-RU" sz="2700" b="1" dirty="0"/>
              <a:t>— </a:t>
            </a:r>
            <a:r>
              <a:rPr lang="ru-RU" sz="2700" b="1" dirty="0" err="1" smtClean="0"/>
              <a:t>Шнейдермана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Повтор с </a:t>
            </a:r>
            <a:r>
              <a:rPr lang="ru-RU" b="1" dirty="0" smtClean="0"/>
              <a:t>постусловием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56565" y="2060848"/>
            <a:ext cx="731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От­ли­ча­ет­ся от цикла с пред­усло­ви­ем толь­ко тем, что </a:t>
            </a:r>
            <a:r>
              <a:rPr lang="ru-RU" dirty="0" smtClean="0"/>
              <a:t> внут­рен­ний </a:t>
            </a:r>
            <a:r>
              <a:rPr lang="ru-RU" dirty="0"/>
              <a:t>пря­мо­уголь­ник ри­су­ет­ся в пра­вой верх­ней части внеш­не­го, а за­го­ло­вок за­пи­сы­ва­ет­ся снизу</a:t>
            </a:r>
            <a:endParaRPr lang="ru-RU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339752" y="3573016"/>
            <a:ext cx="6120680" cy="3096344"/>
            <a:chOff x="2339752" y="3573016"/>
            <a:chExt cx="6120680" cy="3096344"/>
          </a:xfrm>
        </p:grpSpPr>
        <p:pic>
          <p:nvPicPr>
            <p:cNvPr id="7" name="Рисунок 6" descr="Пример повтора с постусловием">
              <a:hlinkClick r:id="rId2" tooltip="&quot;Пример повтора с постусловием&quot;"/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9752" y="3573016"/>
              <a:ext cx="6120680" cy="30963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3280789" y="5373216"/>
              <a:ext cx="3371552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b="1" i="1" dirty="0" smtClean="0"/>
                <a:t>&lt;</a:t>
              </a:r>
              <a:r>
                <a:rPr lang="ru-RU" b="1" i="1" dirty="0" smtClean="0"/>
                <a:t>заголовок цикла</a:t>
              </a:r>
              <a:r>
                <a:rPr lang="en-US" b="1" i="1" dirty="0" smtClean="0"/>
                <a:t>&gt;</a:t>
              </a:r>
              <a:endParaRPr lang="ru-RU" b="1" i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749337" y="4149080"/>
              <a:ext cx="3054911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 smtClean="0"/>
                <a:t>&lt;</a:t>
              </a:r>
              <a:r>
                <a:rPr lang="ru-RU" b="1" i="1" dirty="0" smtClean="0"/>
                <a:t>тело цикла</a:t>
              </a:r>
              <a:r>
                <a:rPr lang="en-US" b="1" i="1" dirty="0" smtClean="0"/>
                <a:t>&gt;</a:t>
              </a:r>
              <a:endParaRPr lang="ru-RU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6897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Диаграмма </a:t>
            </a:r>
            <a:r>
              <a:rPr lang="ru-RU" b="1" dirty="0" smtClean="0"/>
              <a:t>связей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20816" y="1772816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Диа­гра́мма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свя́зей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из­вест­ная также как 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 </a:t>
            </a:r>
            <a:r>
              <a:rPr lang="ru-RU" sz="24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ин­тел­ле́кт-ка́рта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ка́рта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мыслей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(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англ.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24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Mind</a:t>
            </a:r>
            <a:r>
              <a:rPr lang="ru-RU" sz="24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или </a:t>
            </a:r>
            <a:r>
              <a:rPr lang="ru-RU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ас­со­ци­а­ти́вная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ка́рта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— метод струк­ту­ри­за­ции кон­цеп­ций 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с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ис­поль­зо­ва­ни­ем гра­фи­че­ской за­пи­си 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в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виде диаграммы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13312" y="4797152"/>
            <a:ext cx="72362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Диа­грам­ма свя­зей ре­а­ли­зу­ет­ся </a:t>
            </a:r>
            <a:endParaRPr lang="ru-RU" sz="24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виде дре­во­вид­ной схемы, на ко­то­рой 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изоб­ра­же­ны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слова, идеи, за­да­чи или дру­гие </a:t>
            </a:r>
            <a:endParaRPr lang="ru-RU" sz="24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по­ня­тия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свя­зан­ные вет­вя­ми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от­хо­дя­щи­ми 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от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цен­траль­но­го по­ня­тия или идеи</a:t>
            </a:r>
          </a:p>
        </p:txBody>
      </p:sp>
      <p:pic>
        <p:nvPicPr>
          <p:cNvPr id="6" name="Рисунок 5" descr=" Пример диаграммы связей, сделанной с помощью программы FreeMind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0816" y="1846858"/>
            <a:ext cx="6871664" cy="29502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20025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Диаграмма </a:t>
            </a:r>
            <a:r>
              <a:rPr lang="ru-RU" b="1" dirty="0" smtClean="0"/>
              <a:t>связей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20816" y="1772816"/>
            <a:ext cx="71287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До­сто­ин­ством</a:t>
            </a:r>
            <a:r>
              <a:rPr lang="ru-RU" sz="2400" dirty="0" smtClean="0"/>
              <a:t> </a:t>
            </a:r>
            <a:r>
              <a:rPr lang="ru-RU" sz="2400" dirty="0"/>
              <a:t>ме­то­да яв­ля­ет­ся </a:t>
            </a:r>
            <a:r>
              <a:rPr lang="ru-RU" sz="2400" dirty="0" smtClean="0"/>
              <a:t>       струк­ту­ри­ро­ван­ность </a:t>
            </a:r>
            <a:r>
              <a:rPr lang="ru-RU" sz="2400" dirty="0"/>
              <a:t>ин­фор­ма­ции и </a:t>
            </a:r>
            <a:r>
              <a:rPr lang="ru-RU" sz="2400" dirty="0" smtClean="0"/>
              <a:t>    лег­кость </a:t>
            </a:r>
            <a:r>
              <a:rPr lang="ru-RU" sz="2400" dirty="0"/>
              <a:t>по­лу­че­ния об­ще­го пред­став­ле­ния о за­ло­жен­ных в диа­грам­му </a:t>
            </a:r>
            <a:r>
              <a:rPr lang="ru-RU" sz="2400" dirty="0" smtClean="0"/>
              <a:t>знаниях.</a:t>
            </a:r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К </a:t>
            </a:r>
            <a:r>
              <a:rPr lang="ru-RU" sz="2400" b="1" dirty="0"/>
              <a:t>недо­стат­кам</a:t>
            </a:r>
            <a:r>
              <a:rPr lang="ru-RU" sz="2400" dirty="0"/>
              <a:t> сле­ду­ет от­не­сти </a:t>
            </a:r>
            <a:r>
              <a:rPr lang="ru-RU" sz="2400" dirty="0" smtClean="0"/>
              <a:t>        огра­ни­чен­ную </a:t>
            </a:r>
            <a:r>
              <a:rPr lang="ru-RU" sz="2400" dirty="0"/>
              <a:t>мас­шта­би­ру­е­мость и </a:t>
            </a:r>
            <a:r>
              <a:rPr lang="ru-RU" sz="2400" dirty="0" smtClean="0"/>
              <a:t>           </a:t>
            </a:r>
            <a:r>
              <a:rPr lang="ru-RU" sz="2400" dirty="0" err="1" smtClean="0"/>
              <a:t>сфо­ку­си­ро­ван­ность</a:t>
            </a:r>
            <a:r>
              <a:rPr lang="ru-RU" sz="2400" dirty="0" smtClean="0"/>
              <a:t> </a:t>
            </a:r>
            <a:r>
              <a:rPr lang="ru-RU" sz="2400" dirty="0"/>
              <a:t>на един­ствен­ном </a:t>
            </a:r>
            <a:r>
              <a:rPr lang="ru-RU" sz="2400" dirty="0" smtClean="0"/>
              <a:t>   цен­траль­ном понятии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60812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ДРАКОН</a:t>
            </a:r>
            <a:endParaRPr lang="ru-RU" dirty="0"/>
          </a:p>
        </p:txBody>
      </p:sp>
      <p:pic>
        <p:nvPicPr>
          <p:cNvPr id="5" name="Рисунок 4" descr=" Кадр из фильма «Жирограф и ДРАКОН Пилюгина»[7]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7450" y="1938337"/>
            <a:ext cx="6074990" cy="46590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9850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ДРАКОН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98204" y="2492896"/>
            <a:ext cx="71287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Ви­зу­аль­ный </a:t>
            </a:r>
            <a:r>
              <a:rPr lang="ru-RU" sz="2400" dirty="0"/>
              <a:t>ал­го­рит­ми­че­ский язык </a:t>
            </a:r>
            <a:r>
              <a:rPr lang="ru-RU" sz="2400" dirty="0" smtClean="0"/>
              <a:t>     про­грам­ми­ро­ва­ния </a:t>
            </a:r>
            <a:r>
              <a:rPr lang="ru-RU" sz="2400" dirty="0"/>
              <a:t>и </a:t>
            </a:r>
            <a:r>
              <a:rPr lang="ru-RU" sz="2400" dirty="0" smtClean="0"/>
              <a:t>моделирования.</a:t>
            </a:r>
          </a:p>
          <a:p>
            <a:endParaRPr lang="ru-RU" sz="2400" dirty="0" smtClean="0"/>
          </a:p>
          <a:p>
            <a:r>
              <a:rPr lang="ru-RU" sz="2400" dirty="0" smtClean="0"/>
              <a:t>Язык </a:t>
            </a:r>
            <a:r>
              <a:rPr lang="ru-RU" sz="2400" dirty="0"/>
              <a:t>по­стро­ен за счёт фор­ма­ли­за­ции и </a:t>
            </a:r>
            <a:r>
              <a:rPr lang="ru-RU" sz="2400" dirty="0" err="1"/>
              <a:t>эр­го­но­ми­за­ции</a:t>
            </a:r>
            <a:r>
              <a:rPr lang="ru-RU" sz="2400" dirty="0"/>
              <a:t> блок-схем ал­го­рит­мов, опи­сан­ных в ГОСТ 19.701-90 и </a:t>
            </a:r>
            <a:endParaRPr lang="ru-RU" sz="2400" dirty="0" smtClean="0"/>
          </a:p>
          <a:p>
            <a:r>
              <a:rPr lang="ru-RU" sz="2400" dirty="0" err="1" smtClean="0">
                <a:hlinkClick r:id="rId2" tooltip="ISO"/>
              </a:rPr>
              <a:t>ISO</a:t>
            </a:r>
            <a:r>
              <a:rPr lang="ru-RU" sz="2400" dirty="0" smtClean="0"/>
              <a:t> 5807-85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24139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ДРАКОН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20816" y="1772816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  <a:p>
            <a:r>
              <a:rPr lang="ru-RU" sz="2400" dirty="0"/>
              <a:t>Пра­ви­ла языка ДРА­КОН по со­зда­нию </a:t>
            </a:r>
            <a:r>
              <a:rPr lang="ru-RU" sz="2400" dirty="0" smtClean="0"/>
              <a:t>  диа­грамм </a:t>
            </a:r>
            <a:r>
              <a:rPr lang="ru-RU" sz="2400" dirty="0"/>
              <a:t>раз­ра­ба­ты­ва­лись с </a:t>
            </a:r>
            <a:r>
              <a:rPr lang="ru-RU" sz="2400" dirty="0" smtClean="0"/>
              <a:t>учё­том     </a:t>
            </a:r>
            <a:r>
              <a:rPr lang="ru-RU" sz="2400" dirty="0"/>
              <a:t>тре­бо­ва­ний </a:t>
            </a:r>
            <a:r>
              <a:rPr lang="ru-RU" sz="2400" dirty="0" smtClean="0"/>
              <a:t>эр­го­но­ми­ки (из­на­чаль­но </a:t>
            </a:r>
            <a:r>
              <a:rPr lang="ru-RU" sz="2400" dirty="0"/>
              <a:t>оп­ти­ми­зи­ро­ва­ны для вос­при­я­тия ал­го­рит­мов че­ло­ве­ком с ис­поль­зо­ва­ни­ем тех­но­ло­гий ком­пью­тер­ной </a:t>
            </a:r>
            <a:r>
              <a:rPr lang="ru-RU" sz="2400" dirty="0" smtClean="0"/>
              <a:t>гра­фи­ки). </a:t>
            </a:r>
          </a:p>
          <a:p>
            <a:endParaRPr lang="ru-RU" sz="2400" dirty="0" smtClean="0"/>
          </a:p>
          <a:p>
            <a:r>
              <a:rPr lang="ru-RU" sz="2400" dirty="0" smtClean="0"/>
              <a:t>При этом язык </a:t>
            </a:r>
            <a:r>
              <a:rPr lang="ru-RU" sz="2400" dirty="0"/>
              <a:t>рас­счи­тан на </a:t>
            </a:r>
            <a:r>
              <a:rPr lang="ru-RU" sz="2400" dirty="0" smtClean="0"/>
              <a:t>со­зда­ние  </a:t>
            </a:r>
            <a:r>
              <a:rPr lang="ru-RU" sz="2400" dirty="0"/>
              <a:t>про­грамм, ко­то­рые можно было бы </a:t>
            </a:r>
            <a:r>
              <a:rPr lang="ru-RU" sz="2400" dirty="0" smtClean="0"/>
              <a:t>     про­смат­ри­вать </a:t>
            </a:r>
            <a:r>
              <a:rPr lang="ru-RU" sz="2400" dirty="0"/>
              <a:t>как </a:t>
            </a:r>
            <a:r>
              <a:rPr lang="ru-RU" sz="2400" b="1" dirty="0"/>
              <a:t>мо­де­ли, </a:t>
            </a:r>
            <a:r>
              <a:rPr lang="ru-RU" sz="2400" b="1" dirty="0" smtClean="0"/>
              <a:t>со­дер­жа­щие </a:t>
            </a:r>
            <a:r>
              <a:rPr lang="ru-RU" sz="2400" b="1" dirty="0"/>
              <a:t>код на тек­сто­вом языке</a:t>
            </a:r>
          </a:p>
        </p:txBody>
      </p:sp>
    </p:spTree>
    <p:extLst>
      <p:ext uri="{BB962C8B-B14F-4D97-AF65-F5344CB8AC3E}">
        <p14:creationId xmlns:p14="http://schemas.microsoft.com/office/powerpoint/2010/main" xmlns="" val="79439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ДРАКОН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20816" y="1772816"/>
            <a:ext cx="71287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</a:t>
            </a:r>
            <a:r>
              <a:rPr lang="ru-RU" sz="2400" dirty="0"/>
              <a:t>1983 году раз­ра­бот­чи­ки кос­ми­че­ско­го ко­раб­ля Буран об­ра­ти­лись в Ин­сти­тут </a:t>
            </a:r>
            <a:r>
              <a:rPr lang="ru-RU" sz="2400" dirty="0" smtClean="0"/>
              <a:t> при­клад­ной </a:t>
            </a:r>
            <a:r>
              <a:rPr lang="ru-RU" sz="2400" dirty="0"/>
              <a:t>ма­те­ма­ти­ки с прось­бой </a:t>
            </a:r>
            <a:r>
              <a:rPr lang="ru-RU" sz="2400" dirty="0" smtClean="0"/>
              <a:t>      по­мочь </a:t>
            </a:r>
            <a:r>
              <a:rPr lang="ru-RU" sz="2400" dirty="0"/>
              <a:t>в раз­ра­бот­ке бор­то­во­го </a:t>
            </a:r>
            <a:r>
              <a:rPr lang="ru-RU" sz="2400" dirty="0" smtClean="0"/>
              <a:t>           про­грамм­но­го </a:t>
            </a:r>
            <a:r>
              <a:rPr lang="ru-RU" sz="2400" dirty="0"/>
              <a:t>обес­пе­че­ния и </a:t>
            </a:r>
            <a:r>
              <a:rPr lang="ru-RU" sz="2400" dirty="0" smtClean="0"/>
              <a:t>               про­грамм­но­го </a:t>
            </a:r>
            <a:r>
              <a:rPr lang="ru-RU" sz="2400" dirty="0"/>
              <a:t>обес­пе­че­ния на­зем­ных </a:t>
            </a:r>
            <a:r>
              <a:rPr lang="ru-RU" sz="2400" dirty="0" smtClean="0"/>
              <a:t>    ис­пы­та­ний </a:t>
            </a:r>
            <a:r>
              <a:rPr lang="ru-RU" sz="2400" dirty="0"/>
              <a:t>ко­раб­ля</a:t>
            </a:r>
            <a:endParaRPr lang="ru-RU" sz="2400" b="1" dirty="0"/>
          </a:p>
        </p:txBody>
      </p:sp>
      <p:pic>
        <p:nvPicPr>
          <p:cNvPr id="5" name="Рисунок 4" descr=" Генерация последовательности Фибоначчи на гибридном языке ДРАКОН-Си[K 2].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657945"/>
            <a:ext cx="2133600" cy="210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 Алгоритм быстрой сортировки на гибридном языке ДРАКОН-Си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6440" y="4657945"/>
            <a:ext cx="3240360" cy="2105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0831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885928" y="178573"/>
            <a:ext cx="69008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i="1" u="sng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Алгоритм</a:t>
            </a:r>
            <a:r>
              <a:rPr lang="ru-RU" sz="2800" dirty="0">
                <a:latin typeface="+mj-lt"/>
                <a:cs typeface="Times New Roman" pitchFamily="18" charset="0"/>
              </a:rPr>
              <a:t> 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–  это</a:t>
            </a:r>
            <a:endParaRPr lang="ru-RU" sz="2800" dirty="0">
              <a:latin typeface="+mj-lt"/>
              <a:cs typeface="Times New Roman" pitchFamily="18" charset="0"/>
            </a:endParaRPr>
          </a:p>
        </p:txBody>
      </p:sp>
      <p:pic>
        <p:nvPicPr>
          <p:cNvPr id="8196" name="Picture 4" descr="http://t3.gstatic.com/images?q=tbn:ANd9GcTMcqxRQobCAs3EapWrI8mZSPGit0Mv54dWolBEyBwoSNE-X_-P5Q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5336369" y="3314010"/>
            <a:ext cx="3678258" cy="30114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878125" y="169928"/>
            <a:ext cx="690088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i="1" u="sng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Алгоритм</a:t>
            </a:r>
            <a:r>
              <a:rPr lang="ru-RU" sz="2800" dirty="0">
                <a:latin typeface="+mj-lt"/>
                <a:cs typeface="Times New Roman" pitchFamily="18" charset="0"/>
              </a:rPr>
              <a:t> – это строго определенная последовательность действий при решении задачи.</a:t>
            </a:r>
            <a:endParaRPr lang="ru-RU" sz="2800" dirty="0">
              <a:latin typeface="+mj-lt"/>
            </a:endParaRPr>
          </a:p>
          <a:p>
            <a:pPr algn="just">
              <a:spcBef>
                <a:spcPct val="50000"/>
              </a:spcBef>
            </a:pPr>
            <a:r>
              <a:rPr lang="ru-RU" sz="2800" b="1" i="1" u="sng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Шаг </a:t>
            </a:r>
            <a:r>
              <a:rPr lang="ru-RU" sz="2800" b="1" i="1" u="sng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алгоритма</a:t>
            </a:r>
            <a:r>
              <a:rPr lang="ru-RU" sz="2800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800" dirty="0">
                <a:latin typeface="+mj-lt"/>
                <a:cs typeface="Times New Roman" pitchFamily="18" charset="0"/>
              </a:rPr>
              <a:t>– это каждое отдельное действие алгоритма.</a:t>
            </a:r>
          </a:p>
        </p:txBody>
      </p:sp>
      <p:pic>
        <p:nvPicPr>
          <p:cNvPr id="7" name="Picture 4" descr="http://t0.gstatic.com/images?q=tbn:ANd9GcThH_BWSVD_dncoMUte_M8dWYpVeQulf6WJAT1fMJbG-OWi5dr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3854" y="3314010"/>
            <a:ext cx="3940146" cy="3139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5718" y="3461538"/>
            <a:ext cx="5151278" cy="2544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ru-RU" sz="2800" b="1" i="1" u="sng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Исполнитель</a:t>
            </a:r>
            <a:r>
              <a:rPr lang="ru-RU" sz="2800" dirty="0">
                <a:latin typeface="+mj-lt"/>
                <a:cs typeface="Times New Roman" pitchFamily="18" charset="0"/>
              </a:rPr>
              <a:t> – это </a:t>
            </a:r>
            <a:r>
              <a:rPr lang="ru-RU" sz="2800" dirty="0" smtClean="0">
                <a:latin typeface="+mj-lt"/>
                <a:cs typeface="Times New Roman" pitchFamily="18" charset="0"/>
              </a:rPr>
              <a:t>объект выполняющий </a:t>
            </a:r>
            <a:r>
              <a:rPr lang="ru-RU" sz="2800" dirty="0">
                <a:latin typeface="+mj-lt"/>
                <a:cs typeface="Times New Roman" pitchFamily="18" charset="0"/>
              </a:rPr>
              <a:t>определенный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ru-RU" sz="2800" dirty="0">
                <a:latin typeface="+mj-lt"/>
                <a:cs typeface="Times New Roman" pitchFamily="18" charset="0"/>
              </a:rPr>
              <a:t>набор действий.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xmlns="" val="4205207948"/>
              </p:ext>
            </p:extLst>
          </p:nvPr>
        </p:nvGraphicFramePr>
        <p:xfrm>
          <a:off x="0" y="0"/>
          <a:ext cx="9144000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300038"/>
            <a:ext cx="8115328" cy="12001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Классификация </a:t>
            </a:r>
            <a:r>
              <a:rPr lang="ru-RU" sz="4800" b="1" dirty="0" smtClean="0">
                <a:solidFill>
                  <a:schemeClr val="tx1"/>
                </a:solidFill>
              </a:rPr>
              <a:t>алгоритмов</a:t>
            </a:r>
            <a:br>
              <a:rPr lang="ru-RU" sz="4800" b="1" dirty="0" smtClean="0">
                <a:solidFill>
                  <a:schemeClr val="tx1"/>
                </a:solidFill>
              </a:rPr>
            </a:br>
            <a:r>
              <a:rPr lang="ru-RU" sz="4800" b="1" dirty="0" smtClean="0">
                <a:solidFill>
                  <a:schemeClr val="tx1"/>
                </a:solidFill>
              </a:rPr>
              <a:t>по </a:t>
            </a:r>
            <a:r>
              <a:rPr lang="ru-RU" sz="4800" b="1" dirty="0">
                <a:solidFill>
                  <a:schemeClr val="tx1"/>
                </a:solidFill>
              </a:rPr>
              <a:t>форме представления</a:t>
            </a:r>
            <a:r>
              <a:rPr lang="ru-RU" sz="4800" dirty="0">
                <a:solidFill>
                  <a:schemeClr val="tx1"/>
                </a:solidFill>
              </a:rPr>
              <a:t>: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1997054396"/>
              </p:ext>
            </p:extLst>
          </p:nvPr>
        </p:nvGraphicFramePr>
        <p:xfrm>
          <a:off x="357158" y="1916832"/>
          <a:ext cx="8679338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ГОСТ </a:t>
            </a:r>
            <a:r>
              <a:rPr lang="ru-RU" b="1" dirty="0" smtClean="0"/>
              <a:t>19.701-90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3052" y="3212976"/>
            <a:ext cx="6779096" cy="121500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/>
              <a:t>Единая </a:t>
            </a:r>
            <a:r>
              <a:rPr lang="ru-RU" sz="2400" b="1" dirty="0"/>
              <a:t>система программной документации. </a:t>
            </a:r>
            <a:endParaRPr lang="ru-RU" sz="24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/>
              <a:t>Схемы </a:t>
            </a:r>
            <a:r>
              <a:rPr lang="ru-RU" sz="2400" b="1" dirty="0"/>
              <a:t>алгоритмов, программ, данных и систем. Условные обозначения и правила выполнения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Управляющая кнопка: документ 3">
            <a:hlinkClick r:id="rId2" action="ppaction://program" highlightClick="1"/>
          </p:cNvPr>
          <p:cNvSpPr/>
          <p:nvPr/>
        </p:nvSpPr>
        <p:spPr>
          <a:xfrm>
            <a:off x="7452320" y="5301208"/>
            <a:ext cx="1080120" cy="1080120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013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0" y="71374"/>
            <a:ext cx="9144000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Основные условные обозначения в </a:t>
            </a:r>
            <a:r>
              <a:rPr lang="ru-RU" sz="24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блок-схемах</a:t>
            </a:r>
            <a:endParaRPr lang="ru-RU" sz="2400" b="1" dirty="0">
              <a:ln/>
              <a:solidFill>
                <a:schemeClr val="accent3"/>
              </a:solidFill>
              <a:latin typeface="Times New Roman" pitchFamily="18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Times New Roman" pitchFamily="18" charset="0"/>
            </a:endParaRPr>
          </a:p>
        </p:txBody>
      </p:sp>
      <p:graphicFrame>
        <p:nvGraphicFramePr>
          <p:cNvPr id="10482" name="Group 2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05922435"/>
              </p:ext>
            </p:extLst>
          </p:nvPr>
        </p:nvGraphicFramePr>
        <p:xfrm>
          <a:off x="500034" y="714356"/>
          <a:ext cx="8358246" cy="5929394"/>
        </p:xfrm>
        <a:graphic>
          <a:graphicData uri="http://schemas.openxmlformats.org/drawingml/2006/table">
            <a:tbl>
              <a:tblPr firstRow="1">
                <a:tableStyleId>{ED083AE6-46FA-4A59-8FB0-9F97EB10719F}</a:tableStyleId>
              </a:tblPr>
              <a:tblGrid>
                <a:gridCol w="3536181"/>
                <a:gridCol w="4822065"/>
              </a:tblGrid>
              <a:tr h="4667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Условное обозначение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Назначение блока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</a:tr>
              <a:tr h="6762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</a:rPr>
                        <a:t>Начало или конец алгоритма 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/>
                </a:tc>
              </a:tr>
              <a:tr h="1184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</a:rPr>
                        <a:t>Ввод или вывод данных</a:t>
                      </a:r>
                    </a:p>
                  </a:txBody>
                  <a:tcPr anchor="ctr" horzOverflow="overflow"/>
                </a:tc>
              </a:tr>
              <a:tr h="14402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</a:rPr>
                        <a:t>Процесс</a:t>
                      </a:r>
                    </a:p>
                  </a:txBody>
                  <a:tcPr anchor="ctr" horzOverflow="overflow"/>
                </a:tc>
              </a:tr>
              <a:tr h="14402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</a:rPr>
                        <a:t>Проверка условия</a:t>
                      </a:r>
                    </a:p>
                  </a:txBody>
                  <a:tcPr anchor="ctr" horzOverflow="overflow"/>
                </a:tc>
              </a:tr>
              <a:tr h="721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</a:rPr>
                        <a:t>Направление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10384" name="AutoShape 144"/>
          <p:cNvSpPr>
            <a:spLocks noChangeArrowheads="1"/>
          </p:cNvSpPr>
          <p:nvPr/>
        </p:nvSpPr>
        <p:spPr bwMode="auto">
          <a:xfrm>
            <a:off x="1428728" y="2285992"/>
            <a:ext cx="1646238" cy="457200"/>
          </a:xfrm>
          <a:prstGeom prst="flowChartInputOutpu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10390" name="AutoShape 150"/>
          <p:cNvSpPr>
            <a:spLocks noChangeArrowheads="1"/>
          </p:cNvSpPr>
          <p:nvPr/>
        </p:nvSpPr>
        <p:spPr bwMode="auto">
          <a:xfrm>
            <a:off x="1428728" y="3429000"/>
            <a:ext cx="1571636" cy="642942"/>
          </a:xfrm>
          <a:prstGeom prst="flowChartProcess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10397" name="AutoShape 157"/>
          <p:cNvSpPr>
            <a:spLocks noChangeArrowheads="1"/>
          </p:cNvSpPr>
          <p:nvPr/>
        </p:nvSpPr>
        <p:spPr bwMode="auto">
          <a:xfrm>
            <a:off x="1285852" y="4786322"/>
            <a:ext cx="1911353" cy="642942"/>
          </a:xfrm>
          <a:prstGeom prst="flowChartDecision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10411" name="Line 171"/>
          <p:cNvSpPr>
            <a:spLocks noChangeShapeType="1"/>
          </p:cNvSpPr>
          <p:nvPr/>
        </p:nvSpPr>
        <p:spPr bwMode="auto">
          <a:xfrm>
            <a:off x="1428728" y="6286520"/>
            <a:ext cx="146367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 b="1" dirty="0"/>
          </a:p>
        </p:txBody>
      </p:sp>
      <p:graphicFrame>
        <p:nvGraphicFramePr>
          <p:cNvPr id="10" name="Содержимое 4"/>
          <p:cNvGraphicFramePr>
            <a:graphicFrameLocks/>
          </p:cNvGraphicFramePr>
          <p:nvPr/>
        </p:nvGraphicFramePr>
        <p:xfrm>
          <a:off x="1357290" y="1285860"/>
          <a:ext cx="1785950" cy="490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>
            <p:extLst/>
          </p:nvPr>
        </p:nvGraphicFramePr>
        <p:xfrm>
          <a:off x="438440" y="3426781"/>
          <a:ext cx="7312819" cy="2495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813"/>
                <a:gridCol w="2370942"/>
                <a:gridCol w="3491064"/>
              </a:tblGrid>
              <a:tr h="34290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Название</a:t>
                      </a:r>
                      <a:endParaRPr lang="ru-RU" sz="1800" dirty="0"/>
                    </a:p>
                  </a:txBody>
                  <a:tcPr marL="68579" marR="68579" marT="34293" marB="34293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Обозначение</a:t>
                      </a:r>
                      <a:endParaRPr lang="ru-RU" sz="1800" dirty="0"/>
                    </a:p>
                  </a:txBody>
                  <a:tcPr marL="68579" marR="68579" marT="34293" marB="34293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Назначение</a:t>
                      </a:r>
                      <a:endParaRPr lang="ru-RU" sz="1800" dirty="0"/>
                    </a:p>
                  </a:txBody>
                  <a:tcPr marL="68579" marR="68579" marT="34293" marB="34293"/>
                </a:tc>
              </a:tr>
              <a:tr h="6305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Линия</a:t>
                      </a:r>
                      <a:endParaRPr lang="ru-RU" sz="1800" dirty="0"/>
                    </a:p>
                  </a:txBody>
                  <a:tcPr marL="68579" marR="68579" marT="34293" marB="34293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79" marR="68579" marT="34293" marB="34293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Связывает</a:t>
                      </a:r>
                      <a:r>
                        <a:rPr lang="ru-RU" sz="1800" baseline="0" dirty="0" smtClean="0"/>
                        <a:t> части блок-схемы</a:t>
                      </a:r>
                      <a:endParaRPr lang="ru-RU" sz="1800" dirty="0"/>
                    </a:p>
                  </a:txBody>
                  <a:tcPr marL="68579" marR="68579" marT="34293" marB="34293"/>
                </a:tc>
              </a:tr>
              <a:tr h="8601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Соединитель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9" marR="68579" marT="34293" marB="34293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9" marR="68579" marT="34293" marB="34293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Организует связь групп символов между собой при их разбиении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9" marR="68579" marT="34293" marB="34293"/>
                </a:tc>
              </a:tr>
              <a:tr h="66167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Терминатор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9" marR="68579" marT="34293" marB="34293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9" marR="68579" marT="34293" marB="34293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Символизирует начало и конец алгоритма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9" marR="68579" marT="34293" marB="34293"/>
                </a:tc>
              </a:tr>
            </a:tbl>
          </a:graphicData>
        </a:graphic>
      </p:graphicFrame>
      <p:pic>
        <p:nvPicPr>
          <p:cNvPr id="12290" name="Рисунок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46232" y="990600"/>
            <a:ext cx="475060" cy="37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2" descr="http://www.iconsearch.ru/uploads/icons/glaze/64x64/fileclose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82025" y="990600"/>
            <a:ext cx="372666" cy="37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/>
          </p:nvPr>
        </p:nvGraphicFramePr>
        <p:xfrm>
          <a:off x="438441" y="947054"/>
          <a:ext cx="7312819" cy="2844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465"/>
                <a:gridCol w="2371290"/>
                <a:gridCol w="3491064"/>
              </a:tblGrid>
              <a:tr h="34294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Название</a:t>
                      </a:r>
                      <a:endParaRPr lang="ru-RU" sz="1800" dirty="0"/>
                    </a:p>
                  </a:txBody>
                  <a:tcPr marL="68574" marR="68574" marT="34295" marB="3429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Обозначение</a:t>
                      </a:r>
                      <a:endParaRPr lang="ru-RU" sz="1800" dirty="0"/>
                    </a:p>
                  </a:txBody>
                  <a:tcPr marL="68574" marR="68574" marT="34295" marB="3429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Назначение</a:t>
                      </a:r>
                      <a:endParaRPr lang="ru-RU" sz="1800" dirty="0"/>
                    </a:p>
                  </a:txBody>
                  <a:tcPr marL="68574" marR="68574" marT="34295" marB="34295"/>
                </a:tc>
              </a:tr>
              <a:tr h="653609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Данные</a:t>
                      </a:r>
                      <a:endParaRPr lang="ru-RU" sz="1800" dirty="0"/>
                    </a:p>
                  </a:txBody>
                  <a:tcPr marL="68574" marR="68574" marT="34295" marB="3429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74" marR="68574" marT="34295" marB="3429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Символизирует устройство ввода-вывода информации</a:t>
                      </a:r>
                      <a:endParaRPr lang="ru-RU" sz="1800" dirty="0"/>
                    </a:p>
                  </a:txBody>
                  <a:tcPr marL="68574" marR="68574" marT="34295" marB="34295"/>
                </a:tc>
              </a:tr>
              <a:tr h="5446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Процесс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4" marR="68574" marT="34295" marB="34295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4" marR="68574" marT="34295" marB="34295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Обработка данных 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4" marR="68574" marT="34295" marB="34295"/>
                </a:tc>
              </a:tr>
              <a:tr h="6858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Подготовка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4" marR="68574" marT="34295" marB="34295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4" marR="68574" marT="34295" marB="34295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арифметических циклов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4" marR="68574" marT="34295" marB="34295"/>
                </a:tc>
              </a:tr>
              <a:tr h="61729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Выбор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4" marR="68574" marT="34295" marB="34295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4" marR="68574" marT="34295" marB="34295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Альтернативный выбор (проверка условия)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4" marR="68574" marT="34295" marB="34295"/>
                </a:tc>
              </a:tr>
            </a:tbl>
          </a:graphicData>
        </a:graphic>
      </p:graphicFrame>
      <p:sp>
        <p:nvSpPr>
          <p:cNvPr id="9" name="Параллелограмм 8"/>
          <p:cNvSpPr/>
          <p:nvPr/>
        </p:nvSpPr>
        <p:spPr>
          <a:xfrm>
            <a:off x="2446735" y="1363268"/>
            <a:ext cx="1028700" cy="463153"/>
          </a:xfrm>
          <a:prstGeom prst="parallelogram">
            <a:avLst>
              <a:gd name="adj" fmla="val 57609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62914" y="2000245"/>
            <a:ext cx="958454" cy="43338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" name="Шестиугольник 10"/>
          <p:cNvSpPr/>
          <p:nvPr/>
        </p:nvSpPr>
        <p:spPr>
          <a:xfrm>
            <a:off x="2542580" y="2607060"/>
            <a:ext cx="685800" cy="483394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2412496" y="3219035"/>
            <a:ext cx="927497" cy="523875"/>
          </a:xfrm>
          <a:prstGeom prst="diamond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417295" y="4102264"/>
            <a:ext cx="10394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2542581" y="4528326"/>
            <a:ext cx="646510" cy="62507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" name="Блок-схема: знак завершения 15"/>
          <p:cNvSpPr/>
          <p:nvPr/>
        </p:nvSpPr>
        <p:spPr>
          <a:xfrm>
            <a:off x="2443971" y="5431719"/>
            <a:ext cx="948928" cy="373856"/>
          </a:xfrm>
          <a:prstGeom prst="flowChartTerminato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238936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46232" y="990600"/>
            <a:ext cx="475060" cy="37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2" descr="http://www.iconsearch.ru/uploads/icons/glaze/64x64/fileclose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82025" y="990600"/>
            <a:ext cx="372666" cy="37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Установите соответствие между символами и их названиями</a:t>
            </a:r>
            <a:endParaRPr lang="ru-RU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64369" y="2420552"/>
          <a:ext cx="6360318" cy="34111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610663"/>
                <a:gridCol w="1334516"/>
                <a:gridCol w="1530925"/>
                <a:gridCol w="1884214"/>
              </a:tblGrid>
              <a:tr h="5648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4" marR="68584" marT="34292" marB="3429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100" kern="1200" dirty="0" smtClean="0">
                          <a:effectLst/>
                        </a:rPr>
                        <a:t>Данные</a:t>
                      </a:r>
                      <a:endParaRPr lang="ru-RU" sz="2100" dirty="0" smtClean="0"/>
                    </a:p>
                  </a:txBody>
                  <a:tcPr marL="68584" marR="68584" marT="34292" marB="3429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100" kern="1200" dirty="0" smtClean="0"/>
                        <a:t>Терминатор</a:t>
                      </a:r>
                      <a:endParaRPr lang="ru-RU" sz="2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4" marR="68584" marT="34292" marB="3429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100" kern="1200" dirty="0" smtClean="0"/>
                        <a:t>Соединитель</a:t>
                      </a:r>
                      <a:endParaRPr lang="ru-RU" sz="2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4" marR="68584" marT="34292" marB="34292"/>
                </a:tc>
              </a:tr>
              <a:tr h="106154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4" marR="68584" marT="34292" marB="34292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4" marR="68584" marT="34292" marB="34292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4" marR="68584" marT="34292" marB="34292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4" marR="68584" marT="34292" marB="34292"/>
                </a:tc>
              </a:tr>
              <a:tr h="832799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4" marR="68584" marT="34292" marB="34292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84" marR="68584" marT="34292" marB="34292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84" marR="68584" marT="34292" marB="34292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4" marR="68584" marT="34292" marB="34292"/>
                </a:tc>
              </a:tr>
              <a:tr h="951975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84" marR="68584" marT="34292" marB="34292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84" marR="68584" marT="34292" marB="34292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84" marR="68584" marT="34292" marB="34292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4" marR="68584" marT="34292" marB="34292"/>
                </a:tc>
              </a:tr>
            </a:tbl>
          </a:graphicData>
        </a:graphic>
      </p:graphicFrame>
      <p:sp>
        <p:nvSpPr>
          <p:cNvPr id="11" name="Блок-схема: знак завершения 10"/>
          <p:cNvSpPr/>
          <p:nvPr/>
        </p:nvSpPr>
        <p:spPr>
          <a:xfrm>
            <a:off x="822724" y="3314707"/>
            <a:ext cx="1154906" cy="479822"/>
          </a:xfrm>
          <a:prstGeom prst="flowChartTerminato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" name="Параллелограмм 12"/>
          <p:cNvSpPr/>
          <p:nvPr/>
        </p:nvSpPr>
        <p:spPr>
          <a:xfrm>
            <a:off x="822724" y="4225543"/>
            <a:ext cx="1154906" cy="572690"/>
          </a:xfrm>
          <a:prstGeom prst="parallelogram">
            <a:avLst>
              <a:gd name="adj" fmla="val 57609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16" name="Группа 15"/>
          <p:cNvGrpSpPr>
            <a:grpSpLocks/>
          </p:cNvGrpSpPr>
          <p:nvPr/>
        </p:nvGrpSpPr>
        <p:grpSpPr bwMode="auto">
          <a:xfrm>
            <a:off x="2609859" y="3274222"/>
            <a:ext cx="491729" cy="479822"/>
            <a:chOff x="4421874" y="3221848"/>
            <a:chExt cx="655093" cy="640956"/>
          </a:xfrm>
        </p:grpSpPr>
        <p:sp>
          <p:nvSpPr>
            <p:cNvPr id="10" name="Овал 9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Группа 37"/>
          <p:cNvGrpSpPr>
            <a:grpSpLocks/>
          </p:cNvGrpSpPr>
          <p:nvPr/>
        </p:nvGrpSpPr>
        <p:grpSpPr bwMode="auto">
          <a:xfrm>
            <a:off x="4164815" y="3262312"/>
            <a:ext cx="491729" cy="481013"/>
            <a:chOff x="4421874" y="3221848"/>
            <a:chExt cx="655093" cy="640956"/>
          </a:xfrm>
        </p:grpSpPr>
        <p:sp>
          <p:nvSpPr>
            <p:cNvPr id="39" name="Овал 38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0" name="Овал 39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41" name="Группа 40"/>
          <p:cNvGrpSpPr>
            <a:grpSpLocks/>
          </p:cNvGrpSpPr>
          <p:nvPr/>
        </p:nvGrpSpPr>
        <p:grpSpPr bwMode="auto">
          <a:xfrm>
            <a:off x="5742385" y="3308747"/>
            <a:ext cx="490538" cy="481013"/>
            <a:chOff x="4421874" y="3221848"/>
            <a:chExt cx="655093" cy="640956"/>
          </a:xfrm>
        </p:grpSpPr>
        <p:sp>
          <p:nvSpPr>
            <p:cNvPr id="42" name="Овал 41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3" name="Овал 42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44" name="Группа 43"/>
          <p:cNvGrpSpPr>
            <a:grpSpLocks/>
          </p:cNvGrpSpPr>
          <p:nvPr/>
        </p:nvGrpSpPr>
        <p:grpSpPr bwMode="auto">
          <a:xfrm>
            <a:off x="5742385" y="4225528"/>
            <a:ext cx="490538" cy="479822"/>
            <a:chOff x="4421874" y="3221848"/>
            <a:chExt cx="655093" cy="640956"/>
          </a:xfrm>
        </p:grpSpPr>
        <p:sp>
          <p:nvSpPr>
            <p:cNvPr id="45" name="Овал 44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6" name="Овал 45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47" name="Группа 46"/>
          <p:cNvGrpSpPr>
            <a:grpSpLocks/>
          </p:cNvGrpSpPr>
          <p:nvPr/>
        </p:nvGrpSpPr>
        <p:grpSpPr bwMode="auto">
          <a:xfrm>
            <a:off x="4164815" y="4225528"/>
            <a:ext cx="491729" cy="479822"/>
            <a:chOff x="4421874" y="3221848"/>
            <a:chExt cx="655093" cy="640956"/>
          </a:xfrm>
        </p:grpSpPr>
        <p:sp>
          <p:nvSpPr>
            <p:cNvPr id="48" name="Овал 47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9" name="Овал 48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50" name="Группа 49"/>
          <p:cNvGrpSpPr>
            <a:grpSpLocks/>
          </p:cNvGrpSpPr>
          <p:nvPr/>
        </p:nvGrpSpPr>
        <p:grpSpPr bwMode="auto">
          <a:xfrm>
            <a:off x="2606280" y="4225528"/>
            <a:ext cx="491728" cy="479822"/>
            <a:chOff x="4421874" y="3221848"/>
            <a:chExt cx="655093" cy="640956"/>
          </a:xfrm>
        </p:grpSpPr>
        <p:sp>
          <p:nvSpPr>
            <p:cNvPr id="51" name="Овал 50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2" name="Овал 51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53" name="Группа 52"/>
          <p:cNvGrpSpPr>
            <a:grpSpLocks/>
          </p:cNvGrpSpPr>
          <p:nvPr/>
        </p:nvGrpSpPr>
        <p:grpSpPr bwMode="auto">
          <a:xfrm>
            <a:off x="2609859" y="5117306"/>
            <a:ext cx="491729" cy="481013"/>
            <a:chOff x="4421874" y="3221848"/>
            <a:chExt cx="655093" cy="640956"/>
          </a:xfrm>
        </p:grpSpPr>
        <p:sp>
          <p:nvSpPr>
            <p:cNvPr id="54" name="Овал 53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5" name="Овал 54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56" name="Группа 55"/>
          <p:cNvGrpSpPr>
            <a:grpSpLocks/>
          </p:cNvGrpSpPr>
          <p:nvPr/>
        </p:nvGrpSpPr>
        <p:grpSpPr bwMode="auto">
          <a:xfrm>
            <a:off x="4164815" y="5117306"/>
            <a:ext cx="491729" cy="481013"/>
            <a:chOff x="4421874" y="3221848"/>
            <a:chExt cx="655093" cy="640956"/>
          </a:xfrm>
        </p:grpSpPr>
        <p:sp>
          <p:nvSpPr>
            <p:cNvPr id="57" name="Овал 56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8" name="Овал 57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59" name="Группа 58"/>
          <p:cNvGrpSpPr>
            <a:grpSpLocks/>
          </p:cNvGrpSpPr>
          <p:nvPr/>
        </p:nvGrpSpPr>
        <p:grpSpPr bwMode="auto">
          <a:xfrm>
            <a:off x="5742385" y="5117306"/>
            <a:ext cx="490538" cy="481013"/>
            <a:chOff x="4421874" y="3221848"/>
            <a:chExt cx="655093" cy="640956"/>
          </a:xfrm>
        </p:grpSpPr>
        <p:sp>
          <p:nvSpPr>
            <p:cNvPr id="60" name="Овал 59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" name="Овал 60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pic>
        <p:nvPicPr>
          <p:cNvPr id="35" name="Picture 2" descr="http://s1.iconbird.com/ico/0912/ILikeButtons3A/w512h5121348753316CuteBall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0279" y="3230166"/>
            <a:ext cx="5810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 descr="http://s1.iconbird.com/ico/0912/ILikeButtons3A/w512h5121348753316CuteBall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2234" y="4175522"/>
            <a:ext cx="579835" cy="579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http://s1.iconbird.com/ico/0912/ILikeButtons3A/w512h5121348753316CuteBall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05477" y="5079206"/>
            <a:ext cx="5810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http://ex-ps.ru/_ld/12/127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2701" y="3200400"/>
            <a:ext cx="6048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4" descr="http://ex-ps.ru/_ld/12/127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2701" y="5043487"/>
            <a:ext cx="6048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4" descr="http://ex-ps.ru/_ld/12/127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3569" y="4150519"/>
            <a:ext cx="6048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Picture 4" descr="http://ex-ps.ru/_ld/12/127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0278" y="4150519"/>
            <a:ext cx="6048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4" descr="http://ex-ps.ru/_ld/12/127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3569" y="3230166"/>
            <a:ext cx="6048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4" descr="http://ex-ps.ru/_ld/12/127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0278" y="5055394"/>
            <a:ext cx="6048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Овал 67"/>
          <p:cNvSpPr/>
          <p:nvPr/>
        </p:nvSpPr>
        <p:spPr>
          <a:xfrm>
            <a:off x="1077518" y="5035167"/>
            <a:ext cx="646509" cy="62507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247925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iconsearch.ru/uploads/icons/glaze/64x64/fileclose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82025" y="990600"/>
            <a:ext cx="372666" cy="37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0000"/>
                    <a:lumOff val="10000"/>
                  </a:schemeClr>
                </a:solidFill>
              </a:rPr>
              <a:t>Установите соответствие между символами и их 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назначением</a:t>
            </a:r>
            <a:endParaRPr lang="ru-RU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9824" y="2378869"/>
          <a:ext cx="6449617" cy="326707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633277"/>
                <a:gridCol w="1325974"/>
                <a:gridCol w="1857089"/>
                <a:gridCol w="1633277"/>
              </a:tblGrid>
              <a:tr h="712715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68579" marR="68579" marT="34291" marB="3429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</a:rPr>
                        <a:t>Проверка условия</a:t>
                      </a:r>
                      <a:endParaRPr lang="ru-RU" sz="1800" dirty="0" smtClean="0"/>
                    </a:p>
                  </a:txBody>
                  <a:tcPr marL="68579" marR="68579" marT="34291" marB="3429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Арифметические циклы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9" marR="68579" marT="34291" marB="3429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Обработка данных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9" marR="68579" marT="34291" marB="34291"/>
                </a:tc>
              </a:tr>
              <a:tr h="794021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91" marB="34291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91" marB="34291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91" marB="34291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91" marB="34291"/>
                </a:tc>
              </a:tr>
              <a:tr h="802962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91" marB="34291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91" marB="34291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91" marB="34291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91" marB="34291"/>
                </a:tc>
              </a:tr>
              <a:tr h="95737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91" marB="34291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91" marB="34291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91" marB="34291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91" marB="34291"/>
                </a:tc>
              </a:tr>
            </a:tbl>
          </a:graphicData>
        </a:graphic>
      </p:graphicFrame>
      <p:sp>
        <p:nvSpPr>
          <p:cNvPr id="8" name="Шестиугольник 7"/>
          <p:cNvSpPr/>
          <p:nvPr/>
        </p:nvSpPr>
        <p:spPr>
          <a:xfrm>
            <a:off x="965606" y="4042172"/>
            <a:ext cx="641747" cy="523875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2512228" y="3232547"/>
            <a:ext cx="491729" cy="481013"/>
            <a:chOff x="4421874" y="3221848"/>
            <a:chExt cx="655093" cy="640956"/>
          </a:xfrm>
        </p:grpSpPr>
        <p:sp>
          <p:nvSpPr>
            <p:cNvPr id="10" name="Овал 9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12" name="Группа 11"/>
          <p:cNvGrpSpPr>
            <a:grpSpLocks/>
          </p:cNvGrpSpPr>
          <p:nvPr/>
        </p:nvGrpSpPr>
        <p:grpSpPr bwMode="auto">
          <a:xfrm>
            <a:off x="4321978" y="3232547"/>
            <a:ext cx="491729" cy="481013"/>
            <a:chOff x="4421874" y="3221848"/>
            <a:chExt cx="655093" cy="640956"/>
          </a:xfrm>
        </p:grpSpPr>
        <p:sp>
          <p:nvSpPr>
            <p:cNvPr id="13" name="Овал 12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Группа 14"/>
          <p:cNvGrpSpPr>
            <a:grpSpLocks/>
          </p:cNvGrpSpPr>
          <p:nvPr/>
        </p:nvGrpSpPr>
        <p:grpSpPr bwMode="auto">
          <a:xfrm>
            <a:off x="5897166" y="3230166"/>
            <a:ext cx="491728" cy="481013"/>
            <a:chOff x="4421874" y="3221848"/>
            <a:chExt cx="655093" cy="640956"/>
          </a:xfrm>
        </p:grpSpPr>
        <p:sp>
          <p:nvSpPr>
            <p:cNvPr id="16" name="Овал 15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18" name="Группа 17"/>
          <p:cNvGrpSpPr>
            <a:grpSpLocks/>
          </p:cNvGrpSpPr>
          <p:nvPr/>
        </p:nvGrpSpPr>
        <p:grpSpPr bwMode="auto">
          <a:xfrm>
            <a:off x="5897166" y="4045758"/>
            <a:ext cx="491728" cy="479822"/>
            <a:chOff x="4421874" y="3221848"/>
            <a:chExt cx="655093" cy="640956"/>
          </a:xfrm>
        </p:grpSpPr>
        <p:sp>
          <p:nvSpPr>
            <p:cNvPr id="19" name="Овал 18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0" name="Овал 19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21" name="Группа 20"/>
          <p:cNvGrpSpPr>
            <a:grpSpLocks/>
          </p:cNvGrpSpPr>
          <p:nvPr/>
        </p:nvGrpSpPr>
        <p:grpSpPr bwMode="auto">
          <a:xfrm>
            <a:off x="4321978" y="4042172"/>
            <a:ext cx="491729" cy="481013"/>
            <a:chOff x="4421874" y="3221848"/>
            <a:chExt cx="655093" cy="640956"/>
          </a:xfrm>
        </p:grpSpPr>
        <p:sp>
          <p:nvSpPr>
            <p:cNvPr id="22" name="Овал 21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Группа 23"/>
          <p:cNvGrpSpPr>
            <a:grpSpLocks/>
          </p:cNvGrpSpPr>
          <p:nvPr/>
        </p:nvGrpSpPr>
        <p:grpSpPr bwMode="auto">
          <a:xfrm>
            <a:off x="2512228" y="4045758"/>
            <a:ext cx="491729" cy="479822"/>
            <a:chOff x="4421874" y="3221848"/>
            <a:chExt cx="655093" cy="640956"/>
          </a:xfrm>
        </p:grpSpPr>
        <p:sp>
          <p:nvSpPr>
            <p:cNvPr id="25" name="Овал 24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6" name="Овал 25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27" name="Группа 26"/>
          <p:cNvGrpSpPr>
            <a:grpSpLocks/>
          </p:cNvGrpSpPr>
          <p:nvPr/>
        </p:nvGrpSpPr>
        <p:grpSpPr bwMode="auto">
          <a:xfrm>
            <a:off x="2512228" y="4894660"/>
            <a:ext cx="491729" cy="481013"/>
            <a:chOff x="4421874" y="3221848"/>
            <a:chExt cx="655093" cy="640956"/>
          </a:xfrm>
        </p:grpSpPr>
        <p:sp>
          <p:nvSpPr>
            <p:cNvPr id="28" name="Овал 27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9" name="Овал 28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30" name="Группа 29"/>
          <p:cNvGrpSpPr>
            <a:grpSpLocks/>
          </p:cNvGrpSpPr>
          <p:nvPr/>
        </p:nvGrpSpPr>
        <p:grpSpPr bwMode="auto">
          <a:xfrm>
            <a:off x="4285060" y="4894660"/>
            <a:ext cx="490538" cy="481013"/>
            <a:chOff x="4421874" y="3221848"/>
            <a:chExt cx="655093" cy="640956"/>
          </a:xfrm>
        </p:grpSpPr>
        <p:sp>
          <p:nvSpPr>
            <p:cNvPr id="31" name="Овал 30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" name="Овал 31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33" name="Группа 32"/>
          <p:cNvGrpSpPr>
            <a:grpSpLocks/>
          </p:cNvGrpSpPr>
          <p:nvPr/>
        </p:nvGrpSpPr>
        <p:grpSpPr bwMode="auto">
          <a:xfrm>
            <a:off x="5893594" y="4894660"/>
            <a:ext cx="490538" cy="481013"/>
            <a:chOff x="4421874" y="3221848"/>
            <a:chExt cx="655093" cy="640956"/>
          </a:xfrm>
        </p:grpSpPr>
        <p:sp>
          <p:nvSpPr>
            <p:cNvPr id="34" name="Овал 33"/>
            <p:cNvSpPr/>
            <p:nvPr/>
          </p:nvSpPr>
          <p:spPr>
            <a:xfrm>
              <a:off x="4421874" y="3221848"/>
              <a:ext cx="655093" cy="64095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5" name="Овал 34"/>
            <p:cNvSpPr/>
            <p:nvPr/>
          </p:nvSpPr>
          <p:spPr>
            <a:xfrm>
              <a:off x="4573705" y="3366611"/>
              <a:ext cx="351430" cy="35143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pic>
        <p:nvPicPr>
          <p:cNvPr id="36" name="Picture 2" descr="http://s1.iconbird.com/ico/0912/ILikeButtons3A/w512h5121348753316CuteBall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0297" y="3992166"/>
            <a:ext cx="5810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" descr="http://s1.iconbird.com/ico/0912/ILikeButtons3A/w512h5121348753316CuteBall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6977" y="3180160"/>
            <a:ext cx="5810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" descr="http://s1.iconbird.com/ico/0912/ILikeButtons3A/w512h5121348753316CuteBall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8352" y="4844654"/>
            <a:ext cx="5810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4" descr="http://ex-ps.ru/_ld/12/127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56485" y="3168253"/>
            <a:ext cx="6048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4" descr="http://ex-ps.ru/_ld/12/127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27910" y="4832747"/>
            <a:ext cx="6048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4" descr="http://ex-ps.ru/_ld/12/127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1208" y="3980260"/>
            <a:ext cx="6048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" descr="http://ex-ps.ru/_ld/12/127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5069" y="4819650"/>
            <a:ext cx="604838" cy="60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" descr="http://ex-ps.ru/_ld/12/127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36444" y="3168253"/>
            <a:ext cx="6048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4" descr="http://ex-ps.ru/_ld/12/127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5069" y="3968353"/>
            <a:ext cx="6048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Ромб 44"/>
          <p:cNvSpPr/>
          <p:nvPr/>
        </p:nvSpPr>
        <p:spPr>
          <a:xfrm>
            <a:off x="822731" y="3211116"/>
            <a:ext cx="927497" cy="523875"/>
          </a:xfrm>
          <a:prstGeom prst="diamond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822732" y="4943475"/>
            <a:ext cx="958453" cy="43338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878673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85728"/>
            <a:ext cx="8243888" cy="1314450"/>
          </a:xfrm>
        </p:spPr>
        <p:txBody>
          <a:bodyPr>
            <a:normAutofit fontScale="90000"/>
          </a:bodyPr>
          <a:lstStyle/>
          <a:p>
            <a:r>
              <a:rPr lang="ru-RU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Классификация </a:t>
            </a:r>
            <a:r>
              <a:rPr lang="ru-RU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алгоритмов</a:t>
            </a:r>
            <a:br>
              <a:rPr lang="ru-RU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 </a:t>
            </a:r>
            <a:r>
              <a:rPr lang="ru-RU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структуре: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73222667"/>
              </p:ext>
            </p:extLst>
          </p:nvPr>
        </p:nvGraphicFramePr>
        <p:xfrm>
          <a:off x="457200" y="1857364"/>
          <a:ext cx="7972452" cy="4732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28794" y="1428736"/>
            <a:ext cx="6758006" cy="283846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</a:pPr>
            <a:r>
              <a:rPr lang="ru-RU" sz="3600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itchFamily="18" charset="0"/>
              </a:rPr>
              <a:t>Линейный алгоритм </a:t>
            </a: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j-lt"/>
                <a:cs typeface="Times New Roman" pitchFamily="18" charset="0"/>
              </a:rPr>
              <a:t>– это </a:t>
            </a: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j-lt"/>
                <a:cs typeface="Times New Roman" pitchFamily="18" charset="0"/>
              </a:rPr>
              <a:t>алгоритм,</a:t>
            </a:r>
          </a:p>
          <a:p>
            <a:pPr>
              <a:lnSpc>
                <a:spcPct val="170000"/>
              </a:lnSpc>
            </a:pP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j-lt"/>
                <a:cs typeface="Times New Roman" pitchFamily="18" charset="0"/>
              </a:rPr>
              <a:t>шаги </a:t>
            </a: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j-lt"/>
                <a:cs typeface="Times New Roman" pitchFamily="18" charset="0"/>
              </a:rPr>
              <a:t>которого выполняются последовательно друг за </a:t>
            </a: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j-lt"/>
                <a:cs typeface="Times New Roman" pitchFamily="18" charset="0"/>
              </a:rPr>
              <a:t>другом</a:t>
            </a: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j-lt"/>
                <a:cs typeface="Times New Roman" pitchFamily="18" charset="0"/>
              </a:rPr>
              <a:t> </a:t>
            </a:r>
            <a:endParaRPr lang="ru-RU" sz="3600" b="1" i="1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+mj-lt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ru-RU" sz="3600" b="1" i="1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+mj-lt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ru-RU" sz="3600" b="0" dirty="0">
              <a:effectLst/>
              <a:latin typeface="Times New Roman" pitchFamily="18" charset="0"/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43174" y="0"/>
            <a:ext cx="5891226" cy="11430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Линейный алгоритм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979712" y="266700"/>
            <a:ext cx="66294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 dirty="0">
                <a:latin typeface="+mj-lt"/>
                <a:cs typeface="Times New Roman" pitchFamily="18" charset="0"/>
              </a:rPr>
              <a:t>Базовая структура линейного алгоритма:</a:t>
            </a:r>
            <a:r>
              <a:rPr lang="ru-RU" sz="2400" b="1" dirty="0">
                <a:latin typeface="+mj-lt"/>
              </a:rPr>
              <a:t> 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09800" y="1600200"/>
            <a:ext cx="464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Times New Roman" pitchFamily="18" charset="0"/>
            </a:endParaRPr>
          </a:p>
        </p:txBody>
      </p:sp>
      <p:grpSp>
        <p:nvGrpSpPr>
          <p:cNvPr id="15373" name="Group 13"/>
          <p:cNvGrpSpPr>
            <a:grpSpLocks/>
          </p:cNvGrpSpPr>
          <p:nvPr/>
        </p:nvGrpSpPr>
        <p:grpSpPr bwMode="auto">
          <a:xfrm>
            <a:off x="3276600" y="1568450"/>
            <a:ext cx="2501462" cy="4832350"/>
            <a:chOff x="2064" y="988"/>
            <a:chExt cx="1344" cy="3044"/>
          </a:xfrm>
        </p:grpSpPr>
        <p:sp>
          <p:nvSpPr>
            <p:cNvPr id="15364" name="AutoShape 4"/>
            <p:cNvSpPr>
              <a:spLocks noChangeArrowheads="1"/>
            </p:cNvSpPr>
            <p:nvPr/>
          </p:nvSpPr>
          <p:spPr bwMode="auto">
            <a:xfrm>
              <a:off x="2265" y="988"/>
              <a:ext cx="929" cy="26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 dirty="0">
                  <a:latin typeface="Times New Roman" pitchFamily="18" charset="0"/>
                </a:rPr>
                <a:t>Начало</a:t>
              </a:r>
            </a:p>
          </p:txBody>
        </p:sp>
        <p:sp>
          <p:nvSpPr>
            <p:cNvPr id="15365" name="Rectangle 5"/>
            <p:cNvSpPr>
              <a:spLocks noChangeArrowheads="1"/>
            </p:cNvSpPr>
            <p:nvPr/>
          </p:nvSpPr>
          <p:spPr bwMode="auto">
            <a:xfrm>
              <a:off x="2064" y="1440"/>
              <a:ext cx="1344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>
                  <a:latin typeface="Times New Roman" pitchFamily="18" charset="0"/>
                </a:rPr>
                <a:t>Серия команд 1</a:t>
              </a:r>
            </a:p>
          </p:txBody>
        </p:sp>
        <p:sp>
          <p:nvSpPr>
            <p:cNvPr id="15366" name="Rectangle 6"/>
            <p:cNvSpPr>
              <a:spLocks noChangeArrowheads="1"/>
            </p:cNvSpPr>
            <p:nvPr/>
          </p:nvSpPr>
          <p:spPr bwMode="auto">
            <a:xfrm>
              <a:off x="2064" y="3168"/>
              <a:ext cx="1344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>
                  <a:latin typeface="Times New Roman" pitchFamily="18" charset="0"/>
                </a:rPr>
                <a:t>Серия команд </a:t>
              </a:r>
              <a:r>
                <a:rPr lang="en-US" sz="2400">
                  <a:latin typeface="Times New Roman" pitchFamily="18" charset="0"/>
                </a:rPr>
                <a:t>N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5367" name="Rectangle 7"/>
            <p:cNvSpPr>
              <a:spLocks noChangeArrowheads="1"/>
            </p:cNvSpPr>
            <p:nvPr/>
          </p:nvSpPr>
          <p:spPr bwMode="auto">
            <a:xfrm>
              <a:off x="2064" y="2016"/>
              <a:ext cx="1344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>
                  <a:latin typeface="Times New Roman" pitchFamily="18" charset="0"/>
                </a:rPr>
                <a:t>Серия команд 2</a:t>
              </a:r>
            </a:p>
          </p:txBody>
        </p:sp>
        <p:sp>
          <p:nvSpPr>
            <p:cNvPr id="15368" name="AutoShape 8"/>
            <p:cNvSpPr>
              <a:spLocks noChangeArrowheads="1"/>
            </p:cNvSpPr>
            <p:nvPr/>
          </p:nvSpPr>
          <p:spPr bwMode="auto">
            <a:xfrm>
              <a:off x="2276" y="3696"/>
              <a:ext cx="1006" cy="3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>
                  <a:latin typeface="Times New Roman" pitchFamily="18" charset="0"/>
                </a:rPr>
                <a:t>Конец</a:t>
              </a:r>
            </a:p>
          </p:txBody>
        </p:sp>
        <p:sp>
          <p:nvSpPr>
            <p:cNvPr id="15369" name="Line 9"/>
            <p:cNvSpPr>
              <a:spLocks noChangeShapeType="1"/>
            </p:cNvSpPr>
            <p:nvPr/>
          </p:nvSpPr>
          <p:spPr bwMode="auto">
            <a:xfrm>
              <a:off x="2736" y="124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5370" name="Line 10"/>
            <p:cNvSpPr>
              <a:spLocks noChangeShapeType="1"/>
            </p:cNvSpPr>
            <p:nvPr/>
          </p:nvSpPr>
          <p:spPr bwMode="auto">
            <a:xfrm>
              <a:off x="2688" y="182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5371" name="Line 11"/>
            <p:cNvSpPr>
              <a:spLocks noChangeShapeType="1"/>
            </p:cNvSpPr>
            <p:nvPr/>
          </p:nvSpPr>
          <p:spPr bwMode="auto">
            <a:xfrm>
              <a:off x="2736" y="350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5372" name="Line 12"/>
            <p:cNvSpPr>
              <a:spLocks noChangeShapeType="1"/>
            </p:cNvSpPr>
            <p:nvPr/>
          </p:nvSpPr>
          <p:spPr bwMode="auto">
            <a:xfrm>
              <a:off x="2688" y="2400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0"/>
            <a:ext cx="4572032" cy="278605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rgbClr val="C00000"/>
                </a:solidFill>
              </a:rPr>
              <a:t>№ 1</a:t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И</a:t>
            </a:r>
            <a:r>
              <a:rPr lang="ru-RU" sz="2200" b="1" dirty="0" smtClean="0">
                <a:solidFill>
                  <a:srgbClr val="002060"/>
                </a:solidFill>
              </a:rPr>
              <a:t>спользуя блок-схему алгоритма 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>вычислите значение функции</a:t>
            </a:r>
            <a:r>
              <a:rPr lang="en-US" sz="2200" b="1" dirty="0" smtClean="0">
                <a:solidFill>
                  <a:schemeClr val="tx1"/>
                </a:solidFill>
              </a:rPr>
              <a:t> Y </a:t>
            </a:r>
            <a:r>
              <a:rPr lang="ru-RU" sz="2200" b="1" dirty="0" smtClean="0">
                <a:solidFill>
                  <a:schemeClr val="tx1"/>
                </a:solidFill>
              </a:rPr>
              <a:t> при </a:t>
            </a:r>
            <a:r>
              <a:rPr lang="en-US" sz="2200" b="1" dirty="0" smtClean="0">
                <a:solidFill>
                  <a:schemeClr val="tx1"/>
                </a:solidFill>
              </a:rPr>
              <a:t>X=2</a:t>
            </a:r>
            <a:r>
              <a:rPr lang="ru-RU" sz="2200" b="1" dirty="0" smtClean="0">
                <a:solidFill>
                  <a:schemeClr val="tx1"/>
                </a:solidFill>
              </a:rPr>
              <a:t>,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35844" y="3050894"/>
            <a:ext cx="2971800" cy="3827463"/>
          </a:xfrm>
        </p:spPr>
        <p:txBody>
          <a:bodyPr>
            <a:normAutofit fontScale="92500" lnSpcReduction="10000"/>
          </a:bodyPr>
          <a:lstStyle/>
          <a:p>
            <a:pPr marL="342900" indent="-342900" eaLnBrk="1" hangingPunct="1">
              <a:lnSpc>
                <a:spcPct val="80000"/>
              </a:lnSpc>
            </a:pPr>
            <a:endParaRPr lang="ru-RU" sz="2200" b="1" dirty="0" smtClean="0">
              <a:solidFill>
                <a:srgbClr val="336600"/>
              </a:solidFill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ru-RU" sz="2200" dirty="0" smtClean="0"/>
              <a:t>начало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n-US" sz="2200" dirty="0" smtClean="0"/>
              <a:t>X = 2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n-US" sz="2200" dirty="0" smtClean="0"/>
              <a:t>Z = 8 * 2 = 16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n-US" sz="2200" dirty="0" smtClean="0"/>
              <a:t>Z =  </a:t>
            </a:r>
            <a:r>
              <a:rPr lang="ru-RU" sz="1800" dirty="0" smtClean="0"/>
              <a:t>√16</a:t>
            </a:r>
            <a:r>
              <a:rPr lang="en-US" sz="2200" dirty="0" smtClean="0"/>
              <a:t>  = 4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n-US" sz="2200" dirty="0" smtClean="0"/>
              <a:t>Z = 4 – 1 = 3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n-US" sz="2200" dirty="0" smtClean="0"/>
              <a:t>Y = 3 * 2 = 6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n-US" sz="2200" dirty="0" smtClean="0"/>
              <a:t>Y = 6 / 3 = 2</a:t>
            </a:r>
            <a:endParaRPr lang="en-US" sz="2200" dirty="0"/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n-US" sz="2200" dirty="0" smtClean="0"/>
              <a:t>Y=2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ru-RU" sz="2200" dirty="0" smtClean="0"/>
              <a:t>конец</a:t>
            </a:r>
          </a:p>
          <a:p>
            <a:pPr marL="342900" indent="-342900" eaLnBrk="1" hangingPunct="1">
              <a:lnSpc>
                <a:spcPct val="80000"/>
              </a:lnSpc>
            </a:pPr>
            <a:endParaRPr lang="ru-RU" sz="2200" dirty="0" smtClean="0"/>
          </a:p>
        </p:txBody>
      </p:sp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4433888" y="100013"/>
            <a:ext cx="4529137" cy="6710362"/>
            <a:chOff x="2714" y="0"/>
            <a:chExt cx="2853" cy="4227"/>
          </a:xfrm>
        </p:grpSpPr>
        <p:sp>
          <p:nvSpPr>
            <p:cNvPr id="2054" name="Rectangle 5"/>
            <p:cNvSpPr>
              <a:spLocks noChangeArrowheads="1"/>
            </p:cNvSpPr>
            <p:nvPr/>
          </p:nvSpPr>
          <p:spPr bwMode="auto">
            <a:xfrm>
              <a:off x="2714" y="0"/>
              <a:ext cx="2853" cy="4227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 sz="1800" b="1"/>
            </a:p>
          </p:txBody>
        </p:sp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3029" y="222"/>
              <a:ext cx="2254" cy="250"/>
              <a:chOff x="431" y="1071"/>
              <a:chExt cx="1224" cy="250"/>
            </a:xfrm>
          </p:grpSpPr>
          <p:sp>
            <p:nvSpPr>
              <p:cNvPr id="2079" name="AutoShape 8"/>
              <p:cNvSpPr>
                <a:spLocks noChangeArrowheads="1"/>
              </p:cNvSpPr>
              <p:nvPr/>
            </p:nvSpPr>
            <p:spPr bwMode="auto">
              <a:xfrm>
                <a:off x="431" y="1071"/>
                <a:ext cx="1224" cy="227"/>
              </a:xfrm>
              <a:prstGeom prst="flowChartTerminator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ru-RU" sz="1800" b="1"/>
              </a:p>
            </p:txBody>
          </p:sp>
          <p:sp>
            <p:nvSpPr>
              <p:cNvPr id="2080" name="Text Box 9"/>
              <p:cNvSpPr txBox="1">
                <a:spLocks noChangeArrowheads="1"/>
              </p:cNvSpPr>
              <p:nvPr/>
            </p:nvSpPr>
            <p:spPr bwMode="auto">
              <a:xfrm>
                <a:off x="567" y="1071"/>
                <a:ext cx="907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ru-RU" sz="2000" b="1"/>
                  <a:t>начало</a:t>
                </a:r>
              </a:p>
            </p:txBody>
          </p:sp>
        </p:grp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3027" y="586"/>
              <a:ext cx="2241" cy="295"/>
              <a:chOff x="317" y="1274"/>
              <a:chExt cx="1829" cy="512"/>
            </a:xfrm>
          </p:grpSpPr>
          <p:sp>
            <p:nvSpPr>
              <p:cNvPr id="2077" name="AutoShape 11"/>
              <p:cNvSpPr>
                <a:spLocks noChangeArrowheads="1"/>
              </p:cNvSpPr>
              <p:nvPr/>
            </p:nvSpPr>
            <p:spPr bwMode="auto">
              <a:xfrm>
                <a:off x="317" y="1274"/>
                <a:ext cx="1829" cy="512"/>
              </a:xfrm>
              <a:prstGeom prst="flowChartInputOutpu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ru-RU" sz="1800" b="1"/>
              </a:p>
            </p:txBody>
          </p:sp>
          <p:sp>
            <p:nvSpPr>
              <p:cNvPr id="2078" name="Text Box 12"/>
              <p:cNvSpPr txBox="1">
                <a:spLocks noChangeArrowheads="1"/>
              </p:cNvSpPr>
              <p:nvPr/>
            </p:nvSpPr>
            <p:spPr bwMode="auto">
              <a:xfrm>
                <a:off x="528" y="1293"/>
                <a:ext cx="1283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ru-RU" sz="2000" b="1"/>
                  <a:t>ввод: </a:t>
                </a:r>
                <a:r>
                  <a:rPr lang="en-US" sz="2000" b="1"/>
                  <a:t>X </a:t>
                </a:r>
                <a:endParaRPr lang="ru-RU" sz="2000" b="1"/>
              </a:p>
            </p:txBody>
          </p:sp>
        </p:grpSp>
        <p:grpSp>
          <p:nvGrpSpPr>
            <p:cNvPr id="7" name="Group 13"/>
            <p:cNvGrpSpPr>
              <a:grpSpLocks/>
            </p:cNvGrpSpPr>
            <p:nvPr/>
          </p:nvGrpSpPr>
          <p:grpSpPr bwMode="auto">
            <a:xfrm>
              <a:off x="2967" y="3408"/>
              <a:ext cx="2221" cy="283"/>
              <a:chOff x="657" y="3294"/>
              <a:chExt cx="1224" cy="272"/>
            </a:xfrm>
          </p:grpSpPr>
          <p:sp>
            <p:nvSpPr>
              <p:cNvPr id="2075" name="AutoShape 14"/>
              <p:cNvSpPr>
                <a:spLocks noChangeArrowheads="1"/>
              </p:cNvSpPr>
              <p:nvPr/>
            </p:nvSpPr>
            <p:spPr bwMode="auto">
              <a:xfrm>
                <a:off x="657" y="3294"/>
                <a:ext cx="1224" cy="272"/>
              </a:xfrm>
              <a:prstGeom prst="flowChartInputOutpu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ru-RU" sz="1800" b="1"/>
              </a:p>
            </p:txBody>
          </p:sp>
          <p:sp>
            <p:nvSpPr>
              <p:cNvPr id="2076" name="Text Box 15"/>
              <p:cNvSpPr txBox="1">
                <a:spLocks noChangeArrowheads="1"/>
              </p:cNvSpPr>
              <p:nvPr/>
            </p:nvSpPr>
            <p:spPr bwMode="auto">
              <a:xfrm>
                <a:off x="839" y="3309"/>
                <a:ext cx="952" cy="2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ru-RU" sz="2000" b="1"/>
                  <a:t>вывод: </a:t>
                </a:r>
                <a:r>
                  <a:rPr lang="en-US" sz="2000" b="1"/>
                  <a:t>Y</a:t>
                </a:r>
                <a:endParaRPr lang="ru-RU" sz="2000" b="1"/>
              </a:p>
            </p:txBody>
          </p:sp>
        </p:grpSp>
        <p:grpSp>
          <p:nvGrpSpPr>
            <p:cNvPr id="8" name="Group 16"/>
            <p:cNvGrpSpPr>
              <a:grpSpLocks/>
            </p:cNvGrpSpPr>
            <p:nvPr/>
          </p:nvGrpSpPr>
          <p:grpSpPr bwMode="auto">
            <a:xfrm>
              <a:off x="2985" y="3815"/>
              <a:ext cx="2255" cy="250"/>
              <a:chOff x="340" y="3430"/>
              <a:chExt cx="1224" cy="250"/>
            </a:xfrm>
          </p:grpSpPr>
          <p:sp>
            <p:nvSpPr>
              <p:cNvPr id="2073" name="AutoShape 17"/>
              <p:cNvSpPr>
                <a:spLocks noChangeArrowheads="1"/>
              </p:cNvSpPr>
              <p:nvPr/>
            </p:nvSpPr>
            <p:spPr bwMode="auto">
              <a:xfrm>
                <a:off x="340" y="3430"/>
                <a:ext cx="1224" cy="227"/>
              </a:xfrm>
              <a:prstGeom prst="flowChartTerminator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ru-RU" sz="1800" b="1"/>
              </a:p>
            </p:txBody>
          </p:sp>
          <p:sp>
            <p:nvSpPr>
              <p:cNvPr id="2074" name="Text Box 18"/>
              <p:cNvSpPr txBox="1">
                <a:spLocks noChangeArrowheads="1"/>
              </p:cNvSpPr>
              <p:nvPr/>
            </p:nvSpPr>
            <p:spPr bwMode="auto">
              <a:xfrm>
                <a:off x="612" y="3430"/>
                <a:ext cx="68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ru-RU" sz="2000" b="1"/>
                  <a:t>конец</a:t>
                </a:r>
              </a:p>
            </p:txBody>
          </p:sp>
        </p:grpSp>
        <p:sp>
          <p:nvSpPr>
            <p:cNvPr id="2059" name="Rectangle 19"/>
            <p:cNvSpPr>
              <a:spLocks noChangeArrowheads="1"/>
            </p:cNvSpPr>
            <p:nvPr/>
          </p:nvSpPr>
          <p:spPr bwMode="auto">
            <a:xfrm>
              <a:off x="3004" y="1004"/>
              <a:ext cx="2257" cy="36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sz="2400" b="1"/>
                <a:t>           Z = 8 * X</a:t>
              </a:r>
              <a:endParaRPr lang="ru-RU" sz="2400" b="1"/>
            </a:p>
          </p:txBody>
        </p:sp>
        <p:sp>
          <p:nvSpPr>
            <p:cNvPr id="2060" name="Line 21"/>
            <p:cNvSpPr>
              <a:spLocks noChangeShapeType="1"/>
            </p:cNvSpPr>
            <p:nvPr/>
          </p:nvSpPr>
          <p:spPr bwMode="auto">
            <a:xfrm flipH="1">
              <a:off x="4144" y="453"/>
              <a:ext cx="1" cy="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" name="AutoShape 26"/>
            <p:cNvSpPr>
              <a:spLocks noChangeArrowheads="1"/>
            </p:cNvSpPr>
            <p:nvPr/>
          </p:nvSpPr>
          <p:spPr bwMode="auto">
            <a:xfrm>
              <a:off x="3011" y="1983"/>
              <a:ext cx="2257" cy="336"/>
            </a:xfrm>
            <a:prstGeom prst="flowChartProcess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400" b="1"/>
                <a:t>Z = Z - 1</a:t>
              </a:r>
              <a:endParaRPr lang="ru-RU" sz="2400" b="1"/>
            </a:p>
          </p:txBody>
        </p:sp>
        <p:sp>
          <p:nvSpPr>
            <p:cNvPr id="2062" name="AutoShape 29"/>
            <p:cNvSpPr>
              <a:spLocks noChangeArrowheads="1"/>
            </p:cNvSpPr>
            <p:nvPr/>
          </p:nvSpPr>
          <p:spPr bwMode="auto">
            <a:xfrm>
              <a:off x="3002" y="2466"/>
              <a:ext cx="2257" cy="337"/>
            </a:xfrm>
            <a:prstGeom prst="flowChartProcess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400" b="1"/>
                <a:t>Y = 3 * X</a:t>
              </a:r>
              <a:endParaRPr lang="ru-RU" sz="2400" b="1"/>
            </a:p>
          </p:txBody>
        </p:sp>
        <p:grpSp>
          <p:nvGrpSpPr>
            <p:cNvPr id="9" name="Group 37"/>
            <p:cNvGrpSpPr>
              <a:grpSpLocks/>
            </p:cNvGrpSpPr>
            <p:nvPr/>
          </p:nvGrpSpPr>
          <p:grpSpPr bwMode="auto">
            <a:xfrm>
              <a:off x="3019" y="1505"/>
              <a:ext cx="2257" cy="349"/>
              <a:chOff x="3019" y="1709"/>
              <a:chExt cx="2257" cy="349"/>
            </a:xfrm>
          </p:grpSpPr>
          <p:sp>
            <p:nvSpPr>
              <p:cNvPr id="2072" name="AutoShape 20"/>
              <p:cNvSpPr>
                <a:spLocks noChangeArrowheads="1"/>
              </p:cNvSpPr>
              <p:nvPr/>
            </p:nvSpPr>
            <p:spPr bwMode="auto">
              <a:xfrm>
                <a:off x="3019" y="1709"/>
                <a:ext cx="2257" cy="349"/>
              </a:xfrm>
              <a:prstGeom prst="flowChartProcess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 b="1"/>
                  <a:t>Z = </a:t>
                </a:r>
                <a:endParaRPr lang="ru-RU" sz="2400" b="1"/>
              </a:p>
            </p:txBody>
          </p:sp>
          <p:graphicFrame>
            <p:nvGraphicFramePr>
              <p:cNvPr id="2050" name="Object 2"/>
              <p:cNvGraphicFramePr>
                <a:graphicFrameLocks noChangeAspect="1"/>
              </p:cNvGraphicFramePr>
              <p:nvPr/>
            </p:nvGraphicFramePr>
            <p:xfrm>
              <a:off x="4283" y="1745"/>
              <a:ext cx="321" cy="260"/>
            </p:xfrm>
            <a:graphic>
              <a:graphicData uri="http://schemas.openxmlformats.org/presentationml/2006/ole">
                <p:oleObj spid="_x0000_s35899" name="Формула" r:id="rId4" imgW="266353" imgH="215619" progId="Equation.3">
                  <p:embed/>
                </p:oleObj>
              </a:graphicData>
            </a:graphic>
          </p:graphicFrame>
        </p:grpSp>
        <p:sp>
          <p:nvSpPr>
            <p:cNvPr id="2064" name="AutoShape 38"/>
            <p:cNvSpPr>
              <a:spLocks noChangeArrowheads="1"/>
            </p:cNvSpPr>
            <p:nvPr/>
          </p:nvSpPr>
          <p:spPr bwMode="auto">
            <a:xfrm>
              <a:off x="2996" y="2944"/>
              <a:ext cx="2257" cy="337"/>
            </a:xfrm>
            <a:prstGeom prst="flowChartProcess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400" b="1"/>
                <a:t>Y = Y / Z</a:t>
              </a:r>
              <a:endParaRPr lang="ru-RU" sz="2400" b="1"/>
            </a:p>
          </p:txBody>
        </p:sp>
        <p:sp>
          <p:nvSpPr>
            <p:cNvPr id="2065" name="Line 39"/>
            <p:cNvSpPr>
              <a:spLocks noChangeShapeType="1"/>
            </p:cNvSpPr>
            <p:nvPr/>
          </p:nvSpPr>
          <p:spPr bwMode="auto">
            <a:xfrm flipH="1">
              <a:off x="4138" y="887"/>
              <a:ext cx="1" cy="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" name="Line 40"/>
            <p:cNvSpPr>
              <a:spLocks noChangeShapeType="1"/>
            </p:cNvSpPr>
            <p:nvPr/>
          </p:nvSpPr>
          <p:spPr bwMode="auto">
            <a:xfrm flipH="1">
              <a:off x="4132" y="1370"/>
              <a:ext cx="1" cy="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7" name="Line 41"/>
            <p:cNvSpPr>
              <a:spLocks noChangeShapeType="1"/>
            </p:cNvSpPr>
            <p:nvPr/>
          </p:nvSpPr>
          <p:spPr bwMode="auto">
            <a:xfrm flipH="1">
              <a:off x="4132" y="1847"/>
              <a:ext cx="1" cy="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8" name="Line 42"/>
            <p:cNvSpPr>
              <a:spLocks noChangeShapeType="1"/>
            </p:cNvSpPr>
            <p:nvPr/>
          </p:nvSpPr>
          <p:spPr bwMode="auto">
            <a:xfrm flipH="1">
              <a:off x="4132" y="2324"/>
              <a:ext cx="1" cy="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" name="Line 43"/>
            <p:cNvSpPr>
              <a:spLocks noChangeShapeType="1"/>
            </p:cNvSpPr>
            <p:nvPr/>
          </p:nvSpPr>
          <p:spPr bwMode="auto">
            <a:xfrm flipH="1">
              <a:off x="4132" y="2807"/>
              <a:ext cx="1" cy="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" name="Line 44"/>
            <p:cNvSpPr>
              <a:spLocks noChangeShapeType="1"/>
            </p:cNvSpPr>
            <p:nvPr/>
          </p:nvSpPr>
          <p:spPr bwMode="auto">
            <a:xfrm flipH="1">
              <a:off x="4138" y="3279"/>
              <a:ext cx="1" cy="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" name="Line 45"/>
            <p:cNvSpPr>
              <a:spLocks noChangeShapeType="1"/>
            </p:cNvSpPr>
            <p:nvPr/>
          </p:nvSpPr>
          <p:spPr bwMode="auto">
            <a:xfrm flipH="1">
              <a:off x="4132" y="3688"/>
              <a:ext cx="1" cy="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" name="Содержимое 2"/>
          <p:cNvSpPr>
            <a:spLocks noGrp="1"/>
          </p:cNvSpPr>
          <p:nvPr>
            <p:ph sz="quarter" idx="1"/>
          </p:nvPr>
        </p:nvSpPr>
        <p:spPr>
          <a:xfrm>
            <a:off x="561181" y="2384420"/>
            <a:ext cx="2971800" cy="872334"/>
          </a:xfrm>
        </p:spPr>
        <p:txBody>
          <a:bodyPr>
            <a:normAutofit/>
          </a:bodyPr>
          <a:lstStyle/>
          <a:p>
            <a:pPr marL="342900" indent="-342900" eaLnBrk="1" hangingPunct="1">
              <a:lnSpc>
                <a:spcPct val="80000"/>
              </a:lnSpc>
            </a:pPr>
            <a:endParaRPr lang="ru-RU" sz="2200" b="1" dirty="0" smtClean="0">
              <a:solidFill>
                <a:srgbClr val="336600"/>
              </a:solidFill>
            </a:endParaRPr>
          </a:p>
          <a:p>
            <a:pPr marL="342900" indent="-342900"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ru-RU" sz="2200" b="1" u="sng" dirty="0" smtClean="0"/>
              <a:t>РЕШЕНИЕ:</a:t>
            </a:r>
          </a:p>
          <a:p>
            <a:pPr marL="342900" indent="-342900" eaLnBrk="1" hangingPunct="1">
              <a:lnSpc>
                <a:spcPct val="80000"/>
              </a:lnSpc>
            </a:pPr>
            <a:endParaRPr lang="ru-RU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dvAuto="1000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Прямоугольник 50"/>
          <p:cNvSpPr/>
          <p:nvPr/>
        </p:nvSpPr>
        <p:spPr bwMode="auto">
          <a:xfrm>
            <a:off x="4450733" y="5920139"/>
            <a:ext cx="1116806" cy="379810"/>
          </a:xfrm>
          <a:prstGeom prst="rect">
            <a:avLst/>
          </a:prstGeom>
          <a:solidFill>
            <a:srgbClr val="66FF66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125" name="Заголовок 1"/>
          <p:cNvSpPr>
            <a:spLocks noGrp="1"/>
          </p:cNvSpPr>
          <p:nvPr>
            <p:ph type="title"/>
          </p:nvPr>
        </p:nvSpPr>
        <p:spPr>
          <a:xfrm>
            <a:off x="2065735" y="436744"/>
            <a:ext cx="2797526" cy="857250"/>
          </a:xfrm>
        </p:spPr>
        <p:txBody>
          <a:bodyPr/>
          <a:lstStyle/>
          <a:p>
            <a:pPr algn="l"/>
            <a:r>
              <a:rPr lang="ru-RU" altLang="ru-RU" dirty="0" smtClean="0"/>
              <a:t>Задача</a:t>
            </a:r>
          </a:p>
        </p:txBody>
      </p:sp>
      <p:sp>
        <p:nvSpPr>
          <p:cNvPr id="5143" name="Text Box 56"/>
          <p:cNvSpPr txBox="1">
            <a:spLocks noChangeArrowheads="1"/>
          </p:cNvSpPr>
          <p:nvPr/>
        </p:nvSpPr>
        <p:spPr bwMode="auto">
          <a:xfrm>
            <a:off x="526892" y="2037326"/>
            <a:ext cx="7717516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ts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</a:rPr>
              <a:t>Какова средняя скорость передачи данных </a:t>
            </a:r>
            <a:endParaRPr lang="en-US" altLang="ru-RU" sz="2400" dirty="0" smtClean="0">
              <a:solidFill>
                <a:srgbClr val="000000"/>
              </a:solidFill>
            </a:endParaRPr>
          </a:p>
          <a:p>
            <a:pPr fontAlgn="base">
              <a:spcBef>
                <a:spcPts val="0"/>
              </a:spcBef>
              <a:spcAft>
                <a:spcPct val="0"/>
              </a:spcAft>
            </a:pPr>
            <a:r>
              <a:rPr lang="ru-RU" altLang="ru-RU" sz="2400" dirty="0" smtClean="0">
                <a:solidFill>
                  <a:srgbClr val="000000"/>
                </a:solidFill>
              </a:rPr>
              <a:t>(</a:t>
            </a:r>
            <a:r>
              <a:rPr lang="ru-RU" altLang="ru-RU" sz="2400" dirty="0">
                <a:solidFill>
                  <a:srgbClr val="000000"/>
                </a:solidFill>
              </a:rPr>
              <a:t>в битах  в секунду), если файл размером 2</a:t>
            </a:r>
            <a:r>
              <a:rPr lang="en-US" altLang="ru-RU" sz="2400" dirty="0">
                <a:solidFill>
                  <a:srgbClr val="000000"/>
                </a:solidFill>
              </a:rPr>
              <a:t>0</a:t>
            </a:r>
            <a:r>
              <a:rPr lang="ru-RU" altLang="ru-RU" sz="2400" dirty="0">
                <a:solidFill>
                  <a:srgbClr val="000000"/>
                </a:solidFill>
              </a:rPr>
              <a:t>0 </a:t>
            </a:r>
            <a:r>
              <a:rPr lang="ru-RU" altLang="ru-RU" sz="2400" dirty="0" smtClean="0">
                <a:solidFill>
                  <a:srgbClr val="000000"/>
                </a:solidFill>
              </a:rPr>
              <a:t>байт</a:t>
            </a:r>
            <a:endParaRPr lang="en-US" altLang="ru-RU" sz="2400" dirty="0" smtClean="0">
              <a:solidFill>
                <a:srgbClr val="000000"/>
              </a:solidFill>
            </a:endParaRPr>
          </a:p>
          <a:p>
            <a:pPr fontAlgn="base">
              <a:spcBef>
                <a:spcPts val="0"/>
              </a:spcBef>
              <a:spcAft>
                <a:spcPct val="0"/>
              </a:spcAft>
            </a:pPr>
            <a:r>
              <a:rPr lang="ru-RU" altLang="ru-RU" sz="2400" dirty="0" smtClean="0">
                <a:solidFill>
                  <a:srgbClr val="000000"/>
                </a:solidFill>
              </a:rPr>
              <a:t>был </a:t>
            </a:r>
            <a:r>
              <a:rPr lang="ru-RU" altLang="ru-RU" sz="2400" dirty="0">
                <a:solidFill>
                  <a:srgbClr val="000000"/>
                </a:solidFill>
              </a:rPr>
              <a:t>передан за 16 с?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296591" y="3827742"/>
            <a:ext cx="1539105" cy="39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750"/>
              </a:spcAft>
              <a:defRPr/>
            </a:pPr>
            <a:r>
              <a:rPr lang="ru-RU" dirty="0">
                <a:solidFill>
                  <a:srgbClr val="000000"/>
                </a:solidFill>
              </a:rPr>
              <a:t>Решение:  </a:t>
            </a:r>
          </a:p>
        </p:txBody>
      </p:sp>
      <p:sp>
        <p:nvSpPr>
          <p:cNvPr id="24" name="Скругленная прямоугольная выноска 23"/>
          <p:cNvSpPr/>
          <p:nvPr/>
        </p:nvSpPr>
        <p:spPr bwMode="auto">
          <a:xfrm>
            <a:off x="5427329" y="4214178"/>
            <a:ext cx="1930349" cy="702196"/>
          </a:xfrm>
          <a:prstGeom prst="wedgeRoundRectCallout">
            <a:avLst>
              <a:gd name="adj1" fmla="val -140162"/>
              <a:gd name="adj2" fmla="val 83778"/>
              <a:gd name="adj3" fmla="val 16667"/>
            </a:avLst>
          </a:prstGeom>
          <a:solidFill>
            <a:srgbClr val="FFFFCC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000000"/>
                </a:solidFill>
              </a:rPr>
              <a:t>единицы измерения?</a:t>
            </a:r>
            <a:endParaRPr lang="ru-RU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72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82443789"/>
              </p:ext>
            </p:extLst>
          </p:nvPr>
        </p:nvGraphicFramePr>
        <p:xfrm>
          <a:off x="1691680" y="3656312"/>
          <a:ext cx="2614869" cy="835325"/>
        </p:xfrm>
        <a:graphic>
          <a:graphicData uri="http://schemas.openxmlformats.org/presentationml/2006/ole">
            <p:oleObj spid="_x0000_s36948" name="Уравнение" r:id="rId3" imgW="1231560" imgH="393480" progId="Equation.3">
              <p:embed/>
            </p:oleObj>
          </a:graphicData>
        </a:graphic>
      </p:graphicFrame>
      <p:graphicFrame>
        <p:nvGraphicFramePr>
          <p:cNvPr id="3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29167887"/>
              </p:ext>
            </p:extLst>
          </p:nvPr>
        </p:nvGraphicFramePr>
        <p:xfrm>
          <a:off x="1507334" y="4834454"/>
          <a:ext cx="997184" cy="995542"/>
        </p:xfrm>
        <a:graphic>
          <a:graphicData uri="http://schemas.openxmlformats.org/presentationml/2006/ole">
            <p:oleObj spid="_x0000_s36949" name="Уравнение" r:id="rId4" imgW="393480" imgH="393480" progId="Equation.3">
              <p:embed/>
            </p:oleObj>
          </a:graphicData>
        </a:graphic>
      </p:graphicFrame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2515093" y="5175120"/>
            <a:ext cx="3508772" cy="39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750"/>
              </a:spcAft>
            </a:pPr>
            <a:r>
              <a:rPr lang="ru-RU" alt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ru-RU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altLang="ru-RU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ru-RU" altLang="ru-RU" i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3" name="Группа 40"/>
          <p:cNvGrpSpPr>
            <a:grpSpLocks/>
          </p:cNvGrpSpPr>
          <p:nvPr/>
        </p:nvGrpSpPr>
        <p:grpSpPr bwMode="auto">
          <a:xfrm>
            <a:off x="2698343" y="5082699"/>
            <a:ext cx="1397794" cy="628078"/>
            <a:chOff x="1073207" y="5248230"/>
            <a:chExt cx="1864548" cy="837819"/>
          </a:xfrm>
        </p:grpSpPr>
        <p:sp>
          <p:nvSpPr>
            <p:cNvPr id="5141" name="Прямоугольник 41"/>
            <p:cNvSpPr>
              <a:spLocks noChangeArrowheads="1"/>
            </p:cNvSpPr>
            <p:nvPr/>
          </p:nvSpPr>
          <p:spPr bwMode="auto">
            <a:xfrm>
              <a:off x="1073207" y="5248230"/>
              <a:ext cx="1864548" cy="492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u="sng" dirty="0">
                  <a:solidFill>
                    <a:srgbClr val="000000"/>
                  </a:solidFill>
                  <a:cs typeface="Courier New" panose="02070309020205020404" pitchFamily="49" charset="0"/>
                </a:rPr>
                <a:t> 2</a:t>
              </a:r>
              <a:r>
                <a:rPr lang="en-US" altLang="ru-RU" u="sng" dirty="0">
                  <a:solidFill>
                    <a:srgbClr val="000000"/>
                  </a:solidFill>
                  <a:cs typeface="Courier New" panose="02070309020205020404" pitchFamily="49" charset="0"/>
                </a:rPr>
                <a:t>0</a:t>
              </a:r>
              <a:r>
                <a:rPr lang="ru-RU" altLang="ru-RU" u="sng" dirty="0">
                  <a:solidFill>
                    <a:srgbClr val="000000"/>
                  </a:solidFill>
                  <a:cs typeface="Courier New" panose="02070309020205020404" pitchFamily="49" charset="0"/>
                </a:rPr>
                <a:t>0 байт</a:t>
              </a:r>
              <a:endParaRPr lang="ru-RU" altLang="ru-RU" dirty="0">
                <a:solidFill>
                  <a:srgbClr val="000000"/>
                </a:solidFill>
              </a:endParaRPr>
            </a:p>
          </p:txBody>
        </p:sp>
        <p:sp>
          <p:nvSpPr>
            <p:cNvPr id="5142" name="Прямоугольник 42"/>
            <p:cNvSpPr>
              <a:spLocks noChangeArrowheads="1"/>
            </p:cNvSpPr>
            <p:nvPr/>
          </p:nvSpPr>
          <p:spPr bwMode="auto">
            <a:xfrm>
              <a:off x="1530403" y="5593382"/>
              <a:ext cx="979333" cy="492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16 с</a:t>
              </a:r>
              <a:endParaRPr lang="ru-RU" altLang="ru-RU" dirty="0">
                <a:solidFill>
                  <a:srgbClr val="000000"/>
                </a:solidFill>
              </a:endParaRPr>
            </a:p>
          </p:txBody>
        </p:sp>
      </p:grp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2803223" y="5950944"/>
            <a:ext cx="2757488" cy="39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750"/>
              </a:spcAft>
            </a:pPr>
            <a:r>
              <a:rPr lang="ru-RU" alt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ru-RU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alt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00</a:t>
            </a:r>
            <a:r>
              <a:rPr lang="en-US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бит</a:t>
            </a:r>
            <a:r>
              <a:rPr lang="en-US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/c</a:t>
            </a:r>
            <a:endParaRPr lang="ru-RU" altLang="ru-RU" i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4" name="Группа 44"/>
          <p:cNvGrpSpPr>
            <a:grpSpLocks/>
          </p:cNvGrpSpPr>
          <p:nvPr/>
        </p:nvGrpSpPr>
        <p:grpSpPr bwMode="auto">
          <a:xfrm>
            <a:off x="2950825" y="5831535"/>
            <a:ext cx="1332310" cy="636485"/>
            <a:chOff x="596551" y="5248230"/>
            <a:chExt cx="2847040" cy="849211"/>
          </a:xfrm>
        </p:grpSpPr>
        <p:sp>
          <p:nvSpPr>
            <p:cNvPr id="5139" name="Прямоугольник 45"/>
            <p:cNvSpPr>
              <a:spLocks noChangeArrowheads="1"/>
            </p:cNvSpPr>
            <p:nvPr/>
          </p:nvSpPr>
          <p:spPr bwMode="auto">
            <a:xfrm>
              <a:off x="596553" y="5248230"/>
              <a:ext cx="2817856" cy="492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u="sng" dirty="0">
                  <a:solidFill>
                    <a:srgbClr val="000000"/>
                  </a:solidFill>
                  <a:cs typeface="Courier New" panose="02070309020205020404" pitchFamily="49" charset="0"/>
                </a:rPr>
                <a:t> 2</a:t>
              </a:r>
              <a:r>
                <a:rPr lang="en-US" altLang="ru-RU" u="sng" dirty="0">
                  <a:solidFill>
                    <a:srgbClr val="000000"/>
                  </a:solidFill>
                  <a:cs typeface="Courier New" panose="02070309020205020404" pitchFamily="49" charset="0"/>
                </a:rPr>
                <a:t>0</a:t>
              </a:r>
              <a:r>
                <a:rPr lang="ru-RU" altLang="ru-RU" u="sng" dirty="0">
                  <a:solidFill>
                    <a:srgbClr val="000000"/>
                  </a:solidFill>
                  <a:cs typeface="Courier New" panose="02070309020205020404" pitchFamily="49" charset="0"/>
                </a:rPr>
                <a:t>0∙</a:t>
              </a:r>
              <a:r>
                <a:rPr lang="en-US" altLang="ru-RU" u="sng" dirty="0">
                  <a:solidFill>
                    <a:srgbClr val="000000"/>
                  </a:solidFill>
                  <a:cs typeface="Courier New" panose="02070309020205020404" pitchFamily="49" charset="0"/>
                </a:rPr>
                <a:t>8 </a:t>
              </a:r>
              <a:r>
                <a:rPr lang="ru-RU" altLang="ru-RU" u="sng" dirty="0">
                  <a:solidFill>
                    <a:srgbClr val="000000"/>
                  </a:solidFill>
                  <a:cs typeface="Courier New" panose="02070309020205020404" pitchFamily="49" charset="0"/>
                </a:rPr>
                <a:t>бит</a:t>
              </a:r>
              <a:endParaRPr lang="ru-RU" altLang="ru-RU" dirty="0">
                <a:solidFill>
                  <a:srgbClr val="000000"/>
                </a:solidFill>
              </a:endParaRPr>
            </a:p>
          </p:txBody>
        </p:sp>
        <p:sp>
          <p:nvSpPr>
            <p:cNvPr id="5140" name="Прямоугольник 46"/>
            <p:cNvSpPr>
              <a:spLocks noChangeArrowheads="1"/>
            </p:cNvSpPr>
            <p:nvPr/>
          </p:nvSpPr>
          <p:spPr bwMode="auto">
            <a:xfrm>
              <a:off x="596551" y="5604671"/>
              <a:ext cx="2847040" cy="492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16 с</a:t>
              </a:r>
              <a:endParaRPr lang="ru-RU" altLang="ru-RU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43272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17" grpId="0"/>
      <p:bldP spid="24" grpId="0" animBg="1"/>
      <p:bldP spid="37" grpId="0"/>
      <p:bldP spid="4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26341" y="1"/>
            <a:ext cx="8789059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altLang="ru-RU" sz="2000" dirty="0">
                <a:solidFill>
                  <a:srgbClr val="000000"/>
                </a:solidFill>
              </a:rPr>
              <a:t>Какова средняя скорость передачи данных </a:t>
            </a:r>
            <a:endParaRPr lang="en-US" altLang="ru-RU" sz="2000" dirty="0">
              <a:solidFill>
                <a:srgbClr val="000000"/>
              </a:solidFill>
            </a:endParaRPr>
          </a:p>
          <a:p>
            <a:pPr algn="r">
              <a:spcBef>
                <a:spcPts val="0"/>
              </a:spcBef>
            </a:pPr>
            <a:r>
              <a:rPr lang="ru-RU" altLang="ru-RU" sz="2000" dirty="0">
                <a:solidFill>
                  <a:srgbClr val="000000"/>
                </a:solidFill>
              </a:rPr>
              <a:t>(в битах  в секунду), если файл размером 2</a:t>
            </a:r>
            <a:r>
              <a:rPr lang="en-US" altLang="ru-RU" sz="2000" dirty="0">
                <a:solidFill>
                  <a:srgbClr val="000000"/>
                </a:solidFill>
              </a:rPr>
              <a:t>0</a:t>
            </a:r>
            <a:r>
              <a:rPr lang="ru-RU" altLang="ru-RU" sz="2000" dirty="0">
                <a:solidFill>
                  <a:srgbClr val="000000"/>
                </a:solidFill>
              </a:rPr>
              <a:t>0 байт</a:t>
            </a:r>
            <a:endParaRPr lang="en-US" altLang="ru-RU" sz="2000" dirty="0">
              <a:solidFill>
                <a:srgbClr val="000000"/>
              </a:solidFill>
            </a:endParaRPr>
          </a:p>
          <a:p>
            <a:pPr algn="r">
              <a:spcBef>
                <a:spcPts val="0"/>
              </a:spcBef>
            </a:pPr>
            <a:r>
              <a:rPr lang="ru-RU" altLang="ru-RU" sz="2000" dirty="0">
                <a:solidFill>
                  <a:srgbClr val="000000"/>
                </a:solidFill>
              </a:rPr>
              <a:t>был передан за 16 с?</a:t>
            </a:r>
          </a:p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этап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ct val="50000"/>
              </a:spcBef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этап: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26341" y="2348880"/>
            <a:ext cx="8763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Постановка задачи.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ru-RU" sz="2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Исходные данные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размер файла,</a:t>
            </a:r>
          </a:p>
          <a:p>
            <a:pPr algn="just">
              <a:spcBef>
                <a:spcPct val="50000"/>
              </a:spcBef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t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время передачи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файла                       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   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90500" y="4806204"/>
            <a:ext cx="8763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Математическая модель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838566293"/>
              </p:ext>
            </p:extLst>
          </p:nvPr>
        </p:nvGraphicFramePr>
        <p:xfrm>
          <a:off x="3707904" y="5329424"/>
          <a:ext cx="1298529" cy="1296391"/>
        </p:xfrm>
        <a:graphic>
          <a:graphicData uri="http://schemas.openxmlformats.org/presentationml/2006/ole">
            <p:oleObj spid="_x0000_s37930" name="Уравнение" r:id="rId3" imgW="393480" imgH="39348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Группа 46"/>
          <p:cNvGrpSpPr>
            <a:grpSpLocks/>
          </p:cNvGrpSpPr>
          <p:nvPr/>
        </p:nvGrpSpPr>
        <p:grpSpPr bwMode="auto">
          <a:xfrm>
            <a:off x="559603" y="1157289"/>
            <a:ext cx="1975247" cy="2971799"/>
            <a:chOff x="746187" y="400224"/>
            <a:chExt cx="2634342" cy="3962400"/>
          </a:xfrm>
        </p:grpSpPr>
        <p:sp>
          <p:nvSpPr>
            <p:cNvPr id="3" name="Блок-схема: подготовка 2"/>
            <p:cNvSpPr/>
            <p:nvPr/>
          </p:nvSpPr>
          <p:spPr>
            <a:xfrm>
              <a:off x="746187" y="1082848"/>
              <a:ext cx="2264359" cy="954106"/>
            </a:xfrm>
            <a:prstGeom prst="flowChartPreparati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err="1" smtClean="0">
                  <a:solidFill>
                    <a:srgbClr val="2E2B21"/>
                  </a:solidFill>
                </a:rPr>
                <a:t>i</a:t>
              </a:r>
              <a:r>
                <a:rPr lang="en-US" sz="1600" dirty="0" smtClean="0">
                  <a:solidFill>
                    <a:srgbClr val="2E2B21"/>
                  </a:solidFill>
                </a:rPr>
                <a:t>=0</a:t>
              </a:r>
              <a:r>
                <a:rPr lang="en-US" sz="1600" dirty="0">
                  <a:solidFill>
                    <a:srgbClr val="2E2B21"/>
                  </a:solidFill>
                </a:rPr>
                <a:t>, </a:t>
              </a:r>
              <a:r>
                <a:rPr lang="en-US" sz="1600" dirty="0" err="1" smtClean="0">
                  <a:solidFill>
                    <a:srgbClr val="2E2B21"/>
                  </a:solidFill>
                </a:rPr>
                <a:t>i</a:t>
              </a:r>
              <a:r>
                <a:rPr lang="en-US" sz="1600" dirty="0" smtClean="0">
                  <a:solidFill>
                    <a:srgbClr val="2E2B21"/>
                  </a:solidFill>
                </a:rPr>
                <a:t>&lt;10</a:t>
              </a:r>
              <a:endParaRPr lang="ru-RU" sz="1600" dirty="0">
                <a:solidFill>
                  <a:srgbClr val="2E2B21"/>
                </a:solidFill>
              </a:endParaRPr>
            </a:p>
          </p:txBody>
        </p:sp>
        <p:sp>
          <p:nvSpPr>
            <p:cNvPr id="5" name="Блок-схема: процесс 4"/>
            <p:cNvSpPr/>
            <p:nvPr/>
          </p:nvSpPr>
          <p:spPr>
            <a:xfrm>
              <a:off x="1022483" y="3506962"/>
              <a:ext cx="1711766" cy="611187"/>
            </a:xfrm>
            <a:prstGeom prst="flowChartProcess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100" dirty="0">
                  <a:solidFill>
                    <a:srgbClr val="2E2B21"/>
                  </a:solidFill>
                </a:rPr>
                <a:t>действия</a:t>
              </a:r>
            </a:p>
          </p:txBody>
        </p:sp>
        <p:cxnSp>
          <p:nvCxnSpPr>
            <p:cNvPr id="7" name="Прямая соединительная линия 6"/>
            <p:cNvCxnSpPr>
              <a:stCxn id="3" idx="2"/>
              <a:endCxn id="5" idx="0"/>
            </p:cNvCxnSpPr>
            <p:nvPr/>
          </p:nvCxnSpPr>
          <p:spPr>
            <a:xfrm>
              <a:off x="1878367" y="2036954"/>
              <a:ext cx="0" cy="14700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Соединительная линия уступом 8"/>
            <p:cNvCxnSpPr>
              <a:stCxn id="5" idx="2"/>
              <a:endCxn id="3" idx="1"/>
            </p:cNvCxnSpPr>
            <p:nvPr/>
          </p:nvCxnSpPr>
          <p:spPr>
            <a:xfrm rot="5400000" flipH="1">
              <a:off x="33153" y="2272936"/>
              <a:ext cx="2558248" cy="1132180"/>
            </a:xfrm>
            <a:prstGeom prst="bentConnector4">
              <a:avLst>
                <a:gd name="adj1" fmla="val -11914"/>
                <a:gd name="adj2" fmla="val 126928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Соединительная линия уступом 10"/>
            <p:cNvCxnSpPr>
              <a:stCxn id="3" idx="3"/>
            </p:cNvCxnSpPr>
            <p:nvPr/>
          </p:nvCxnSpPr>
          <p:spPr>
            <a:xfrm>
              <a:off x="3010546" y="1559902"/>
              <a:ext cx="369983" cy="2802722"/>
            </a:xfrm>
            <a:prstGeom prst="bentConnector2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3" idx="0"/>
            </p:cNvCxnSpPr>
            <p:nvPr/>
          </p:nvCxnSpPr>
          <p:spPr>
            <a:xfrm flipV="1">
              <a:off x="1878367" y="400224"/>
              <a:ext cx="0" cy="6826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11" name="Группа 48"/>
          <p:cNvGrpSpPr>
            <a:grpSpLocks/>
          </p:cNvGrpSpPr>
          <p:nvPr/>
        </p:nvGrpSpPr>
        <p:grpSpPr bwMode="auto">
          <a:xfrm>
            <a:off x="3106342" y="1187067"/>
            <a:ext cx="2145506" cy="3311128"/>
            <a:chOff x="8179712" y="796572"/>
            <a:chExt cx="2859313" cy="4414057"/>
          </a:xfrm>
        </p:grpSpPr>
        <p:sp>
          <p:nvSpPr>
            <p:cNvPr id="14" name="Блок-схема: решение 13"/>
            <p:cNvSpPr/>
            <p:nvPr/>
          </p:nvSpPr>
          <p:spPr>
            <a:xfrm>
              <a:off x="8847731" y="3209146"/>
              <a:ext cx="2191294" cy="1082484"/>
            </a:xfrm>
            <a:prstGeom prst="flowChartDecisi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100" dirty="0">
                  <a:solidFill>
                    <a:srgbClr val="2E2B21"/>
                  </a:solidFill>
                </a:rPr>
                <a:t>a &gt; b</a:t>
              </a:r>
              <a:endParaRPr lang="ru-RU" sz="2100" dirty="0" err="1">
                <a:solidFill>
                  <a:srgbClr val="2E2B21"/>
                </a:solidFill>
              </a:endParaRPr>
            </a:p>
          </p:txBody>
        </p:sp>
        <p:sp>
          <p:nvSpPr>
            <p:cNvPr id="29" name="Блок-схема: процесс 28"/>
            <p:cNvSpPr/>
            <p:nvPr/>
          </p:nvSpPr>
          <p:spPr>
            <a:xfrm>
              <a:off x="9087330" y="2077458"/>
              <a:ext cx="1712096" cy="612667"/>
            </a:xfrm>
            <a:prstGeom prst="flowChartProcess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100" dirty="0">
                  <a:solidFill>
                    <a:srgbClr val="2E2B21"/>
                  </a:solidFill>
                </a:rPr>
                <a:t>действия</a:t>
              </a:r>
            </a:p>
          </p:txBody>
        </p:sp>
        <p:cxnSp>
          <p:nvCxnSpPr>
            <p:cNvPr id="31" name="Прямая соединительная линия 30"/>
            <p:cNvCxnSpPr>
              <a:stCxn id="29" idx="2"/>
              <a:endCxn id="14" idx="0"/>
            </p:cNvCxnSpPr>
            <p:nvPr/>
          </p:nvCxnSpPr>
          <p:spPr>
            <a:xfrm>
              <a:off x="9942584" y="2690124"/>
              <a:ext cx="0" cy="51902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>
              <a:stCxn id="29" idx="0"/>
            </p:cNvCxnSpPr>
            <p:nvPr/>
          </p:nvCxnSpPr>
          <p:spPr>
            <a:xfrm flipV="1">
              <a:off x="9942584" y="796572"/>
              <a:ext cx="0" cy="128088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Соединительная линия уступом 34"/>
            <p:cNvCxnSpPr>
              <a:stCxn id="14" idx="1"/>
            </p:cNvCxnSpPr>
            <p:nvPr/>
          </p:nvCxnSpPr>
          <p:spPr>
            <a:xfrm rot="10800000">
              <a:off x="8179712" y="1713985"/>
              <a:ext cx="668019" cy="2036402"/>
            </a:xfrm>
            <a:prstGeom prst="bentConnector2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8201926" y="1713985"/>
              <a:ext cx="174065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stCxn id="14" idx="2"/>
            </p:cNvCxnSpPr>
            <p:nvPr/>
          </p:nvCxnSpPr>
          <p:spPr>
            <a:xfrm flipH="1">
              <a:off x="9942584" y="4291629"/>
              <a:ext cx="0" cy="919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33" name="TextBox 39"/>
            <p:cNvSpPr txBox="1">
              <a:spLocks noChangeArrowheads="1"/>
            </p:cNvSpPr>
            <p:nvPr/>
          </p:nvSpPr>
          <p:spPr bwMode="auto">
            <a:xfrm>
              <a:off x="8374743" y="3271264"/>
              <a:ext cx="564417" cy="492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w Cen M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w Cen M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9pPr>
            </a:lstStyle>
            <a:p>
              <a:pPr defTabSz="342900" eaLnBrk="0" hangingPunct="0"/>
              <a:r>
                <a:rPr lang="ru-RU" altLang="ru-RU">
                  <a:solidFill>
                    <a:srgbClr val="2E2B21"/>
                  </a:solidFill>
                </a:rPr>
                <a:t>да</a:t>
              </a:r>
            </a:p>
          </p:txBody>
        </p:sp>
        <p:sp>
          <p:nvSpPr>
            <p:cNvPr id="17434" name="TextBox 41"/>
            <p:cNvSpPr txBox="1">
              <a:spLocks noChangeArrowheads="1"/>
            </p:cNvSpPr>
            <p:nvPr/>
          </p:nvSpPr>
          <p:spPr bwMode="auto">
            <a:xfrm>
              <a:off x="9925130" y="4388394"/>
              <a:ext cx="682853" cy="492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w Cen M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w Cen M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9pPr>
            </a:lstStyle>
            <a:p>
              <a:pPr defTabSz="342900" eaLnBrk="0" hangingPunct="0"/>
              <a:r>
                <a:rPr lang="ru-RU" altLang="ru-RU">
                  <a:solidFill>
                    <a:srgbClr val="2E2B21"/>
                  </a:solidFill>
                </a:rPr>
                <a:t>нет</a:t>
              </a:r>
            </a:p>
          </p:txBody>
        </p:sp>
      </p:grpSp>
      <p:grpSp>
        <p:nvGrpSpPr>
          <p:cNvPr id="17412" name="Группа 47"/>
          <p:cNvGrpSpPr>
            <a:grpSpLocks/>
          </p:cNvGrpSpPr>
          <p:nvPr/>
        </p:nvGrpSpPr>
        <p:grpSpPr bwMode="auto">
          <a:xfrm>
            <a:off x="5880499" y="1219214"/>
            <a:ext cx="2601515" cy="2497931"/>
            <a:chOff x="4053113" y="777854"/>
            <a:chExt cx="3468917" cy="3329687"/>
          </a:xfrm>
        </p:grpSpPr>
        <p:sp>
          <p:nvSpPr>
            <p:cNvPr id="15" name="Блок-схема: решение 14"/>
            <p:cNvSpPr/>
            <p:nvPr/>
          </p:nvSpPr>
          <p:spPr>
            <a:xfrm>
              <a:off x="4583374" y="1788822"/>
              <a:ext cx="2190895" cy="1083973"/>
            </a:xfrm>
            <a:prstGeom prst="flowChartDecisi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100" dirty="0">
                  <a:solidFill>
                    <a:srgbClr val="2E2B21"/>
                  </a:solidFill>
                </a:rPr>
                <a:t>a &gt; b</a:t>
              </a:r>
              <a:endParaRPr lang="ru-RU" sz="2100" dirty="0" err="1">
                <a:solidFill>
                  <a:srgbClr val="2E2B21"/>
                </a:solidFill>
              </a:endParaRPr>
            </a:p>
          </p:txBody>
        </p:sp>
        <p:sp>
          <p:nvSpPr>
            <p:cNvPr id="16" name="Блок-схема: процесс 15"/>
            <p:cNvSpPr/>
            <p:nvPr/>
          </p:nvSpPr>
          <p:spPr>
            <a:xfrm>
              <a:off x="4823102" y="3271152"/>
              <a:ext cx="1711438" cy="612612"/>
            </a:xfrm>
            <a:prstGeom prst="flowChartProcess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100" dirty="0">
                  <a:solidFill>
                    <a:srgbClr val="2E2B21"/>
                  </a:solidFill>
                </a:rPr>
                <a:t>действия</a:t>
              </a:r>
            </a:p>
          </p:txBody>
        </p:sp>
        <p:cxnSp>
          <p:nvCxnSpPr>
            <p:cNvPr id="18" name="Прямая соединительная линия 17"/>
            <p:cNvCxnSpPr>
              <a:stCxn id="15" idx="0"/>
            </p:cNvCxnSpPr>
            <p:nvPr/>
          </p:nvCxnSpPr>
          <p:spPr>
            <a:xfrm flipH="1" flipV="1">
              <a:off x="5678821" y="777854"/>
              <a:ext cx="0" cy="101096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15" idx="2"/>
              <a:endCxn id="16" idx="0"/>
            </p:cNvCxnSpPr>
            <p:nvPr/>
          </p:nvCxnSpPr>
          <p:spPr>
            <a:xfrm flipH="1">
              <a:off x="5678821" y="2872795"/>
              <a:ext cx="0" cy="3983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Соединительная линия уступом 21"/>
            <p:cNvCxnSpPr>
              <a:stCxn id="16" idx="2"/>
            </p:cNvCxnSpPr>
            <p:nvPr/>
          </p:nvCxnSpPr>
          <p:spPr>
            <a:xfrm rot="5400000" flipH="1">
              <a:off x="3719304" y="1924247"/>
              <a:ext cx="2293326" cy="1625707"/>
            </a:xfrm>
            <a:prstGeom prst="bentConnector3">
              <a:avLst>
                <a:gd name="adj1" fmla="val -9968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4053114" y="1590437"/>
              <a:ext cx="162570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Соединительная линия уступом 25"/>
            <p:cNvCxnSpPr>
              <a:stCxn id="15" idx="3"/>
            </p:cNvCxnSpPr>
            <p:nvPr/>
          </p:nvCxnSpPr>
          <p:spPr>
            <a:xfrm>
              <a:off x="6774269" y="2331603"/>
              <a:ext cx="747761" cy="1775938"/>
            </a:xfrm>
            <a:prstGeom prst="bentConnector2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24" name="TextBox 40"/>
            <p:cNvSpPr txBox="1">
              <a:spLocks noChangeArrowheads="1"/>
            </p:cNvSpPr>
            <p:nvPr/>
          </p:nvSpPr>
          <p:spPr bwMode="auto">
            <a:xfrm>
              <a:off x="5202073" y="2824108"/>
              <a:ext cx="564723" cy="492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w Cen M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w Cen M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9pPr>
            </a:lstStyle>
            <a:p>
              <a:pPr defTabSz="342900" eaLnBrk="0" hangingPunct="0"/>
              <a:r>
                <a:rPr lang="ru-RU" altLang="ru-RU">
                  <a:solidFill>
                    <a:srgbClr val="2E2B21"/>
                  </a:solidFill>
                </a:rPr>
                <a:t>да</a:t>
              </a:r>
            </a:p>
          </p:txBody>
        </p:sp>
        <p:sp>
          <p:nvSpPr>
            <p:cNvPr id="17425" name="TextBox 42"/>
            <p:cNvSpPr txBox="1">
              <a:spLocks noChangeArrowheads="1"/>
            </p:cNvSpPr>
            <p:nvPr/>
          </p:nvSpPr>
          <p:spPr bwMode="auto">
            <a:xfrm>
              <a:off x="6756807" y="1788820"/>
              <a:ext cx="683224" cy="492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w Cen M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w Cen M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9pPr>
            </a:lstStyle>
            <a:p>
              <a:pPr defTabSz="342900" eaLnBrk="0" hangingPunct="0"/>
              <a:r>
                <a:rPr lang="ru-RU" altLang="ru-RU" dirty="0">
                  <a:solidFill>
                    <a:srgbClr val="2E2B21"/>
                  </a:solidFill>
                </a:rPr>
                <a:t>нет</a:t>
              </a:r>
            </a:p>
          </p:txBody>
        </p:sp>
      </p:grpSp>
      <p:sp>
        <p:nvSpPr>
          <p:cNvPr id="17413" name="TextBox 43"/>
          <p:cNvSpPr txBox="1">
            <a:spLocks noChangeArrowheads="1"/>
          </p:cNvSpPr>
          <p:nvPr/>
        </p:nvSpPr>
        <p:spPr bwMode="auto">
          <a:xfrm>
            <a:off x="255701" y="4310064"/>
            <a:ext cx="25175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defTabSz="342900" eaLnBrk="0" hangingPunct="0"/>
            <a:r>
              <a:rPr lang="ru-RU" altLang="ru-RU" sz="2400">
                <a:solidFill>
                  <a:srgbClr val="2E2B21"/>
                </a:solidFill>
              </a:rPr>
              <a:t>Арифметический </a:t>
            </a:r>
            <a:br>
              <a:rPr lang="ru-RU" altLang="ru-RU" sz="2400">
                <a:solidFill>
                  <a:srgbClr val="2E2B21"/>
                </a:solidFill>
              </a:rPr>
            </a:br>
            <a:r>
              <a:rPr lang="ru-RU" altLang="ru-RU" sz="2400">
                <a:solidFill>
                  <a:srgbClr val="2E2B21"/>
                </a:solidFill>
              </a:rPr>
              <a:t>цикл</a:t>
            </a:r>
          </a:p>
        </p:txBody>
      </p:sp>
      <p:sp>
        <p:nvSpPr>
          <p:cNvPr id="17414" name="TextBox 44"/>
          <p:cNvSpPr txBox="1">
            <a:spLocks noChangeArrowheads="1"/>
          </p:cNvSpPr>
          <p:nvPr/>
        </p:nvSpPr>
        <p:spPr bwMode="auto">
          <a:xfrm>
            <a:off x="6219545" y="3930254"/>
            <a:ext cx="230204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defTabSz="342900" eaLnBrk="0" hangingPunct="0"/>
            <a:r>
              <a:rPr lang="ru-RU" altLang="ru-RU" sz="2400">
                <a:solidFill>
                  <a:srgbClr val="2E2B21"/>
                </a:solidFill>
              </a:rPr>
              <a:t>Цикл </a:t>
            </a:r>
            <a:br>
              <a:rPr lang="ru-RU" altLang="ru-RU" sz="2400">
                <a:solidFill>
                  <a:srgbClr val="2E2B21"/>
                </a:solidFill>
              </a:rPr>
            </a:br>
            <a:r>
              <a:rPr lang="ru-RU" altLang="ru-RU" sz="2400">
                <a:solidFill>
                  <a:srgbClr val="2E2B21"/>
                </a:solidFill>
              </a:rPr>
              <a:t>с предусловием</a:t>
            </a:r>
          </a:p>
        </p:txBody>
      </p:sp>
      <p:sp>
        <p:nvSpPr>
          <p:cNvPr id="17415" name="TextBox 45"/>
          <p:cNvSpPr txBox="1">
            <a:spLocks noChangeArrowheads="1"/>
          </p:cNvSpPr>
          <p:nvPr/>
        </p:nvSpPr>
        <p:spPr bwMode="auto">
          <a:xfrm>
            <a:off x="3334025" y="4620816"/>
            <a:ext cx="223189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defTabSz="342900" eaLnBrk="0" hangingPunct="0"/>
            <a:r>
              <a:rPr lang="ru-RU" altLang="ru-RU" sz="2400">
                <a:solidFill>
                  <a:srgbClr val="2E2B21"/>
                </a:solidFill>
              </a:rPr>
              <a:t>Цикл </a:t>
            </a:r>
            <a:br>
              <a:rPr lang="ru-RU" altLang="ru-RU" sz="2400">
                <a:solidFill>
                  <a:srgbClr val="2E2B21"/>
                </a:solidFill>
              </a:rPr>
            </a:br>
            <a:r>
              <a:rPr lang="ru-RU" altLang="ru-RU" sz="2400">
                <a:solidFill>
                  <a:srgbClr val="2E2B21"/>
                </a:solidFill>
              </a:rPr>
              <a:t>с постусловием</a:t>
            </a:r>
          </a:p>
        </p:txBody>
      </p:sp>
      <p:sp>
        <p:nvSpPr>
          <p:cNvPr id="32" name="TextBox 2"/>
          <p:cNvSpPr txBox="1">
            <a:spLocks noChangeArrowheads="1"/>
          </p:cNvSpPr>
          <p:nvPr/>
        </p:nvSpPr>
        <p:spPr bwMode="auto">
          <a:xfrm>
            <a:off x="841612" y="66988"/>
            <a:ext cx="882047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defTabSz="342900" eaLnBrk="0" hangingPunct="0"/>
            <a:r>
              <a:rPr lang="ru-RU" altLang="ru-RU" sz="4400" b="1" dirty="0">
                <a:solidFill>
                  <a:srgbClr val="2E2B21"/>
                </a:solidFill>
              </a:rPr>
              <a:t>Стандартные конструкции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1870516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60" name="Group 24"/>
          <p:cNvGrpSpPr>
            <a:grpSpLocks/>
          </p:cNvGrpSpPr>
          <p:nvPr/>
        </p:nvGrpSpPr>
        <p:grpSpPr bwMode="auto">
          <a:xfrm>
            <a:off x="2928926" y="1214422"/>
            <a:ext cx="3124200" cy="5105400"/>
            <a:chOff x="2280" y="768"/>
            <a:chExt cx="1200" cy="2496"/>
          </a:xfrm>
        </p:grpSpPr>
        <p:sp>
          <p:nvSpPr>
            <p:cNvPr id="14350" name="AutoShape 14"/>
            <p:cNvSpPr>
              <a:spLocks noChangeArrowheads="1"/>
            </p:cNvSpPr>
            <p:nvPr/>
          </p:nvSpPr>
          <p:spPr bwMode="auto">
            <a:xfrm>
              <a:off x="2280" y="768"/>
              <a:ext cx="1200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ru-RU" sz="2400" b="1">
                  <a:latin typeface="Times New Roman" pitchFamily="18" charset="0"/>
                </a:rPr>
                <a:t>Начало </a:t>
              </a:r>
            </a:p>
          </p:txBody>
        </p:sp>
        <p:sp>
          <p:nvSpPr>
            <p:cNvPr id="14351" name="AutoShape 15"/>
            <p:cNvSpPr>
              <a:spLocks noChangeArrowheads="1"/>
            </p:cNvSpPr>
            <p:nvPr/>
          </p:nvSpPr>
          <p:spPr bwMode="auto">
            <a:xfrm>
              <a:off x="2304" y="1248"/>
              <a:ext cx="1152" cy="384"/>
            </a:xfrm>
            <a:prstGeom prst="parallelogram">
              <a:avLst>
                <a:gd name="adj" fmla="val 75000"/>
              </a:avLst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ru-RU" sz="2400" b="1" dirty="0">
                  <a:latin typeface="Times New Roman" pitchFamily="18" charset="0"/>
                </a:rPr>
                <a:t>Ввод </a:t>
              </a:r>
              <a:endParaRPr lang="en-US" sz="2400" b="1" dirty="0">
                <a:latin typeface="Times New Roman" pitchFamily="18" charset="0"/>
              </a:endParaRPr>
            </a:p>
            <a:p>
              <a:pPr algn="ctr"/>
              <a:r>
                <a:rPr lang="en-US" sz="2400" b="1" dirty="0" smtClean="0">
                  <a:latin typeface="Times New Roman" pitchFamily="18" charset="0"/>
                </a:rPr>
                <a:t>V, t</a:t>
              </a:r>
              <a:endParaRPr lang="ru-RU" sz="2400" b="1" dirty="0">
                <a:latin typeface="Times New Roman" pitchFamily="18" charset="0"/>
              </a:endParaRPr>
            </a:p>
          </p:txBody>
        </p:sp>
        <p:sp>
          <p:nvSpPr>
            <p:cNvPr id="14352" name="Rectangle 16"/>
            <p:cNvSpPr>
              <a:spLocks noChangeArrowheads="1"/>
            </p:cNvSpPr>
            <p:nvPr/>
          </p:nvSpPr>
          <p:spPr bwMode="auto">
            <a:xfrm>
              <a:off x="2304" y="1824"/>
              <a:ext cx="1152" cy="384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3600" b="1" dirty="0">
                  <a:latin typeface="Times New Roman" pitchFamily="18" charset="0"/>
                </a:rPr>
                <a:t>Ʋ</a:t>
              </a:r>
              <a:r>
                <a:rPr lang="en-US" sz="3600" b="1" dirty="0" smtClean="0">
                  <a:latin typeface="Times New Roman" pitchFamily="18" charset="0"/>
                </a:rPr>
                <a:t>=V / t</a:t>
              </a:r>
              <a:endParaRPr lang="ru-RU" sz="3600" b="1" dirty="0">
                <a:latin typeface="Times New Roman" pitchFamily="18" charset="0"/>
              </a:endParaRPr>
            </a:p>
          </p:txBody>
        </p:sp>
        <p:sp>
          <p:nvSpPr>
            <p:cNvPr id="14353" name="AutoShape 17"/>
            <p:cNvSpPr>
              <a:spLocks noChangeArrowheads="1"/>
            </p:cNvSpPr>
            <p:nvPr/>
          </p:nvSpPr>
          <p:spPr bwMode="auto">
            <a:xfrm>
              <a:off x="2304" y="2400"/>
              <a:ext cx="1152" cy="384"/>
            </a:xfrm>
            <a:prstGeom prst="parallelogram">
              <a:avLst>
                <a:gd name="adj" fmla="val 75000"/>
              </a:avLst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ru-RU" sz="2400" b="1" dirty="0">
                  <a:latin typeface="Times New Roman" pitchFamily="18" charset="0"/>
                </a:rPr>
                <a:t>Вывод</a:t>
              </a:r>
              <a:endParaRPr lang="en-US" sz="2400" b="1" dirty="0">
                <a:latin typeface="Times New Roman" pitchFamily="18" charset="0"/>
              </a:endParaRPr>
            </a:p>
            <a:p>
              <a:pPr algn="ctr"/>
              <a:r>
                <a:rPr lang="en-US" sz="2400" b="1" dirty="0">
                  <a:latin typeface="Times New Roman" pitchFamily="18" charset="0"/>
                </a:rPr>
                <a:t>Ʋ</a:t>
              </a:r>
              <a:endParaRPr lang="ru-RU" sz="2400" b="1" dirty="0">
                <a:latin typeface="Times New Roman" pitchFamily="18" charset="0"/>
              </a:endParaRPr>
            </a:p>
          </p:txBody>
        </p:sp>
        <p:sp>
          <p:nvSpPr>
            <p:cNvPr id="14354" name="AutoShape 18"/>
            <p:cNvSpPr>
              <a:spLocks noChangeArrowheads="1"/>
            </p:cNvSpPr>
            <p:nvPr/>
          </p:nvSpPr>
          <p:spPr bwMode="auto">
            <a:xfrm>
              <a:off x="2280" y="2976"/>
              <a:ext cx="1200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ru-RU" sz="2400" b="1">
                  <a:latin typeface="Times New Roman" pitchFamily="18" charset="0"/>
                </a:rPr>
                <a:t>Конец </a:t>
              </a:r>
            </a:p>
          </p:txBody>
        </p:sp>
        <p:sp>
          <p:nvSpPr>
            <p:cNvPr id="14355" name="Line 19"/>
            <p:cNvSpPr>
              <a:spLocks noChangeShapeType="1"/>
            </p:cNvSpPr>
            <p:nvPr/>
          </p:nvSpPr>
          <p:spPr bwMode="auto">
            <a:xfrm>
              <a:off x="2880" y="105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4356" name="Line 20"/>
            <p:cNvSpPr>
              <a:spLocks noChangeShapeType="1"/>
            </p:cNvSpPr>
            <p:nvPr/>
          </p:nvSpPr>
          <p:spPr bwMode="auto">
            <a:xfrm>
              <a:off x="2880" y="1632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4357" name="Line 21"/>
            <p:cNvSpPr>
              <a:spLocks noChangeShapeType="1"/>
            </p:cNvSpPr>
            <p:nvPr/>
          </p:nvSpPr>
          <p:spPr bwMode="auto">
            <a:xfrm>
              <a:off x="2880" y="220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4358" name="Line 22"/>
            <p:cNvSpPr>
              <a:spLocks noChangeShapeType="1"/>
            </p:cNvSpPr>
            <p:nvPr/>
          </p:nvSpPr>
          <p:spPr bwMode="auto">
            <a:xfrm>
              <a:off x="2880" y="278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1928794" y="304800"/>
            <a:ext cx="630080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3 этап: Составление алгоритма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518048" y="285750"/>
            <a:ext cx="6122194" cy="762000"/>
          </a:xfrm>
        </p:spPr>
        <p:txBody>
          <a:bodyPr/>
          <a:lstStyle/>
          <a:p>
            <a:pPr algn="ctr">
              <a:defRPr/>
            </a:pPr>
            <a:r>
              <a:rPr lang="ru-RU" altLang="ru-RU" b="1" dirty="0" smtClean="0">
                <a:solidFill>
                  <a:srgbClr val="7030A0"/>
                </a:solidFill>
              </a:rPr>
              <a:t>Задание на СП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1410891" y="2571750"/>
            <a:ext cx="6196013" cy="2857500"/>
          </a:xfrm>
        </p:spPr>
        <p:txBody>
          <a:bodyPr>
            <a:normAutofit fontScale="85000" lnSpcReduction="20000"/>
          </a:bodyPr>
          <a:lstStyle/>
          <a:p>
            <a:pPr marL="742950" indent="-742950">
              <a:buFont typeface="Calibri Light" pitchFamily="34" charset="0"/>
              <a:buAutoNum type="arabicPeriod"/>
            </a:pPr>
            <a:r>
              <a:rPr lang="ru-RU" altLang="ru-RU" sz="4000" dirty="0" smtClean="0"/>
              <a:t>Конспект</a:t>
            </a:r>
          </a:p>
          <a:p>
            <a:pPr marL="742950" indent="-742950">
              <a:buFont typeface="Calibri Light" pitchFamily="34" charset="0"/>
              <a:buAutoNum type="arabicPeriod"/>
            </a:pPr>
            <a:endParaRPr lang="ru-RU" altLang="ru-RU" sz="4000" dirty="0" smtClean="0"/>
          </a:p>
          <a:p>
            <a:pPr marL="742950" indent="-742950">
              <a:buFont typeface="Calibri Light" pitchFamily="34" charset="0"/>
              <a:buAutoNum type="arabicPeriod"/>
            </a:pPr>
            <a:r>
              <a:rPr lang="ru-RU" altLang="ru-RU" sz="4000" dirty="0" smtClean="0"/>
              <a:t>Составить алгоритм поиска информационного </a:t>
            </a:r>
            <a:r>
              <a:rPr lang="ru-RU" altLang="ru-RU" sz="4000" smtClean="0"/>
              <a:t>объема графического файла</a:t>
            </a:r>
            <a:endParaRPr lang="ru-RU" alt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133074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52" y="1422027"/>
            <a:ext cx="8854889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Автомат получает на вход четырёхзначное число.</a:t>
            </a:r>
          </a:p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этому числу строится новое число по следующим правилам.</a:t>
            </a:r>
            <a:endParaRPr lang="ru-RU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Складываются первая и вторая, а также третья и четвёртая цифры исходного числа.</a:t>
            </a:r>
            <a:endParaRPr lang="ru-RU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Полученные два числа записываются друг за другом в порядке убывания (без разделителей).</a:t>
            </a:r>
            <a:endParaRPr lang="ru-RU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Пример. Исходное число: 3165. Суммы: 3 + 1 = 4; 6 + 5 = 11. Результат: 114.</a:t>
            </a:r>
            <a:endParaRPr lang="ru-RU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Укажите наименьшее число, в результате обработки которого, автомат выдаст число 1311.</a:t>
            </a:r>
            <a:endParaRPr lang="ru-RU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65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8942" y="1363627"/>
            <a:ext cx="8875058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5255" defTabSz="342900" eaLnBrk="0" hangingPunct="0">
              <a:lnSpc>
                <a:spcPct val="115000"/>
              </a:lnSpc>
              <a:spcBef>
                <a:spcPts val="450"/>
              </a:spcBef>
              <a:spcAft>
                <a:spcPts val="0"/>
              </a:spcAft>
            </a:pPr>
            <a:r>
              <a:rPr lang="ru-RU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Решение:</a:t>
            </a:r>
            <a:endParaRPr lang="ru-RU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единственный способ разбить запись 1311 на два числа – это 13 и 11 (числа 131 и 311 не могут образоваться в результате сложения значений двух десятичных цифр)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8942" y="2388523"/>
            <a:ext cx="887505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сумма первой и второй цифр должна быть наименьшей (тогда и число будет меньше!), она равна 11; тогда сумма значений двух последних цифр равна 13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8942" y="3083268"/>
            <a:ext cx="887505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того чтобы всё число было минимально, числа, составленные из первых двух и последних двух цифр должны быть минимальными соответственно для сумм 11 и 13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8942" y="3786182"/>
            <a:ext cx="887505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минимальное двузначное число, у которого сумма значений цифр равна 11, - это 29, с этих двух цифр начинается исходное четырёхзначное число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8942" y="4480927"/>
            <a:ext cx="887505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сумма двух последних цифр – 13</a:t>
            </a:r>
          </a:p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минимальное двузначное число с такой суммой цифр – 49.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67723" y="5347514"/>
            <a:ext cx="1649489" cy="41088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2949</a:t>
            </a:r>
          </a:p>
        </p:txBody>
      </p:sp>
    </p:spTree>
    <p:extLst>
      <p:ext uri="{BB962C8B-B14F-4D97-AF65-F5344CB8AC3E}">
        <p14:creationId xmlns:p14="http://schemas.microsoft.com/office/powerpoint/2010/main" xmlns="" val="142361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685" y="1284364"/>
            <a:ext cx="9063317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Предложено три цифры. Необходимо сначала найти сумму первой и второй цифр, потом – сумму второй и третьей цифр. Затем полученные числа записываются друг за другом в порядке </a:t>
            </a:r>
            <a:r>
              <a:rPr lang="ru-RU" sz="2400" i="1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невозрастания</a:t>
            </a:r>
            <a:r>
              <a:rPr lang="ru-RU" sz="2400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(правое число меньше или равно левому). </a:t>
            </a:r>
          </a:p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Пример.</a:t>
            </a:r>
            <a:r>
              <a:rPr lang="ru-RU" sz="2400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Исходные цифры: 6, 3, 9. </a:t>
            </a:r>
          </a:p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Суммы: 6 + 3 = 9; 3 + 9 = 12. 	Результат: 129.</a:t>
            </a:r>
          </a:p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Укажите, какая из следующих последовательностей символов может быть получена в результате.</a:t>
            </a:r>
          </a:p>
          <a:p>
            <a:pPr algn="ctr"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1915 		2) 1815 		3) 188 		4) 1518</a:t>
            </a:r>
          </a:p>
        </p:txBody>
      </p:sp>
    </p:spTree>
    <p:extLst>
      <p:ext uri="{BB962C8B-B14F-4D97-AF65-F5344CB8AC3E}">
        <p14:creationId xmlns:p14="http://schemas.microsoft.com/office/powerpoint/2010/main" xmlns="" val="370873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473" y="847627"/>
            <a:ext cx="8875058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5255" defTabSz="342900" eaLnBrk="0" hangingPunct="0">
              <a:lnSpc>
                <a:spcPct val="115000"/>
              </a:lnSpc>
              <a:spcBef>
                <a:spcPts val="450"/>
              </a:spcBef>
              <a:spcAft>
                <a:spcPts val="0"/>
              </a:spcAft>
            </a:pPr>
            <a:r>
              <a:rPr lang="ru-RU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Решение:</a:t>
            </a:r>
            <a:endParaRPr lang="ru-RU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число записано в десятичной системе счисления, поэтому все цифры меньше или равны 9, так что при сложении двух таких чисел может получиться сумма от 0 до 18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0596" y="1872523"/>
            <a:ext cx="8875058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первом варианте ответа 4 цифры, это два двузначных числа, записанные подряд; заметим, что первое число – 19, такая сумма не могла получиться, поэтому это неправильный ответ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4473" y="2840184"/>
            <a:ext cx="887505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ответе 4 тоже две суммы, 15 и 18, но они стоят в порядке </a:t>
            </a:r>
            <a:r>
              <a:rPr lang="ru-RU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возрастания, </a:t>
            </a: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поэтому это тоже неверный ответ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4470" y="3557484"/>
            <a:ext cx="900953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ответах 2 и 3 два числа стоят в порядке убывания (18 и 15 в ответе 2, 18 и 8 в ответе 3), это соответствует условию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4473" y="4286395"/>
            <a:ext cx="8875058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выбрать между  ответами 2 и 3, нужно вспомнить, что вторая цифра по условию входит в обе суммы</a:t>
            </a:r>
          </a:p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если сумма равна 18, то обе цифры (в том числе вторая) равны 9, поэтому другая сумма не может получиться меньше 9; это означает, что ответ 3 (188) неверный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2001" y="5612953"/>
            <a:ext cx="1649489" cy="41088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2</a:t>
            </a:r>
          </a:p>
        </p:txBody>
      </p:sp>
    </p:spTree>
    <p:extLst>
      <p:ext uri="{BB962C8B-B14F-4D97-AF65-F5344CB8AC3E}">
        <p14:creationId xmlns:p14="http://schemas.microsoft.com/office/powerpoint/2010/main" xmlns="" val="89667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685" y="1284366"/>
            <a:ext cx="9063317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Автомат получает на вход два двузначных шестнадцатеричных числа. В этих</a:t>
            </a:r>
          </a:p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числах все цифры не превосходят цифру 6 (если в числе есть цифра больше 6, автомат отказывается работать). По этим числам строится новое</a:t>
            </a:r>
          </a:p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шестнадцатеричное число по следующим правилам.</a:t>
            </a:r>
          </a:p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	Вычисляются два шестнадцатеричных числа – сумма старших разрядов полученных чисел и сумма младших разрядов этих чисел.</a:t>
            </a:r>
          </a:p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	Полученные два шестнадцатеричных числа записываются друг за другом в порядке возрастания (без разделителей).</a:t>
            </a:r>
          </a:p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endParaRPr lang="ru-RU" u="sng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u="sng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</a:t>
            </a:r>
            <a:r>
              <a:rPr lang="ru-RU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Исходные числа: 66, 43. </a:t>
            </a:r>
          </a:p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Поразрядные суммы: A, 9. Результат: 9A.</a:t>
            </a:r>
          </a:p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Определите, какое из следующих чисел может быть результатом работы автомата.</a:t>
            </a:r>
          </a:p>
          <a:p>
            <a:pPr algn="ctr" defTabSz="342900" eaLnBrk="0" hangingPunct="0">
              <a:lnSpc>
                <a:spcPct val="115000"/>
              </a:lnSpc>
              <a:spcAft>
                <a:spcPts val="0"/>
              </a:spcAft>
            </a:pPr>
            <a:endParaRPr lang="ru-RU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sz="3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 9F 	 	2) 911		3) 42		4)	7A</a:t>
            </a:r>
          </a:p>
        </p:txBody>
      </p:sp>
    </p:spTree>
    <p:extLst>
      <p:ext uri="{BB962C8B-B14F-4D97-AF65-F5344CB8AC3E}">
        <p14:creationId xmlns:p14="http://schemas.microsoft.com/office/powerpoint/2010/main" xmlns="" val="424998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473" y="847627"/>
            <a:ext cx="8875058" cy="1430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5255" defTabSz="342900" eaLnBrk="0" hangingPunct="0">
              <a:lnSpc>
                <a:spcPct val="115000"/>
              </a:lnSpc>
              <a:spcBef>
                <a:spcPts val="450"/>
              </a:spcBef>
              <a:spcAft>
                <a:spcPts val="0"/>
              </a:spcAft>
            </a:pPr>
            <a:r>
              <a:rPr lang="ru-RU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Решение:</a:t>
            </a:r>
          </a:p>
          <a:p>
            <a:pPr marL="135255" defTabSz="342900" eaLnBrk="0" hangingPunct="0">
              <a:lnSpc>
                <a:spcPct val="115000"/>
              </a:lnSpc>
              <a:spcBef>
                <a:spcPts val="45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условию обе цифры числа меньше или равны 6, поэтому при сложении двух таких чисел может получиться сумма от 0 до 12 = </a:t>
            </a:r>
            <a:r>
              <a:rPr lang="en-US" dirty="0">
                <a:solidFill>
                  <a:prstClr val="black"/>
                </a:solidFill>
                <a:latin typeface="Tw Cen MT" pitchFamily="34" charset="0"/>
              </a:rPr>
              <a:t>C</a:t>
            </a:r>
            <a:r>
              <a:rPr lang="ru-RU" dirty="0">
                <a:solidFill>
                  <a:prstClr val="black"/>
                </a:solidFill>
              </a:rPr>
              <a:t>­</a:t>
            </a:r>
            <a:r>
              <a:rPr lang="ru-RU" baseline="-25000" dirty="0">
                <a:solidFill>
                  <a:prstClr val="black"/>
                </a:solidFill>
              </a:rPr>
              <a:t>16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4473" y="2194926"/>
            <a:ext cx="887505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делаем вывод, что цифры F в записи числа быть не может, вариант 1 не подходит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4473" y="2582725"/>
            <a:ext cx="8875058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каждая из двух сумм находится в интервале 0..12, поэтому записывается одной шестнадцатеричной цифрой, так что результат работы автомата всегда состоит ровно из двух цифр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4470" y="3557486"/>
            <a:ext cx="9009530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следовательно вариант 2, состоящий из трех цифр, не подходит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4473" y="3966875"/>
            <a:ext cx="887505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условию цифры записаны в порядке возрастания, поэтому вариант 3 не подходит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38124" y="5179285"/>
            <a:ext cx="1649489" cy="41088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defTabSz="342900" eaLnBrk="0" hangingPunct="0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4) 7</a:t>
            </a: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ru-RU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4473" y="4343437"/>
            <a:ext cx="887505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342900" eaLnBrk="0" hangingPunct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остается вариант 4, в котором все условия соблюдаются</a:t>
            </a:r>
          </a:p>
        </p:txBody>
      </p:sp>
    </p:spTree>
    <p:extLst>
      <p:ext uri="{BB962C8B-B14F-4D97-AF65-F5344CB8AC3E}">
        <p14:creationId xmlns:p14="http://schemas.microsoft.com/office/powerpoint/2010/main" xmlns="" val="86752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>
            <a:spLocks noChangeArrowheads="1"/>
          </p:cNvSpPr>
          <p:nvPr/>
        </p:nvSpPr>
        <p:spPr bwMode="auto">
          <a:xfrm>
            <a:off x="4843464" y="2226469"/>
            <a:ext cx="1359694" cy="459700"/>
          </a:xfrm>
          <a:prstGeom prst="flowChartAlternateProcess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defTabSz="342900"/>
            <a:endParaRPr lang="ru-RU" altLang="ru-RU" sz="2100">
              <a:solidFill>
                <a:srgbClr val="2E2B21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TextBox 46"/>
          <p:cNvSpPr>
            <a:spLocks noChangeArrowheads="1"/>
          </p:cNvSpPr>
          <p:nvPr/>
        </p:nvSpPr>
        <p:spPr bwMode="auto">
          <a:xfrm>
            <a:off x="4843464" y="3055144"/>
            <a:ext cx="1359694" cy="459700"/>
          </a:xfrm>
          <a:prstGeom prst="flowChartAlternateProcess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defTabSz="342900"/>
            <a:endParaRPr lang="ru-RU" altLang="ru-RU" sz="2100">
              <a:solidFill>
                <a:srgbClr val="2E2B21"/>
              </a:solidFill>
              <a:latin typeface="Calibri" panose="020F0502020204030204" pitchFamily="34" charset="0"/>
            </a:endParaRPr>
          </a:p>
        </p:txBody>
      </p:sp>
      <p:sp>
        <p:nvSpPr>
          <p:cNvPr id="48" name="TextBox 47"/>
          <p:cNvSpPr>
            <a:spLocks noChangeArrowheads="1"/>
          </p:cNvSpPr>
          <p:nvPr/>
        </p:nvSpPr>
        <p:spPr bwMode="auto">
          <a:xfrm>
            <a:off x="4819650" y="4673217"/>
            <a:ext cx="1359694" cy="459700"/>
          </a:xfrm>
          <a:prstGeom prst="flowChartAlternateProcess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defTabSz="342900"/>
            <a:endParaRPr lang="ru-RU" altLang="ru-RU" sz="2100">
              <a:solidFill>
                <a:srgbClr val="2E2B21"/>
              </a:solidFill>
              <a:latin typeface="Calibri" panose="020F0502020204030204" pitchFamily="34" charset="0"/>
            </a:endParaRPr>
          </a:p>
        </p:txBody>
      </p:sp>
      <p:sp>
        <p:nvSpPr>
          <p:cNvPr id="49" name="TextBox 48"/>
          <p:cNvSpPr>
            <a:spLocks noChangeArrowheads="1"/>
          </p:cNvSpPr>
          <p:nvPr/>
        </p:nvSpPr>
        <p:spPr bwMode="auto">
          <a:xfrm>
            <a:off x="4843464" y="3857625"/>
            <a:ext cx="1359694" cy="459700"/>
          </a:xfrm>
          <a:prstGeom prst="flowChartAlternateProcess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defTabSz="342900"/>
            <a:endParaRPr lang="ru-RU" altLang="ru-RU" sz="2100">
              <a:solidFill>
                <a:srgbClr val="2E2B21"/>
              </a:solidFill>
              <a:latin typeface="Calibri" panose="020F0502020204030204" pitchFamily="34" charset="0"/>
            </a:endParaRPr>
          </a:p>
        </p:txBody>
      </p:sp>
      <p:pic>
        <p:nvPicPr>
          <p:cNvPr id="18438" name="Рисунок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46232" y="990600"/>
            <a:ext cx="475060" cy="37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2" descr="http://www.iconsearch.ru/uploads/icons/glaze/64x64/fileclose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82025" y="990600"/>
            <a:ext cx="372666" cy="37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TextBox 1"/>
          <p:cNvSpPr txBox="1">
            <a:spLocks noChangeArrowheads="1"/>
          </p:cNvSpPr>
          <p:nvPr/>
        </p:nvSpPr>
        <p:spPr bwMode="auto">
          <a:xfrm>
            <a:off x="165499" y="922748"/>
            <a:ext cx="495419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defTabSz="342900"/>
            <a:r>
              <a:rPr lang="ru-RU" altLang="ru-RU" sz="2100">
                <a:solidFill>
                  <a:srgbClr val="2E2B21"/>
                </a:solidFill>
                <a:latin typeface="Calibri" panose="020F0502020204030204" pitchFamily="34" charset="0"/>
              </a:rPr>
              <a:t>Что будет выведено в результате следующего алгоритма?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1678783" y="2274094"/>
            <a:ext cx="1279922" cy="439341"/>
          </a:xfrm>
          <a:prstGeom prst="flowChartTerminato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2E2B21"/>
                </a:solidFill>
              </a:rPr>
              <a:t>начало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1729980" y="2969419"/>
            <a:ext cx="1177528" cy="481013"/>
          </a:xfrm>
          <a:prstGeom prst="flowChartProcess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2E2B21"/>
                </a:solidFill>
              </a:rPr>
              <a:t>a = 93</a:t>
            </a:r>
          </a:p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2E2B21"/>
                </a:solidFill>
              </a:rPr>
              <a:t>b =  74</a:t>
            </a: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1549010" y="3613046"/>
            <a:ext cx="1514183" cy="636295"/>
          </a:xfrm>
          <a:prstGeom prst="flowChartDecis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2E2B21"/>
                </a:solidFill>
              </a:rPr>
              <a:t>a &gt; b</a:t>
            </a:r>
            <a:endParaRPr lang="ru-RU" dirty="0">
              <a:solidFill>
                <a:srgbClr val="2E2B21"/>
              </a:solidFill>
            </a:endParaRPr>
          </a:p>
        </p:txBody>
      </p:sp>
      <p:sp>
        <p:nvSpPr>
          <p:cNvPr id="9" name="Блок-схема: данные 8"/>
          <p:cNvSpPr/>
          <p:nvPr/>
        </p:nvSpPr>
        <p:spPr>
          <a:xfrm>
            <a:off x="165499" y="4311719"/>
            <a:ext cx="1902627" cy="655583"/>
          </a:xfrm>
          <a:prstGeom prst="flowChartInputOutpu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2E2B21"/>
                </a:solidFill>
              </a:rPr>
              <a:t>вывод</a:t>
            </a:r>
            <a:endParaRPr lang="en-US" dirty="0">
              <a:solidFill>
                <a:srgbClr val="2E2B21"/>
              </a:solidFill>
            </a:endParaRPr>
          </a:p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2E2B21"/>
                </a:solidFill>
              </a:rPr>
              <a:t>(3*b – a)</a:t>
            </a:r>
            <a:endParaRPr lang="ru-RU" dirty="0">
              <a:solidFill>
                <a:srgbClr val="2E2B21"/>
              </a:solidFill>
            </a:endParaRPr>
          </a:p>
        </p:txBody>
      </p:sp>
      <p:sp>
        <p:nvSpPr>
          <p:cNvPr id="11" name="Блок-схема: данные 10"/>
          <p:cNvSpPr/>
          <p:nvPr/>
        </p:nvSpPr>
        <p:spPr>
          <a:xfrm>
            <a:off x="2318147" y="4317325"/>
            <a:ext cx="1665684" cy="649977"/>
          </a:xfrm>
          <a:prstGeom prst="flowChartInputOutpu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2E2B21"/>
                </a:solidFill>
              </a:rPr>
              <a:t>вывод</a:t>
            </a:r>
            <a:endParaRPr lang="en-US" dirty="0">
              <a:solidFill>
                <a:srgbClr val="2E2B21"/>
              </a:solidFill>
            </a:endParaRPr>
          </a:p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2E2B21"/>
                </a:solidFill>
              </a:rPr>
              <a:t>(</a:t>
            </a:r>
            <a:r>
              <a:rPr lang="en-US" dirty="0" err="1">
                <a:solidFill>
                  <a:srgbClr val="2E2B21"/>
                </a:solidFill>
              </a:rPr>
              <a:t>a+b</a:t>
            </a:r>
            <a:r>
              <a:rPr lang="en-US" dirty="0">
                <a:solidFill>
                  <a:srgbClr val="2E2B21"/>
                </a:solidFill>
              </a:rPr>
              <a:t>)</a:t>
            </a:r>
            <a:endParaRPr lang="ru-RU" dirty="0">
              <a:solidFill>
                <a:srgbClr val="2E2B21"/>
              </a:solidFill>
            </a:endParaRPr>
          </a:p>
        </p:txBody>
      </p:sp>
      <p:cxnSp>
        <p:nvCxnSpPr>
          <p:cNvPr id="14" name="Прямая соединительная линия 13"/>
          <p:cNvCxnSpPr>
            <a:stCxn id="5" idx="2"/>
            <a:endCxn id="6" idx="0"/>
          </p:cNvCxnSpPr>
          <p:nvPr/>
        </p:nvCxnSpPr>
        <p:spPr>
          <a:xfrm>
            <a:off x="2318147" y="2713435"/>
            <a:ext cx="0" cy="2559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6" idx="2"/>
            <a:endCxn id="8" idx="0"/>
          </p:cNvCxnSpPr>
          <p:nvPr/>
        </p:nvCxnSpPr>
        <p:spPr>
          <a:xfrm flipH="1">
            <a:off x="2306102" y="3450432"/>
            <a:ext cx="12642" cy="1626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8" idx="3"/>
          </p:cNvCxnSpPr>
          <p:nvPr/>
        </p:nvCxnSpPr>
        <p:spPr>
          <a:xfrm>
            <a:off x="3063193" y="3931194"/>
            <a:ext cx="553401" cy="38613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25"/>
          <p:cNvCxnSpPr>
            <a:stCxn id="8" idx="1"/>
            <a:endCxn id="9" idx="1"/>
          </p:cNvCxnSpPr>
          <p:nvPr/>
        </p:nvCxnSpPr>
        <p:spPr>
          <a:xfrm rot="10800000" flipV="1">
            <a:off x="1116814" y="3931193"/>
            <a:ext cx="432197" cy="38052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0" name="TextBox 27"/>
          <p:cNvSpPr txBox="1">
            <a:spLocks noChangeArrowheads="1"/>
          </p:cNvSpPr>
          <p:nvPr/>
        </p:nvSpPr>
        <p:spPr bwMode="auto">
          <a:xfrm>
            <a:off x="1125496" y="3564745"/>
            <a:ext cx="4235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defTabSz="342900"/>
            <a:r>
              <a:rPr lang="ru-RU" altLang="ru-RU" dirty="0">
                <a:solidFill>
                  <a:srgbClr val="2E2B21"/>
                </a:solidFill>
                <a:latin typeface="Calibri" panose="020F0502020204030204" pitchFamily="34" charset="0"/>
              </a:rPr>
              <a:t>да</a:t>
            </a:r>
          </a:p>
        </p:txBody>
      </p:sp>
      <p:sp>
        <p:nvSpPr>
          <p:cNvPr id="18451" name="TextBox 28"/>
          <p:cNvSpPr txBox="1">
            <a:spLocks noChangeArrowheads="1"/>
          </p:cNvSpPr>
          <p:nvPr/>
        </p:nvSpPr>
        <p:spPr bwMode="auto">
          <a:xfrm>
            <a:off x="2816681" y="3540849"/>
            <a:ext cx="5123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defTabSz="342900"/>
            <a:r>
              <a:rPr lang="ru-RU" altLang="ru-RU" dirty="0">
                <a:solidFill>
                  <a:srgbClr val="2E2B21"/>
                </a:solidFill>
                <a:latin typeface="Calibri" panose="020F0502020204030204" pitchFamily="34" charset="0"/>
              </a:rPr>
              <a:t>нет</a:t>
            </a:r>
          </a:p>
        </p:txBody>
      </p:sp>
      <p:cxnSp>
        <p:nvCxnSpPr>
          <p:cNvPr id="1025" name="Соединительная линия уступом 1024"/>
          <p:cNvCxnSpPr>
            <a:stCxn id="9" idx="4"/>
            <a:endCxn id="11" idx="3"/>
          </p:cNvCxnSpPr>
          <p:nvPr/>
        </p:nvCxnSpPr>
        <p:spPr>
          <a:xfrm rot="16200000" flipH="1">
            <a:off x="2050617" y="4033498"/>
            <a:ext cx="12700" cy="1867608"/>
          </a:xfrm>
          <a:prstGeom prst="bentConnector3">
            <a:avLst>
              <a:gd name="adj1" fmla="val 180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Блок-схема: знак завершения 34"/>
          <p:cNvSpPr/>
          <p:nvPr/>
        </p:nvSpPr>
        <p:spPr>
          <a:xfrm>
            <a:off x="1652588" y="5399617"/>
            <a:ext cx="1279922" cy="407062"/>
          </a:xfrm>
          <a:prstGeom prst="flowChartTerminato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2E2B21"/>
                </a:solidFill>
              </a:rPr>
              <a:t>конец</a:t>
            </a:r>
          </a:p>
        </p:txBody>
      </p:sp>
      <p:cxnSp>
        <p:nvCxnSpPr>
          <p:cNvPr id="1030" name="Прямая соединительная линия 1029"/>
          <p:cNvCxnSpPr/>
          <p:nvPr/>
        </p:nvCxnSpPr>
        <p:spPr>
          <a:xfrm flipH="1" flipV="1">
            <a:off x="2068126" y="5148952"/>
            <a:ext cx="4424" cy="2506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843251" y="2233640"/>
            <a:ext cx="1359658" cy="459700"/>
          </a:xfrm>
          <a:prstGeom prst="flowChartAlternateProcess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dirty="0">
                <a:solidFill>
                  <a:srgbClr val="2E2B21"/>
                </a:solidFill>
                <a:latin typeface="Calibri" panose="020F0502020204030204" pitchFamily="34" charset="0"/>
              </a:rPr>
              <a:t>Ничего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843248" y="3852019"/>
            <a:ext cx="1359658" cy="459700"/>
          </a:xfrm>
          <a:prstGeom prst="flowChartAlternateProcess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dirty="0">
                <a:solidFill>
                  <a:srgbClr val="2E2B21"/>
                </a:solidFill>
                <a:latin typeface="Calibri" panose="020F0502020204030204" pitchFamily="34" charset="0"/>
              </a:rPr>
              <a:t>129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843248" y="4674647"/>
            <a:ext cx="1359658" cy="459700"/>
          </a:xfrm>
          <a:prstGeom prst="flowChartAlternateProcess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dirty="0">
                <a:solidFill>
                  <a:srgbClr val="2E2B21"/>
                </a:solidFill>
                <a:latin typeface="Calibri" panose="020F0502020204030204" pitchFamily="34" charset="0"/>
              </a:rPr>
              <a:t>-19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843248" y="3049219"/>
            <a:ext cx="1359658" cy="459700"/>
          </a:xfrm>
          <a:prstGeom prst="flowChartAlternateProcess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dirty="0">
                <a:solidFill>
                  <a:srgbClr val="2E2B21"/>
                </a:solidFill>
                <a:latin typeface="Calibri" panose="020F0502020204030204" pitchFamily="34" charset="0"/>
              </a:rPr>
              <a:t>167</a:t>
            </a:r>
          </a:p>
        </p:txBody>
      </p:sp>
    </p:spTree>
    <p:extLst>
      <p:ext uri="{BB962C8B-B14F-4D97-AF65-F5344CB8AC3E}">
        <p14:creationId xmlns:p14="http://schemas.microsoft.com/office/powerpoint/2010/main" xmlns="" val="117916213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>
            <a:spLocks noChangeArrowheads="1"/>
          </p:cNvSpPr>
          <p:nvPr/>
        </p:nvSpPr>
        <p:spPr bwMode="auto">
          <a:xfrm>
            <a:off x="6584157" y="2185988"/>
            <a:ext cx="1359694" cy="459700"/>
          </a:xfrm>
          <a:prstGeom prst="flowChartAlternateProcess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defTabSz="342900"/>
            <a:endParaRPr lang="ru-RU" altLang="ru-RU" sz="2100">
              <a:solidFill>
                <a:srgbClr val="2E2B21"/>
              </a:solidFill>
              <a:latin typeface="Calibri" panose="020F0502020204030204" pitchFamily="34" charset="0"/>
            </a:endParaRPr>
          </a:p>
        </p:txBody>
      </p:sp>
      <p:pic>
        <p:nvPicPr>
          <p:cNvPr id="19459" name="Рисунок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46232" y="990600"/>
            <a:ext cx="475060" cy="37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2" descr="http://www.iconsearch.ru/uploads/icons/glaze/64x64/fileclose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82025" y="990600"/>
            <a:ext cx="372666" cy="37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Box 3"/>
          <p:cNvSpPr txBox="1">
            <a:spLocks noChangeArrowheads="1"/>
          </p:cNvSpPr>
          <p:nvPr/>
        </p:nvSpPr>
        <p:spPr bwMode="auto">
          <a:xfrm>
            <a:off x="245270" y="990611"/>
            <a:ext cx="495419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defTabSz="342900"/>
            <a:r>
              <a:rPr lang="ru-RU" altLang="ru-RU" sz="2100">
                <a:solidFill>
                  <a:srgbClr val="2E2B21"/>
                </a:solidFill>
                <a:latin typeface="Calibri" panose="020F0502020204030204" pitchFamily="34" charset="0"/>
              </a:rPr>
              <a:t>Что будет выведено в результате следующего алгоритма?</a:t>
            </a:r>
          </a:p>
        </p:txBody>
      </p:sp>
      <p:sp>
        <p:nvSpPr>
          <p:cNvPr id="2" name="Блок-схема: знак завершения 1"/>
          <p:cNvSpPr/>
          <p:nvPr/>
        </p:nvSpPr>
        <p:spPr>
          <a:xfrm>
            <a:off x="2068116" y="1799035"/>
            <a:ext cx="1207294" cy="389334"/>
          </a:xfrm>
          <a:prstGeom prst="flowChartTerminato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2E2B21"/>
                </a:solidFill>
              </a:rPr>
              <a:t>начало</a:t>
            </a: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2155040" y="2320528"/>
            <a:ext cx="1033463" cy="470297"/>
          </a:xfrm>
          <a:prstGeom prst="flowChartProcess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2E2B21"/>
                </a:solidFill>
              </a:rPr>
              <a:t>a = 4</a:t>
            </a:r>
            <a:r>
              <a:rPr lang="ru-RU" dirty="0">
                <a:solidFill>
                  <a:srgbClr val="2E2B21"/>
                </a:solidFill>
              </a:rPr>
              <a:t>9</a:t>
            </a:r>
            <a:endParaRPr lang="en-US" dirty="0">
              <a:solidFill>
                <a:srgbClr val="2E2B21"/>
              </a:solidFill>
            </a:endParaRPr>
          </a:p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2E2B21"/>
                </a:solidFill>
              </a:rPr>
              <a:t>b = 35</a:t>
            </a:r>
            <a:endParaRPr lang="ru-RU" dirty="0">
              <a:solidFill>
                <a:srgbClr val="2E2B21"/>
              </a:solidFill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943979" y="2991147"/>
            <a:ext cx="3452103" cy="596223"/>
          </a:xfrm>
          <a:prstGeom prst="flowChartDecis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2E2B21"/>
                </a:solidFill>
              </a:rPr>
              <a:t>(</a:t>
            </a:r>
            <a:r>
              <a:rPr lang="en-US" dirty="0" smtClean="0">
                <a:solidFill>
                  <a:srgbClr val="2E2B21"/>
                </a:solidFill>
              </a:rPr>
              <a:t>a≠0</a:t>
            </a:r>
            <a:r>
              <a:rPr lang="en-US" dirty="0">
                <a:solidFill>
                  <a:srgbClr val="2E2B21"/>
                </a:solidFill>
              </a:rPr>
              <a:t>) </a:t>
            </a:r>
            <a:r>
              <a:rPr lang="en-US" dirty="0" smtClean="0">
                <a:solidFill>
                  <a:srgbClr val="2E2B21"/>
                </a:solidFill>
              </a:rPr>
              <a:t>and </a:t>
            </a:r>
            <a:r>
              <a:rPr lang="en-US" dirty="0">
                <a:solidFill>
                  <a:srgbClr val="2E2B21"/>
                </a:solidFill>
              </a:rPr>
              <a:t>(</a:t>
            </a:r>
            <a:r>
              <a:rPr lang="en-US" dirty="0" smtClean="0">
                <a:solidFill>
                  <a:srgbClr val="2E2B21"/>
                </a:solidFill>
              </a:rPr>
              <a:t>b≠0</a:t>
            </a:r>
            <a:r>
              <a:rPr lang="en-US" dirty="0">
                <a:solidFill>
                  <a:srgbClr val="2E2B21"/>
                </a:solidFill>
              </a:rPr>
              <a:t>)</a:t>
            </a:r>
            <a:endParaRPr lang="ru-RU" dirty="0">
              <a:solidFill>
                <a:srgbClr val="2E2B21"/>
              </a:solidFill>
            </a:endParaRPr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999708" y="3835844"/>
            <a:ext cx="1340644" cy="511969"/>
          </a:xfrm>
          <a:prstGeom prst="flowChartDecis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2E2B21"/>
                </a:solidFill>
              </a:rPr>
              <a:t>a</a:t>
            </a:r>
            <a:r>
              <a:rPr lang="ru-RU" dirty="0" smtClean="0">
                <a:solidFill>
                  <a:srgbClr val="2E2B21"/>
                </a:solidFill>
              </a:rPr>
              <a:t> </a:t>
            </a:r>
            <a:r>
              <a:rPr lang="en-US" dirty="0" smtClean="0">
                <a:solidFill>
                  <a:srgbClr val="2E2B21"/>
                </a:solidFill>
              </a:rPr>
              <a:t>&gt;b</a:t>
            </a:r>
            <a:endParaRPr lang="ru-RU" dirty="0">
              <a:solidFill>
                <a:srgbClr val="2E2B21"/>
              </a:solidFill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891351" y="4187428"/>
            <a:ext cx="1110100" cy="471488"/>
          </a:xfrm>
          <a:prstGeom prst="flowChartProcess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2E2B21"/>
                </a:solidFill>
              </a:rPr>
              <a:t>a = a - b</a:t>
            </a:r>
            <a:endParaRPr lang="ru-RU" dirty="0">
              <a:solidFill>
                <a:srgbClr val="2E2B21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3362335" y="4187428"/>
            <a:ext cx="1086374" cy="471488"/>
          </a:xfrm>
          <a:prstGeom prst="flowChartProcess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2E2B21"/>
                </a:solidFill>
              </a:rPr>
              <a:t>b = b - a</a:t>
            </a:r>
            <a:endParaRPr lang="ru-RU" dirty="0">
              <a:solidFill>
                <a:srgbClr val="2E2B21"/>
              </a:solidFill>
            </a:endParaRPr>
          </a:p>
        </p:txBody>
      </p:sp>
      <p:sp>
        <p:nvSpPr>
          <p:cNvPr id="9" name="Блок-схема: данные 8"/>
          <p:cNvSpPr/>
          <p:nvPr/>
        </p:nvSpPr>
        <p:spPr>
          <a:xfrm>
            <a:off x="4708924" y="3556397"/>
            <a:ext cx="1574216" cy="409575"/>
          </a:xfrm>
          <a:prstGeom prst="flowChartInputOutpu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2E2B21"/>
                </a:solidFill>
              </a:rPr>
              <a:t>(</a:t>
            </a:r>
            <a:r>
              <a:rPr lang="en-US" dirty="0" err="1">
                <a:solidFill>
                  <a:srgbClr val="2E2B21"/>
                </a:solidFill>
              </a:rPr>
              <a:t>a+b</a:t>
            </a:r>
            <a:r>
              <a:rPr lang="en-US" dirty="0">
                <a:solidFill>
                  <a:srgbClr val="2E2B21"/>
                </a:solidFill>
              </a:rPr>
              <a:t>)</a:t>
            </a:r>
            <a:endParaRPr lang="ru-RU" dirty="0">
              <a:solidFill>
                <a:srgbClr val="2E2B21"/>
              </a:solidFill>
            </a:endParaRPr>
          </a:p>
        </p:txBody>
      </p:sp>
      <p:sp>
        <p:nvSpPr>
          <p:cNvPr id="12" name="Блок-схема: знак завершения 11"/>
          <p:cNvSpPr/>
          <p:nvPr/>
        </p:nvSpPr>
        <p:spPr>
          <a:xfrm>
            <a:off x="4892385" y="4291463"/>
            <a:ext cx="1207294" cy="389335"/>
          </a:xfrm>
          <a:prstGeom prst="flowChartTerminato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2E2B21"/>
                </a:solidFill>
              </a:rPr>
              <a:t>конец</a:t>
            </a:r>
          </a:p>
        </p:txBody>
      </p:sp>
      <p:cxnSp>
        <p:nvCxnSpPr>
          <p:cNvPr id="15" name="Соединительная линия уступом 14"/>
          <p:cNvCxnSpPr>
            <a:stCxn id="2" idx="2"/>
            <a:endCxn id="5" idx="0"/>
          </p:cNvCxnSpPr>
          <p:nvPr/>
        </p:nvCxnSpPr>
        <p:spPr>
          <a:xfrm rot="5400000">
            <a:off x="2605692" y="2254449"/>
            <a:ext cx="132160" cy="0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>
            <a:stCxn id="5" idx="2"/>
            <a:endCxn id="6" idx="0"/>
          </p:cNvCxnSpPr>
          <p:nvPr/>
        </p:nvCxnSpPr>
        <p:spPr>
          <a:xfrm rot="5400000">
            <a:off x="2570741" y="2890116"/>
            <a:ext cx="200322" cy="1741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оединительная линия уступом 18"/>
          <p:cNvCxnSpPr>
            <a:stCxn id="6" idx="2"/>
            <a:endCxn id="7" idx="0"/>
          </p:cNvCxnSpPr>
          <p:nvPr/>
        </p:nvCxnSpPr>
        <p:spPr>
          <a:xfrm rot="5400000">
            <a:off x="2545794" y="3711607"/>
            <a:ext cx="248474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>
            <a:stCxn id="7" idx="1"/>
            <a:endCxn id="8" idx="0"/>
          </p:cNvCxnSpPr>
          <p:nvPr/>
        </p:nvCxnSpPr>
        <p:spPr>
          <a:xfrm rot="10800000" flipV="1">
            <a:off x="1446402" y="4091828"/>
            <a:ext cx="553307" cy="95599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оединительная линия уступом 22"/>
          <p:cNvCxnSpPr>
            <a:stCxn id="7" idx="3"/>
            <a:endCxn id="10" idx="0"/>
          </p:cNvCxnSpPr>
          <p:nvPr/>
        </p:nvCxnSpPr>
        <p:spPr>
          <a:xfrm>
            <a:off x="3340352" y="4091829"/>
            <a:ext cx="565170" cy="95599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>
            <a:stCxn id="8" idx="2"/>
            <a:endCxn id="10" idx="2"/>
          </p:cNvCxnSpPr>
          <p:nvPr/>
        </p:nvCxnSpPr>
        <p:spPr>
          <a:xfrm rot="16200000" flipH="1">
            <a:off x="2675961" y="3429355"/>
            <a:ext cx="12700" cy="2459121"/>
          </a:xfrm>
          <a:prstGeom prst="bentConnector3">
            <a:avLst>
              <a:gd name="adj1" fmla="val 180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447675" y="4829181"/>
            <a:ext cx="998726" cy="23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447675" y="2861078"/>
            <a:ext cx="0" cy="196810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Прямая соединительная линия 1024"/>
          <p:cNvCxnSpPr/>
          <p:nvPr/>
        </p:nvCxnSpPr>
        <p:spPr>
          <a:xfrm flipH="1">
            <a:off x="447677" y="2861072"/>
            <a:ext cx="22193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Соединительная линия уступом 1027"/>
          <p:cNvCxnSpPr>
            <a:stCxn id="6" idx="3"/>
            <a:endCxn id="9" idx="1"/>
          </p:cNvCxnSpPr>
          <p:nvPr/>
        </p:nvCxnSpPr>
        <p:spPr>
          <a:xfrm>
            <a:off x="4396082" y="3289259"/>
            <a:ext cx="1099950" cy="267138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Прямая соединительная линия 1029"/>
          <p:cNvCxnSpPr>
            <a:stCxn id="9" idx="4"/>
            <a:endCxn id="12" idx="0"/>
          </p:cNvCxnSpPr>
          <p:nvPr/>
        </p:nvCxnSpPr>
        <p:spPr>
          <a:xfrm flipH="1">
            <a:off x="5496039" y="3965986"/>
            <a:ext cx="1" cy="3254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81" name="TextBox 38"/>
          <p:cNvSpPr txBox="1">
            <a:spLocks noChangeArrowheads="1"/>
          </p:cNvSpPr>
          <p:nvPr/>
        </p:nvSpPr>
        <p:spPr bwMode="auto">
          <a:xfrm>
            <a:off x="2307010" y="3470338"/>
            <a:ext cx="4235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defTabSz="342900"/>
            <a:r>
              <a:rPr lang="ru-RU" altLang="ru-RU" dirty="0">
                <a:solidFill>
                  <a:srgbClr val="2E2B21"/>
                </a:solidFill>
                <a:latin typeface="Calibri" panose="020F0502020204030204" pitchFamily="34" charset="0"/>
              </a:rPr>
              <a:t>да</a:t>
            </a:r>
          </a:p>
        </p:txBody>
      </p:sp>
      <p:sp>
        <p:nvSpPr>
          <p:cNvPr id="19482" name="TextBox 39"/>
          <p:cNvSpPr txBox="1">
            <a:spLocks noChangeArrowheads="1"/>
          </p:cNvSpPr>
          <p:nvPr/>
        </p:nvSpPr>
        <p:spPr bwMode="auto">
          <a:xfrm>
            <a:off x="3374889" y="3706545"/>
            <a:ext cx="5123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defTabSz="342900"/>
            <a:r>
              <a:rPr lang="ru-RU" altLang="ru-RU" dirty="0">
                <a:solidFill>
                  <a:srgbClr val="2E2B21"/>
                </a:solidFill>
                <a:latin typeface="Calibri" panose="020F0502020204030204" pitchFamily="34" charset="0"/>
              </a:rPr>
              <a:t>нет</a:t>
            </a:r>
          </a:p>
        </p:txBody>
      </p:sp>
      <p:sp>
        <p:nvSpPr>
          <p:cNvPr id="19483" name="TextBox 40"/>
          <p:cNvSpPr txBox="1">
            <a:spLocks noChangeArrowheads="1"/>
          </p:cNvSpPr>
          <p:nvPr/>
        </p:nvSpPr>
        <p:spPr bwMode="auto">
          <a:xfrm>
            <a:off x="1459416" y="3674696"/>
            <a:ext cx="4235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defTabSz="342900"/>
            <a:r>
              <a:rPr lang="ru-RU" altLang="ru-RU" dirty="0">
                <a:solidFill>
                  <a:srgbClr val="2E2B21"/>
                </a:solidFill>
                <a:latin typeface="Calibri" panose="020F0502020204030204" pitchFamily="34" charset="0"/>
              </a:rPr>
              <a:t>да</a:t>
            </a:r>
          </a:p>
        </p:txBody>
      </p:sp>
      <p:sp>
        <p:nvSpPr>
          <p:cNvPr id="19484" name="TextBox 41"/>
          <p:cNvSpPr txBox="1">
            <a:spLocks noChangeArrowheads="1"/>
          </p:cNvSpPr>
          <p:nvPr/>
        </p:nvSpPr>
        <p:spPr bwMode="auto">
          <a:xfrm>
            <a:off x="4408885" y="2869406"/>
            <a:ext cx="5123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defTabSz="342900"/>
            <a:r>
              <a:rPr lang="ru-RU" altLang="ru-RU">
                <a:solidFill>
                  <a:srgbClr val="2E2B21"/>
                </a:solidFill>
                <a:latin typeface="Calibri" panose="020F0502020204030204" pitchFamily="34" charset="0"/>
              </a:rPr>
              <a:t>нет</a:t>
            </a:r>
          </a:p>
        </p:txBody>
      </p:sp>
      <p:sp>
        <p:nvSpPr>
          <p:cNvPr id="44" name="TextBox 43"/>
          <p:cNvSpPr>
            <a:spLocks noChangeArrowheads="1"/>
          </p:cNvSpPr>
          <p:nvPr/>
        </p:nvSpPr>
        <p:spPr bwMode="auto">
          <a:xfrm>
            <a:off x="6586539" y="2902744"/>
            <a:ext cx="1359694" cy="459700"/>
          </a:xfrm>
          <a:prstGeom prst="flowChartAlternateProcess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defTabSz="342900"/>
            <a:endParaRPr lang="ru-RU" altLang="ru-RU" sz="2100">
              <a:solidFill>
                <a:srgbClr val="2E2B21"/>
              </a:solidFill>
              <a:latin typeface="Calibri" panose="020F0502020204030204" pitchFamily="34" charset="0"/>
            </a:endParaRPr>
          </a:p>
        </p:txBody>
      </p:sp>
      <p:sp>
        <p:nvSpPr>
          <p:cNvPr id="45" name="TextBox 44"/>
          <p:cNvSpPr>
            <a:spLocks noChangeArrowheads="1"/>
          </p:cNvSpPr>
          <p:nvPr/>
        </p:nvSpPr>
        <p:spPr bwMode="auto">
          <a:xfrm>
            <a:off x="6584157" y="4345781"/>
            <a:ext cx="1359694" cy="459700"/>
          </a:xfrm>
          <a:prstGeom prst="flowChartAlternateProcess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defTabSz="342900"/>
            <a:endParaRPr lang="ru-RU" altLang="ru-RU" sz="2100">
              <a:solidFill>
                <a:srgbClr val="2E2B21"/>
              </a:solidFill>
              <a:latin typeface="Calibri" panose="020F0502020204030204" pitchFamily="34" charset="0"/>
            </a:endParaRPr>
          </a:p>
        </p:txBody>
      </p:sp>
      <p:sp>
        <p:nvSpPr>
          <p:cNvPr id="46" name="TextBox 45"/>
          <p:cNvSpPr>
            <a:spLocks noChangeArrowheads="1"/>
          </p:cNvSpPr>
          <p:nvPr/>
        </p:nvSpPr>
        <p:spPr bwMode="auto">
          <a:xfrm>
            <a:off x="6604398" y="3632597"/>
            <a:ext cx="1359694" cy="459700"/>
          </a:xfrm>
          <a:prstGeom prst="flowChartAlternateProcess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defTabSz="342900"/>
            <a:endParaRPr lang="ru-RU" altLang="ru-RU" sz="2100">
              <a:solidFill>
                <a:srgbClr val="2E2B21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6341" y="2187908"/>
            <a:ext cx="1359658" cy="459700"/>
          </a:xfrm>
          <a:prstGeom prst="flowChartAlternateProcess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dirty="0">
                <a:solidFill>
                  <a:srgbClr val="2E2B21"/>
                </a:solidFill>
                <a:latin typeface="Calibri" panose="020F0502020204030204" pitchFamily="34" charset="0"/>
              </a:rPr>
              <a:t>НОД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586338" y="3617232"/>
            <a:ext cx="1359658" cy="459700"/>
          </a:xfrm>
          <a:prstGeom prst="flowChartAlternateProcess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dirty="0">
                <a:solidFill>
                  <a:srgbClr val="2E2B21"/>
                </a:solidFill>
                <a:latin typeface="Calibri" panose="020F0502020204030204" pitchFamily="34" charset="0"/>
              </a:rPr>
              <a:t>7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84634" y="4360015"/>
            <a:ext cx="1359658" cy="459700"/>
          </a:xfrm>
          <a:prstGeom prst="flowChartAlternateProcess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dirty="0">
                <a:solidFill>
                  <a:srgbClr val="2E2B21"/>
                </a:solidFill>
                <a:latin typeface="Calibri" panose="020F0502020204030204" pitchFamily="34" charset="0"/>
              </a:rPr>
              <a:t>14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586341" y="2904073"/>
            <a:ext cx="1359658" cy="459700"/>
          </a:xfrm>
          <a:prstGeom prst="flowChartAlternateProcess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dirty="0">
                <a:solidFill>
                  <a:srgbClr val="2E2B21"/>
                </a:solidFill>
                <a:latin typeface="Calibri" panose="020F050202020403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xmlns="" val="238923985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53" grpId="0" animBg="1"/>
      <p:bldP spid="44" grpId="0" animBg="1"/>
      <p:bldP spid="45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Правила оформления </a:t>
            </a:r>
            <a:r>
              <a:rPr lang="ru-RU" b="1" dirty="0" smtClean="0"/>
              <a:t>блок-схем</a:t>
            </a:r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1763688" y="1782688"/>
            <a:ext cx="7560839" cy="4979931"/>
            <a:chOff x="1763688" y="1782688"/>
            <a:chExt cx="7560839" cy="4979931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1763688" y="1782688"/>
              <a:ext cx="7380312" cy="4401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Блок-схема никак не связана с каким-либо языком программирования. В блок-схемах </a:t>
              </a:r>
              <a:r>
                <a:rPr kumimoji="0" lang="ru-RU" alt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нельзя использовать</a:t>
              </a: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элементы языка программирования. </a:t>
              </a:r>
              <a:endPara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в качестве оператора присваивания в блок-схемах используется </a:t>
              </a:r>
              <a:r>
                <a:rPr kumimoji="0" lang="ru-RU" altLang="ru-RU" sz="2000" b="0" i="0" u="none" strike="noStrike" cap="none" normalizeH="0" baseline="0" dirty="0" err="1" smtClean="0">
                  <a:ln>
                    <a:noFill/>
                  </a:ln>
                  <a:solidFill>
                    <a:srgbClr val="444444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двухсимвольный</a:t>
              </a: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знак </a:t>
              </a: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Courier New" panose="02070309020205020404" pitchFamily="49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":="</a:t>
              </a: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в качестве оператора логического сравнения на равенство используется одинарный символ знак </a:t>
              </a: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Courier New" panose="02070309020205020404" pitchFamily="49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"="</a:t>
              </a: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lvl="0" eaLnBrk="0" hangingPunct="0">
                <a:buFontTx/>
                <a:buChar char="•"/>
              </a:pP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в качестве оператора логического сравнения используется одинарный символ </a:t>
              </a: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Courier New" panose="02070309020205020404" pitchFamily="49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"≥</a:t>
              </a:r>
              <a:r>
                <a:rPr lang="ru-RU" altLang="ru-RU" sz="2000" dirty="0" smtClean="0">
                  <a:solidFill>
                    <a:srgbClr val="444444"/>
                  </a:solidFill>
                  <a:latin typeface="Courier New" panose="02070309020205020404" pitchFamily="49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"</a:t>
              </a:r>
              <a:r>
                <a:rPr lang="ru-RU" altLang="ru-RU" sz="2000" dirty="0" smtClean="0">
                  <a:solidFill>
                    <a:srgbClr val="444444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Courier New" panose="02070309020205020404" pitchFamily="49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"≤"</a:t>
              </a: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в качестве логических операторов используются слова </a:t>
              </a:r>
              <a:r>
                <a:rPr kumimoji="0" lang="ru-RU" altLang="ru-RU" sz="2000" b="0" i="0" u="none" strike="noStrike" cap="none" normalizeH="0" baseline="0" dirty="0" err="1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Courier New" panose="02070309020205020404" pitchFamily="49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AND</a:t>
              </a: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kumimoji="0" lang="ru-RU" altLang="ru-RU" sz="2000" b="0" i="0" u="none" strike="noStrike" cap="none" normalizeH="0" baseline="0" dirty="0" err="1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Courier New" panose="02070309020205020404" pitchFamily="49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OR</a:t>
              </a: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altLang="ru-RU" sz="2000" dirty="0">
                <a:solidFill>
                  <a:srgbClr val="44444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математические выражения записываются согласно всем правилам математики. Особенно это касается выражений с дробями </a:t>
              </a:r>
              <a:endPara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38919" name="Рисунок 11" descr="http://bikmeyev-at.ugatu.su/students/CPP/Handbook/Pics/x1pic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H="1" flipV="1">
              <a:off x="1851528" y="6183893"/>
              <a:ext cx="2648464" cy="578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4499992" y="6227556"/>
              <a:ext cx="482453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, а не x1=(-b-</a:t>
              </a:r>
              <a:r>
                <a:rPr kumimoji="0" lang="ru-RU" altLang="ru-RU" b="0" i="0" u="none" strike="noStrike" cap="none" normalizeH="0" baseline="0" dirty="0" err="1" smtClean="0">
                  <a:ln>
                    <a:noFill/>
                  </a:ln>
                  <a:solidFill>
                    <a:srgbClr val="444444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sqrt</a:t>
              </a:r>
              <a:r>
                <a:rPr kumimoji="0" lang="ru-RU" altLang="ru-RU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(b*b-4*a*c))/(2*a)</a:t>
              </a:r>
              <a:r>
                <a:rPr kumimoji="0" lang="ru-RU" alt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</a:t>
              </a:r>
              <a:endPara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06964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35"/>
          <p:cNvSpPr/>
          <p:nvPr/>
        </p:nvSpPr>
        <p:spPr>
          <a:xfrm>
            <a:off x="6159105" y="2134791"/>
            <a:ext cx="1359694" cy="438150"/>
          </a:xfrm>
          <a:prstGeom prst="roundRect">
            <a:avLst/>
          </a:prstGeom>
          <a:solidFill>
            <a:srgbClr val="FF0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2E2B21"/>
              </a:solidFill>
            </a:endParaRPr>
          </a:p>
        </p:txBody>
      </p:sp>
      <p:pic>
        <p:nvPicPr>
          <p:cNvPr id="20483" name="Picture 2" descr="http://www.iconsearch.ru/uploads/icons/glaze/64x64/fileclose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82025" y="990600"/>
            <a:ext cx="372666" cy="37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42870" y="2238382"/>
            <a:ext cx="4090307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defTabSz="342900"/>
            <a:r>
              <a:rPr lang="ru-RU" altLang="ru-RU" sz="2100" dirty="0">
                <a:solidFill>
                  <a:srgbClr val="2E2B21"/>
                </a:solidFill>
                <a:latin typeface="Calibri" panose="020F0502020204030204" pitchFamily="34" charset="0"/>
              </a:rPr>
              <a:t>Что будет выведено </a:t>
            </a:r>
          </a:p>
          <a:p>
            <a:pPr defTabSz="342900"/>
            <a:r>
              <a:rPr lang="ru-RU" altLang="ru-RU" sz="2100" dirty="0">
                <a:solidFill>
                  <a:srgbClr val="2E2B21"/>
                </a:solidFill>
                <a:latin typeface="Calibri" panose="020F0502020204030204" pitchFamily="34" charset="0"/>
              </a:rPr>
              <a:t>в результате работы алгоритма</a:t>
            </a:r>
          </a:p>
          <a:p>
            <a:pPr defTabSz="342900"/>
            <a:r>
              <a:rPr lang="ru-RU" altLang="ru-RU" sz="2100" dirty="0">
                <a:solidFill>
                  <a:srgbClr val="2E2B21"/>
                </a:solidFill>
                <a:latin typeface="Calibri" panose="020F0502020204030204" pitchFamily="34" charset="0"/>
              </a:rPr>
              <a:t>для следующего ряда данных:</a:t>
            </a:r>
          </a:p>
          <a:p>
            <a:pPr defTabSz="342900"/>
            <a:endParaRPr lang="ru-RU" altLang="ru-RU" sz="2100" dirty="0">
              <a:solidFill>
                <a:srgbClr val="2E2B21"/>
              </a:solidFill>
              <a:latin typeface="Calibri" panose="020F0502020204030204" pitchFamily="34" charset="0"/>
            </a:endParaRPr>
          </a:p>
          <a:p>
            <a:pPr defTabSz="342900"/>
            <a:r>
              <a:rPr lang="ru-RU" altLang="ru-RU" sz="2100" dirty="0">
                <a:solidFill>
                  <a:srgbClr val="2E2B21"/>
                </a:solidFill>
                <a:latin typeface="Calibri" panose="020F0502020204030204" pitchFamily="34" charset="0"/>
              </a:rPr>
              <a:t>7, 43, 8, 91, 38, 15, 123, 32, 18</a:t>
            </a:r>
          </a:p>
        </p:txBody>
      </p:sp>
      <p:cxnSp>
        <p:nvCxnSpPr>
          <p:cNvPr id="17" name="Прямая соединительная линия 16"/>
          <p:cNvCxnSpPr>
            <a:stCxn id="5" idx="2"/>
            <a:endCxn id="6" idx="1"/>
          </p:cNvCxnSpPr>
          <p:nvPr/>
        </p:nvCxnSpPr>
        <p:spPr>
          <a:xfrm flipH="1">
            <a:off x="4793552" y="3117221"/>
            <a:ext cx="833" cy="21894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6" idx="4"/>
            <a:endCxn id="7" idx="0"/>
          </p:cNvCxnSpPr>
          <p:nvPr/>
        </p:nvCxnSpPr>
        <p:spPr>
          <a:xfrm>
            <a:off x="4793552" y="3686814"/>
            <a:ext cx="833" cy="110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7" idx="2"/>
            <a:endCxn id="9" idx="0"/>
          </p:cNvCxnSpPr>
          <p:nvPr/>
        </p:nvCxnSpPr>
        <p:spPr>
          <a:xfrm flipH="1">
            <a:off x="4793552" y="4411158"/>
            <a:ext cx="833" cy="19754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159183" y="2117230"/>
            <a:ext cx="1359658" cy="459700"/>
          </a:xfrm>
          <a:prstGeom prst="flowChartAlternateProcess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dirty="0">
                <a:solidFill>
                  <a:srgbClr val="2E2B21"/>
                </a:solidFill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6159105" y="2894410"/>
            <a:ext cx="1359694" cy="438150"/>
          </a:xfrm>
          <a:prstGeom prst="roundRect">
            <a:avLst/>
          </a:prstGeom>
          <a:solidFill>
            <a:srgbClr val="92D05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2E2B2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158841" y="2909114"/>
            <a:ext cx="1359658" cy="459700"/>
          </a:xfrm>
          <a:prstGeom prst="flowChartAlternateProcess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dirty="0">
                <a:solidFill>
                  <a:srgbClr val="2E2B21"/>
                </a:solidFill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6159105" y="3692134"/>
            <a:ext cx="1359694" cy="439340"/>
          </a:xfrm>
          <a:prstGeom prst="roundRect">
            <a:avLst/>
          </a:prstGeom>
          <a:solidFill>
            <a:srgbClr val="FF0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2E2B2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159183" y="3674917"/>
            <a:ext cx="1359658" cy="459700"/>
          </a:xfrm>
          <a:prstGeom prst="flowChartAlternateProcess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dirty="0">
                <a:solidFill>
                  <a:srgbClr val="2E2B21"/>
                </a:solidFill>
                <a:latin typeface="Calibri" panose="020F0502020204030204" pitchFamily="34" charset="0"/>
              </a:rPr>
              <a:t>7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6159105" y="4498181"/>
            <a:ext cx="1359694" cy="438150"/>
          </a:xfrm>
          <a:prstGeom prst="roundRect">
            <a:avLst/>
          </a:prstGeom>
          <a:solidFill>
            <a:srgbClr val="FF0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2E2B2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159183" y="4480414"/>
            <a:ext cx="1359658" cy="459700"/>
          </a:xfrm>
          <a:prstGeom prst="flowChartAlternateProcess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dirty="0">
                <a:solidFill>
                  <a:srgbClr val="2E2B21"/>
                </a:solidFill>
                <a:latin typeface="Calibri" panose="020F0502020204030204" pitchFamily="34" charset="0"/>
              </a:rPr>
              <a:t>9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3779912" y="476672"/>
            <a:ext cx="2130180" cy="6120680"/>
            <a:chOff x="4714547" y="271465"/>
            <a:chExt cx="2030740" cy="5902325"/>
          </a:xfrm>
        </p:grpSpPr>
        <p:sp>
          <p:nvSpPr>
            <p:cNvPr id="2" name="Блок-схема: знак завершения 1"/>
            <p:cNvSpPr/>
            <p:nvPr/>
          </p:nvSpPr>
          <p:spPr>
            <a:xfrm>
              <a:off x="4954588" y="271465"/>
              <a:ext cx="1452563" cy="403225"/>
            </a:xfrm>
            <a:prstGeom prst="flowChartTerminator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2E2B21"/>
                  </a:solidFill>
                </a:rPr>
                <a:t>начало</a:t>
              </a:r>
            </a:p>
          </p:txBody>
        </p:sp>
        <p:sp>
          <p:nvSpPr>
            <p:cNvPr id="3" name="Параллелограмм 2"/>
            <p:cNvSpPr/>
            <p:nvPr/>
          </p:nvSpPr>
          <p:spPr>
            <a:xfrm>
              <a:off x="4914900" y="1628777"/>
              <a:ext cx="1533525" cy="461963"/>
            </a:xfrm>
            <a:prstGeom prst="parallelogram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2E2B21"/>
                  </a:solidFill>
                </a:rPr>
                <a:t>Ввод </a:t>
              </a:r>
              <a:r>
                <a:rPr lang="en-US" dirty="0" smtClean="0">
                  <a:solidFill>
                    <a:srgbClr val="2E2B21"/>
                  </a:solidFill>
                </a:rPr>
                <a:t>n</a:t>
              </a:r>
              <a:r>
                <a:rPr lang="en-US" dirty="0">
                  <a:solidFill>
                    <a:srgbClr val="2E2B21"/>
                  </a:solidFill>
                </a:rPr>
                <a:t>, </a:t>
              </a:r>
              <a:r>
                <a:rPr lang="en-US" dirty="0" smtClean="0">
                  <a:solidFill>
                    <a:srgbClr val="2E2B21"/>
                  </a:solidFill>
                </a:rPr>
                <a:t>k</a:t>
              </a:r>
              <a:endParaRPr lang="ru-RU" dirty="0">
                <a:solidFill>
                  <a:srgbClr val="2E2B21"/>
                </a:solidFill>
              </a:endParaRPr>
            </a:p>
          </p:txBody>
        </p:sp>
        <p:sp>
          <p:nvSpPr>
            <p:cNvPr id="5" name="Блок-схема: подготовка 4"/>
            <p:cNvSpPr/>
            <p:nvPr/>
          </p:nvSpPr>
          <p:spPr>
            <a:xfrm>
              <a:off x="4881563" y="2251075"/>
              <a:ext cx="1600199" cy="566738"/>
            </a:xfrm>
            <a:prstGeom prst="flowChartPreparati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err="1" smtClean="0">
                  <a:solidFill>
                    <a:srgbClr val="2E2B21"/>
                  </a:solidFill>
                </a:rPr>
                <a:t>i</a:t>
              </a:r>
              <a:r>
                <a:rPr lang="en-US" dirty="0" smtClean="0">
                  <a:solidFill>
                    <a:srgbClr val="2E2B21"/>
                  </a:solidFill>
                </a:rPr>
                <a:t>=0</a:t>
              </a:r>
              <a:r>
                <a:rPr lang="en-US" dirty="0">
                  <a:solidFill>
                    <a:srgbClr val="2E2B21"/>
                  </a:solidFill>
                </a:rPr>
                <a:t>, </a:t>
              </a:r>
              <a:r>
                <a:rPr lang="en-US" dirty="0" err="1" smtClean="0">
                  <a:solidFill>
                    <a:srgbClr val="2E2B21"/>
                  </a:solidFill>
                </a:rPr>
                <a:t>i</a:t>
              </a:r>
              <a:r>
                <a:rPr lang="en-US" dirty="0" smtClean="0">
                  <a:solidFill>
                    <a:srgbClr val="2E2B21"/>
                  </a:solidFill>
                </a:rPr>
                <a:t>&lt;n</a:t>
              </a:r>
              <a:endParaRPr lang="ru-RU" dirty="0">
                <a:solidFill>
                  <a:srgbClr val="2E2B21"/>
                </a:solidFill>
              </a:endParaRPr>
            </a:p>
          </p:txBody>
        </p:sp>
        <p:sp>
          <p:nvSpPr>
            <p:cNvPr id="6" name="Блок-схема: данные 5"/>
            <p:cNvSpPr/>
            <p:nvPr/>
          </p:nvSpPr>
          <p:spPr>
            <a:xfrm>
              <a:off x="4714547" y="3028949"/>
              <a:ext cx="1932644" cy="338137"/>
            </a:xfrm>
            <a:prstGeom prst="flowChartInputOutp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2E2B21"/>
                  </a:solidFill>
                </a:rPr>
                <a:t>Ввод </a:t>
              </a:r>
              <a:r>
                <a:rPr lang="en-US" dirty="0" smtClean="0">
                  <a:solidFill>
                    <a:srgbClr val="2E2B21"/>
                  </a:solidFill>
                </a:rPr>
                <a:t>a[</a:t>
              </a:r>
              <a:r>
                <a:rPr lang="en-US" dirty="0" err="1" smtClean="0">
                  <a:solidFill>
                    <a:srgbClr val="2E2B21"/>
                  </a:solidFill>
                </a:rPr>
                <a:t>i</a:t>
              </a:r>
              <a:r>
                <a:rPr lang="en-US" dirty="0" smtClean="0">
                  <a:solidFill>
                    <a:srgbClr val="2E2B21"/>
                  </a:solidFill>
                </a:rPr>
                <a:t>]</a:t>
              </a:r>
              <a:endParaRPr lang="ru-RU" dirty="0">
                <a:solidFill>
                  <a:srgbClr val="2E2B21"/>
                </a:solidFill>
              </a:endParaRPr>
            </a:p>
          </p:txBody>
        </p:sp>
        <p:sp>
          <p:nvSpPr>
            <p:cNvPr id="7" name="Блок-схема: решение 6"/>
            <p:cNvSpPr/>
            <p:nvPr/>
          </p:nvSpPr>
          <p:spPr>
            <a:xfrm>
              <a:off x="4881563" y="3473450"/>
              <a:ext cx="1600200" cy="592138"/>
            </a:xfrm>
            <a:prstGeom prst="flowChartDecisi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2E2B21"/>
                  </a:solidFill>
                </a:rPr>
                <a:t>a[</a:t>
              </a:r>
              <a:r>
                <a:rPr lang="en-US" dirty="0" err="1">
                  <a:solidFill>
                    <a:srgbClr val="2E2B21"/>
                  </a:solidFill>
                </a:rPr>
                <a:t>i</a:t>
              </a:r>
              <a:r>
                <a:rPr lang="en-US" dirty="0">
                  <a:solidFill>
                    <a:srgbClr val="2E2B21"/>
                  </a:solidFill>
                </a:rPr>
                <a:t>]&gt;k</a:t>
              </a:r>
              <a:endParaRPr lang="ru-RU" dirty="0">
                <a:solidFill>
                  <a:srgbClr val="2E2B21"/>
                </a:solidFill>
              </a:endParaRPr>
            </a:p>
          </p:txBody>
        </p:sp>
        <p:sp>
          <p:nvSpPr>
            <p:cNvPr id="8" name="Блок-схема: процесс 7"/>
            <p:cNvSpPr/>
            <p:nvPr/>
          </p:nvSpPr>
          <p:spPr>
            <a:xfrm>
              <a:off x="5103814" y="863600"/>
              <a:ext cx="1155700" cy="577850"/>
            </a:xfrm>
            <a:prstGeom prst="flowChartProcess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solidFill>
                    <a:srgbClr val="2E2B21"/>
                  </a:solidFill>
                </a:rPr>
                <a:t>s </a:t>
              </a:r>
              <a:r>
                <a:rPr lang="en-US" dirty="0">
                  <a:solidFill>
                    <a:srgbClr val="2E2B21"/>
                  </a:solidFill>
                </a:rPr>
                <a:t>= 0</a:t>
              </a:r>
              <a:endParaRPr lang="ru-RU" dirty="0">
                <a:solidFill>
                  <a:srgbClr val="2E2B21"/>
                </a:solidFill>
              </a:endParaRPr>
            </a:p>
          </p:txBody>
        </p:sp>
        <p:sp>
          <p:nvSpPr>
            <p:cNvPr id="9" name="Блок-схема: процесс 8"/>
            <p:cNvSpPr/>
            <p:nvPr/>
          </p:nvSpPr>
          <p:spPr>
            <a:xfrm>
              <a:off x="5153025" y="4256090"/>
              <a:ext cx="1055688" cy="331787"/>
            </a:xfrm>
            <a:prstGeom prst="flowChartProcess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solidFill>
                    <a:srgbClr val="2E2B21"/>
                  </a:solidFill>
                </a:rPr>
                <a:t>s</a:t>
              </a:r>
              <a:r>
                <a:rPr lang="ru-RU" dirty="0" smtClean="0">
                  <a:solidFill>
                    <a:srgbClr val="2E2B21"/>
                  </a:solidFill>
                </a:rPr>
                <a:t>=</a:t>
              </a:r>
              <a:r>
                <a:rPr lang="en-US" dirty="0" smtClean="0">
                  <a:solidFill>
                    <a:srgbClr val="2E2B21"/>
                  </a:solidFill>
                </a:rPr>
                <a:t>s+1</a:t>
              </a:r>
              <a:endParaRPr lang="ru-RU" dirty="0">
                <a:solidFill>
                  <a:srgbClr val="2E2B21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>
              <a:stCxn id="2" idx="2"/>
              <a:endCxn id="8" idx="0"/>
            </p:cNvCxnSpPr>
            <p:nvPr/>
          </p:nvCxnSpPr>
          <p:spPr>
            <a:xfrm>
              <a:off x="5681663" y="674688"/>
              <a:ext cx="0" cy="1889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8" idx="2"/>
              <a:endCxn id="3" idx="0"/>
            </p:cNvCxnSpPr>
            <p:nvPr/>
          </p:nvCxnSpPr>
          <p:spPr>
            <a:xfrm flipH="1">
              <a:off x="5681663" y="1441452"/>
              <a:ext cx="0" cy="1873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3" idx="4"/>
              <a:endCxn id="5" idx="0"/>
            </p:cNvCxnSpPr>
            <p:nvPr/>
          </p:nvCxnSpPr>
          <p:spPr>
            <a:xfrm>
              <a:off x="5681663" y="2090740"/>
              <a:ext cx="0" cy="1603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Соединительная линия уступом 23"/>
            <p:cNvCxnSpPr>
              <a:stCxn id="9" idx="2"/>
              <a:endCxn id="5" idx="1"/>
            </p:cNvCxnSpPr>
            <p:nvPr/>
          </p:nvCxnSpPr>
          <p:spPr>
            <a:xfrm rot="5400000" flipH="1">
              <a:off x="4254499" y="3161508"/>
              <a:ext cx="2053433" cy="799306"/>
            </a:xfrm>
            <a:prstGeom prst="bentConnector4">
              <a:avLst>
                <a:gd name="adj1" fmla="val -11133"/>
                <a:gd name="adj2" fmla="val 1286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Блок-схема: данные 24"/>
            <p:cNvSpPr/>
            <p:nvPr/>
          </p:nvSpPr>
          <p:spPr>
            <a:xfrm>
              <a:off x="4714547" y="5154615"/>
              <a:ext cx="1932643" cy="390525"/>
            </a:xfrm>
            <a:prstGeom prst="flowChartInputOutp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2E2B21"/>
                  </a:solidFill>
                </a:rPr>
                <a:t>Вывод </a:t>
              </a:r>
              <a:r>
                <a:rPr lang="en-US" dirty="0" smtClean="0">
                  <a:solidFill>
                    <a:srgbClr val="2E2B21"/>
                  </a:solidFill>
                </a:rPr>
                <a:t>s</a:t>
              </a:r>
              <a:endParaRPr lang="ru-RU" dirty="0">
                <a:solidFill>
                  <a:srgbClr val="2E2B21"/>
                </a:solidFill>
              </a:endParaRPr>
            </a:p>
          </p:txBody>
        </p:sp>
        <p:cxnSp>
          <p:nvCxnSpPr>
            <p:cNvPr id="29" name="Соединительная линия уступом 28"/>
            <p:cNvCxnSpPr>
              <a:stCxn id="5" idx="3"/>
            </p:cNvCxnSpPr>
            <p:nvPr/>
          </p:nvCxnSpPr>
          <p:spPr>
            <a:xfrm>
              <a:off x="6481762" y="2534444"/>
              <a:ext cx="263525" cy="2482058"/>
            </a:xfrm>
            <a:prstGeom prst="bentConnector2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Соединительная линия уступом 30"/>
            <p:cNvCxnSpPr>
              <a:endCxn id="25" idx="1"/>
            </p:cNvCxnSpPr>
            <p:nvPr/>
          </p:nvCxnSpPr>
          <p:spPr>
            <a:xfrm rot="10800000" flipV="1">
              <a:off x="5680869" y="5016501"/>
              <a:ext cx="1056484" cy="138114"/>
            </a:xfrm>
            <a:prstGeom prst="bentConnector2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Блок-схема: знак завершения 33"/>
            <p:cNvSpPr/>
            <p:nvPr/>
          </p:nvSpPr>
          <p:spPr>
            <a:xfrm>
              <a:off x="4962526" y="5770565"/>
              <a:ext cx="1450975" cy="403225"/>
            </a:xfrm>
            <a:prstGeom prst="flowChartTerminator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2E2B21"/>
                  </a:solidFill>
                </a:rPr>
                <a:t>конец</a:t>
              </a:r>
            </a:p>
          </p:txBody>
        </p:sp>
        <p:cxnSp>
          <p:nvCxnSpPr>
            <p:cNvPr id="33" name="Прямая соединительная линия 32"/>
            <p:cNvCxnSpPr>
              <a:stCxn id="25" idx="4"/>
              <a:endCxn id="34" idx="0"/>
            </p:cNvCxnSpPr>
            <p:nvPr/>
          </p:nvCxnSpPr>
          <p:spPr>
            <a:xfrm>
              <a:off x="5680869" y="5545140"/>
              <a:ext cx="7145" cy="2254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20" name="TextBox 36"/>
            <p:cNvSpPr txBox="1">
              <a:spLocks noChangeArrowheads="1"/>
            </p:cNvSpPr>
            <p:nvPr/>
          </p:nvSpPr>
          <p:spPr bwMode="auto">
            <a:xfrm>
              <a:off x="5280026" y="3911599"/>
              <a:ext cx="564685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w Cen M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w Cen M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9pPr>
            </a:lstStyle>
            <a:p>
              <a:pPr defTabSz="342900" eaLnBrk="0" hangingPunct="0"/>
              <a:r>
                <a:rPr lang="ru-RU" altLang="ru-RU">
                  <a:solidFill>
                    <a:srgbClr val="2E2B21"/>
                  </a:solidFill>
                </a:rPr>
                <a:t>да</a:t>
              </a:r>
            </a:p>
          </p:txBody>
        </p:sp>
        <p:cxnSp>
          <p:nvCxnSpPr>
            <p:cNvPr id="54" name="Соединительная линия уступом 53"/>
            <p:cNvCxnSpPr>
              <a:stCxn id="7" idx="3"/>
              <a:endCxn id="9" idx="2"/>
            </p:cNvCxnSpPr>
            <p:nvPr/>
          </p:nvCxnSpPr>
          <p:spPr>
            <a:xfrm flipH="1">
              <a:off x="5681663" y="3770313"/>
              <a:ext cx="800100" cy="817562"/>
            </a:xfrm>
            <a:prstGeom prst="bentConnector4">
              <a:avLst>
                <a:gd name="adj1" fmla="val -1360"/>
                <a:gd name="adj2" fmla="val 127948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73884839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36" grpId="0" animBg="1"/>
      <p:bldP spid="45" grpId="0" animBg="1"/>
      <p:bldP spid="47" grpId="0" animBg="1"/>
      <p:bldP spid="4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28600"/>
            <a:ext cx="67790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Инструменты</a:t>
            </a:r>
            <a:br>
              <a:rPr lang="ru-RU" dirty="0" smtClean="0"/>
            </a:br>
            <a:r>
              <a:rPr lang="ru-RU" dirty="0" smtClean="0"/>
              <a:t>для </a:t>
            </a:r>
            <a:r>
              <a:rPr lang="ru-RU" dirty="0"/>
              <a:t>работы с блок-схемами</a:t>
            </a:r>
          </a:p>
        </p:txBody>
      </p:sp>
      <p:pic>
        <p:nvPicPr>
          <p:cNvPr id="4" name="Рисунок 3" descr="https://proglib.io/wp-content/uploads/-000/1/59c6513185617_draw-io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928813"/>
            <a:ext cx="2353444" cy="12841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411760" y="3212977"/>
            <a:ext cx="6408712" cy="2657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Bef>
                <a:spcPts val="2475"/>
              </a:spcBef>
              <a:spcAft>
                <a:spcPts val="1725"/>
              </a:spcAft>
            </a:pPr>
            <a:r>
              <a:rPr lang="ru-RU" dirty="0">
                <a:solidFill>
                  <a:srgbClr val="4DB2EC"/>
                </a:solidFill>
                <a:latin typeface="Cynthoslabpro-regular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draw.io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725"/>
              </a:lnSpc>
              <a:spcAft>
                <a:spcPts val="1950"/>
              </a:spcAft>
            </a:pPr>
            <a:r>
              <a:rPr lang="ru-RU" dirty="0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Этот сервис позволит создавать не только блок-схемы, но и </a:t>
            </a:r>
            <a:r>
              <a:rPr lang="ru-RU" dirty="0" err="1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UML</a:t>
            </a:r>
            <a:r>
              <a:rPr lang="ru-RU" dirty="0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, диаграммы сущность-связь, сетевые диаграммы, электрические схемы, каркасные схемы и модели. Интуитивный интерфейс и большая библиотека элементов позволят работать легко и комфортно. Важно также и то, что над одним проектом могут работать сразу несколько человек. Результат можно сохранить в форматах </a:t>
            </a:r>
            <a:r>
              <a:rPr lang="ru-RU" dirty="0" err="1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PNG</a:t>
            </a:r>
            <a:r>
              <a:rPr lang="ru-RU" dirty="0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ru-RU" dirty="0" err="1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JPG</a:t>
            </a:r>
            <a:r>
              <a:rPr lang="ru-RU" dirty="0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ru-RU" dirty="0" err="1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XML</a:t>
            </a:r>
            <a:r>
              <a:rPr lang="ru-RU" dirty="0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ru-RU" dirty="0" err="1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SVG</a:t>
            </a:r>
            <a:r>
              <a:rPr lang="ru-RU" dirty="0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ru-RU" dirty="0" err="1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PDF</a:t>
            </a:r>
            <a:r>
              <a:rPr lang="ru-RU" dirty="0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. Имеется интеграция с </a:t>
            </a:r>
            <a:r>
              <a:rPr lang="ru-RU" dirty="0" err="1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Google</a:t>
            </a:r>
            <a:r>
              <a:rPr lang="ru-RU" dirty="0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Drive</a:t>
            </a:r>
            <a:r>
              <a:rPr lang="ru-RU" dirty="0">
                <a:solidFill>
                  <a:srgbClr val="222222"/>
                </a:solidFill>
                <a:latin typeface="PT Sans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38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28600"/>
            <a:ext cx="67790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Инструменты</a:t>
            </a:r>
            <a:br>
              <a:rPr lang="ru-RU" dirty="0" smtClean="0"/>
            </a:br>
            <a:r>
              <a:rPr lang="ru-RU" dirty="0" smtClean="0"/>
              <a:t>для </a:t>
            </a:r>
            <a:r>
              <a:rPr lang="ru-RU" dirty="0"/>
              <a:t>работы с блок-схемами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4293096"/>
            <a:ext cx="64087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2"/>
              </a:rPr>
              <a:t>gliffy.com</a:t>
            </a:r>
            <a:endParaRPr lang="ru-RU" dirty="0"/>
          </a:p>
          <a:p>
            <a:r>
              <a:rPr lang="ru-RU" dirty="0" err="1"/>
              <a:t>Gliffy</a:t>
            </a:r>
            <a:r>
              <a:rPr lang="ru-RU" dirty="0"/>
              <a:t> предоставляет схожий набор инструментов и возможностей: большая библиотека элементов, удобный интерфейс, возможность коллективной работы, интеграция с </a:t>
            </a:r>
            <a:r>
              <a:rPr lang="ru-RU" dirty="0" err="1"/>
              <a:t>Google</a:t>
            </a:r>
            <a:r>
              <a:rPr lang="ru-RU" dirty="0"/>
              <a:t> </a:t>
            </a:r>
            <a:r>
              <a:rPr lang="ru-RU" dirty="0" err="1"/>
              <a:t>Drive</a:t>
            </a:r>
            <a:r>
              <a:rPr lang="ru-RU" dirty="0"/>
              <a:t>, работа с документами </a:t>
            </a:r>
            <a:r>
              <a:rPr lang="ru-RU" dirty="0" err="1"/>
              <a:t>Visio</a:t>
            </a:r>
            <a:r>
              <a:rPr lang="ru-RU" dirty="0"/>
              <a:t>, готовые цветовые темы для проектов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proglib.io/wp-content/uploads/-000/1/59c65132ab78c_234949048_orig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72816"/>
            <a:ext cx="5124450" cy="19030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952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28600"/>
            <a:ext cx="67790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Инструменты</a:t>
            </a:r>
            <a:br>
              <a:rPr lang="ru-RU" dirty="0" smtClean="0"/>
            </a:br>
            <a:r>
              <a:rPr lang="ru-RU" dirty="0" smtClean="0"/>
              <a:t>для </a:t>
            </a:r>
            <a:r>
              <a:rPr lang="ru-RU" dirty="0"/>
              <a:t>работы с блок-схемами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92896" y="4797152"/>
            <a:ext cx="64087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2"/>
              </a:rPr>
              <a:t>gomockingbird.com</a:t>
            </a:r>
            <a:endParaRPr lang="ru-RU" dirty="0"/>
          </a:p>
          <a:p>
            <a:r>
              <a:rPr lang="ru-RU" dirty="0"/>
              <a:t>Программа имеет простой и понятный </a:t>
            </a:r>
            <a:r>
              <a:rPr lang="ru-RU" dirty="0" err="1"/>
              <a:t>UI</a:t>
            </a:r>
            <a:r>
              <a:rPr lang="ru-RU" dirty="0"/>
              <a:t>, работает в браузере, есть возможность работы в команде. Также, добавив ссылки, можно объединять несколько проектов в один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https://proglib.io/wp-content/uploads/-000/1/Mockingbir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857375"/>
            <a:ext cx="5621610" cy="28677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364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28600"/>
            <a:ext cx="67790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Инструменты</a:t>
            </a:r>
            <a:br>
              <a:rPr lang="ru-RU" dirty="0" smtClean="0"/>
            </a:br>
            <a:r>
              <a:rPr lang="ru-RU" dirty="0" smtClean="0"/>
              <a:t>для </a:t>
            </a:r>
            <a:r>
              <a:rPr lang="ru-RU" dirty="0"/>
              <a:t>работы с блок-схемами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92896" y="4797152"/>
            <a:ext cx="64087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2"/>
              </a:rPr>
              <a:t>lucidchart.com</a:t>
            </a:r>
            <a:endParaRPr lang="ru-RU" dirty="0"/>
          </a:p>
          <a:p>
            <a:r>
              <a:rPr lang="ru-RU" dirty="0"/>
              <a:t>Онлайн-сервис, который облегчит создание скетчей и диаграмм. Совместим с G </a:t>
            </a:r>
            <a:r>
              <a:rPr lang="ru-RU" dirty="0" err="1"/>
              <a:t>Suite</a:t>
            </a:r>
            <a:r>
              <a:rPr lang="ru-RU" dirty="0"/>
              <a:t> и документами </a:t>
            </a:r>
            <a:r>
              <a:rPr lang="ru-RU" dirty="0" err="1"/>
              <a:t>Microsoft</a:t>
            </a:r>
            <a:r>
              <a:rPr lang="ru-RU" dirty="0"/>
              <a:t> </a:t>
            </a:r>
            <a:r>
              <a:rPr lang="ru-RU" dirty="0" err="1"/>
              <a:t>Visio</a:t>
            </a:r>
            <a:r>
              <a:rPr lang="ru-RU" dirty="0"/>
              <a:t>. После окончания работы можно экспортировать файл в различных форматах, либо отправить на публикацию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proglib.io/wp-content/uploads/-000/1/22e8ba3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77852" y="2420888"/>
            <a:ext cx="5638800" cy="191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4209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3284984"/>
            <a:ext cx="6248400" cy="1143000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0099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Диаграмма</a:t>
            </a:r>
            <a:br>
              <a:rPr lang="ru-RU" b="1" dirty="0" smtClean="0"/>
            </a:br>
            <a:r>
              <a:rPr lang="ru-RU" b="1" dirty="0" err="1" smtClean="0"/>
              <a:t>Насси</a:t>
            </a:r>
            <a:r>
              <a:rPr lang="ru-RU" b="1" dirty="0" smtClean="0"/>
              <a:t> </a:t>
            </a:r>
            <a:r>
              <a:rPr lang="ru-RU" b="1" dirty="0"/>
              <a:t>— </a:t>
            </a:r>
            <a:r>
              <a:rPr lang="ru-RU" b="1" dirty="0" err="1" smtClean="0"/>
              <a:t>Шнейдермана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2060848"/>
            <a:ext cx="7056784" cy="4820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англ.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Nassi</a:t>
            </a: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3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Shnei­der­man</a:t>
            </a: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diagram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 — 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это гра­фи­че­ский спо­соб </a:t>
            </a:r>
            <a:endParaRPr lang="ru-RU" sz="32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пред­став­ле­ния 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струк­ту­ри­ро­ван­ных ал­го­рит­мов и про­грамм, </a:t>
            </a:r>
            <a:endParaRPr lang="ru-RU" sz="32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раз­ра­бо­тан­ный 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1972 году </a:t>
            </a:r>
            <a:endParaRPr lang="ru-RU" sz="32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аме­ри­кан­ски­ми 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ас­пи­ран­та­ми </a:t>
            </a:r>
            <a:endParaRPr lang="ru-RU" sz="32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Беном </a:t>
            </a:r>
            <a:r>
              <a:rPr lang="ru-RU" sz="32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Шней­дер­ма­ном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и </a:t>
            </a:r>
            <a:endParaRPr lang="ru-RU" sz="32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Ай­зе­ком </a:t>
            </a:r>
            <a:r>
              <a:rPr lang="ru-RU" sz="32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Насси</a:t>
            </a:r>
            <a:endParaRPr lang="ru-RU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153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Диаграмма</a:t>
            </a:r>
            <a:br>
              <a:rPr lang="ru-RU" b="1" dirty="0" smtClean="0"/>
            </a:br>
            <a:r>
              <a:rPr lang="ru-RU" b="1" dirty="0" err="1" smtClean="0"/>
              <a:t>Насси</a:t>
            </a:r>
            <a:r>
              <a:rPr lang="ru-RU" b="1" dirty="0" smtClean="0"/>
              <a:t> </a:t>
            </a:r>
            <a:r>
              <a:rPr lang="ru-RU" b="1" dirty="0"/>
              <a:t>— </a:t>
            </a:r>
            <a:r>
              <a:rPr lang="ru-RU" b="1" dirty="0" err="1" smtClean="0"/>
              <a:t>Шнейдермана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2060848"/>
            <a:ext cx="705678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Диа­грам­мы </a:t>
            </a:r>
            <a:r>
              <a:rPr lang="ru-RU" sz="3200" dirty="0" smtClean="0"/>
              <a:t>			    </a:t>
            </a:r>
            <a:r>
              <a:rPr lang="ru-RU" sz="3200" dirty="0" err="1" smtClean="0"/>
              <a:t>Насси</a:t>
            </a:r>
            <a:r>
              <a:rPr lang="ru-RU" sz="3200" dirty="0"/>
              <a:t> — </a:t>
            </a:r>
            <a:r>
              <a:rPr lang="ru-RU" sz="3200" dirty="0" err="1"/>
              <a:t>Шней­дер­ма­на</a:t>
            </a:r>
            <a:r>
              <a:rPr lang="ru-RU" sz="3200" dirty="0"/>
              <a:t> </a:t>
            </a:r>
            <a:r>
              <a:rPr lang="ru-RU" sz="3200" dirty="0" smtClean="0"/>
              <a:t>         по­лу­чи­ли рас­про­стра­не­ние      в </a:t>
            </a:r>
            <a:r>
              <a:rPr lang="ru-RU" sz="3200" dirty="0"/>
              <a:t>неко­то­рых стра­нах, осо­бен­но в Гер­ма­нии, где для них даже был раз­ра­бо­тан </a:t>
            </a:r>
            <a:r>
              <a:rPr lang="ru-RU" sz="3200" dirty="0" smtClean="0"/>
              <a:t>стан­дарт </a:t>
            </a:r>
            <a:r>
              <a:rPr lang="ru-RU" sz="3200" dirty="0"/>
              <a:t>Немец­ким ин­сти­ту­том </a:t>
            </a:r>
            <a:r>
              <a:rPr lang="ru-RU" sz="3200" dirty="0" smtClean="0"/>
              <a:t>    по</a:t>
            </a:r>
            <a:r>
              <a:rPr lang="ru-RU" sz="3200" dirty="0"/>
              <a:t> стан­дар­ти­за­ции: </a:t>
            </a:r>
            <a:r>
              <a:rPr lang="ru-RU" sz="3200" dirty="0" err="1"/>
              <a:t>DIN</a:t>
            </a:r>
            <a:r>
              <a:rPr lang="ru-RU" sz="3200" dirty="0"/>
              <a:t> </a:t>
            </a:r>
            <a:r>
              <a:rPr lang="ru-RU" sz="3200" dirty="0" smtClean="0"/>
              <a:t>66261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9511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Диаграмма</a:t>
            </a:r>
            <a:br>
              <a:rPr lang="ru-RU" b="1" dirty="0" smtClean="0"/>
            </a:br>
            <a:r>
              <a:rPr lang="ru-RU" b="1" dirty="0" err="1" smtClean="0"/>
              <a:t>Насси</a:t>
            </a:r>
            <a:r>
              <a:rPr lang="ru-RU" b="1" dirty="0" smtClean="0"/>
              <a:t> </a:t>
            </a:r>
            <a:r>
              <a:rPr lang="ru-RU" b="1" dirty="0"/>
              <a:t>— </a:t>
            </a:r>
            <a:r>
              <a:rPr lang="ru-RU" b="1" dirty="0" err="1" smtClean="0"/>
              <a:t>Шнейдермана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772816"/>
            <a:ext cx="70567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2000" dirty="0"/>
              <a:t>Диа­грам­мы </a:t>
            </a:r>
            <a:r>
              <a:rPr lang="ru-RU" sz="2000" dirty="0" err="1"/>
              <a:t>Насси</a:t>
            </a:r>
            <a:r>
              <a:rPr lang="ru-RU" sz="2000" dirty="0"/>
              <a:t> — </a:t>
            </a:r>
            <a:r>
              <a:rPr lang="ru-RU" sz="2000" dirty="0" err="1"/>
              <a:t>Шней­дер­ма­на</a:t>
            </a:r>
            <a:r>
              <a:rPr lang="ru-RU" sz="2000" dirty="0"/>
              <a:t> имеют ряд </a:t>
            </a:r>
            <a:r>
              <a:rPr lang="ru-RU" sz="2000" dirty="0" smtClean="0"/>
              <a:t>  пре­иму­ществ </a:t>
            </a:r>
            <a:r>
              <a:rPr lang="ru-RU" sz="2000" dirty="0"/>
              <a:t>перед блок-схе­ма­ми при раз­ра­бот­ке струк­ту­ри­ро­ван­ных ал­го­рит­мов и программ:</a:t>
            </a:r>
          </a:p>
          <a:p>
            <a:pPr marL="285750" lvl="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2000" dirty="0"/>
              <a:t>Запись является более компактной </a:t>
            </a:r>
            <a:r>
              <a:rPr lang="ru-RU" sz="2000" dirty="0" smtClean="0"/>
              <a:t>			(</a:t>
            </a:r>
            <a:r>
              <a:rPr lang="ru-RU" sz="2000" dirty="0"/>
              <a:t>в первую очередь за счёт отсутствия </a:t>
            </a:r>
            <a:r>
              <a:rPr lang="ru-RU" sz="2000" dirty="0" smtClean="0"/>
              <a:t>	стрелок </a:t>
            </a:r>
            <a:r>
              <a:rPr lang="ru-RU" sz="2000" dirty="0"/>
              <a:t>между </a:t>
            </a:r>
            <a:r>
              <a:rPr lang="ru-RU" sz="2000" dirty="0" smtClean="0"/>
              <a:t>элементами</a:t>
            </a:r>
            <a:r>
              <a:rPr lang="ru-RU" sz="2000" dirty="0"/>
              <a:t>)</a:t>
            </a:r>
          </a:p>
          <a:p>
            <a:pPr marL="285750" lvl="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Диаграммы </a:t>
            </a:r>
            <a:r>
              <a:rPr lang="ru-RU" sz="2000" dirty="0" err="1"/>
              <a:t>Насси</a:t>
            </a:r>
            <a:r>
              <a:rPr lang="ru-RU" sz="2000" dirty="0"/>
              <a:t> — </a:t>
            </a:r>
            <a:r>
              <a:rPr lang="ru-RU" sz="2000" dirty="0" err="1"/>
              <a:t>Шнейдермана</a:t>
            </a:r>
            <a:r>
              <a:rPr lang="ru-RU" sz="2000" dirty="0"/>
              <a:t> удобнее использовать для пошаговой детализации задачи, так как </a:t>
            </a:r>
            <a:r>
              <a:rPr lang="ru-RU" sz="2000" dirty="0" smtClean="0"/>
              <a:t>диаграмма </a:t>
            </a:r>
            <a:r>
              <a:rPr lang="ru-RU" sz="2000" dirty="0"/>
              <a:t>представляет собой один прямоугольник (</a:t>
            </a:r>
            <a:r>
              <a:rPr lang="ru-RU" sz="2000" i="1" u="sng" dirty="0"/>
              <a:t>исходная задача</a:t>
            </a:r>
            <a:r>
              <a:rPr lang="ru-RU" sz="2000" dirty="0"/>
              <a:t>), затем </a:t>
            </a:r>
            <a:r>
              <a:rPr lang="ru-RU" sz="2000" dirty="0" smtClean="0"/>
              <a:t>  в </a:t>
            </a:r>
            <a:r>
              <a:rPr lang="ru-RU" sz="2000" dirty="0"/>
              <a:t>нём рисуется некоторая структура управления, в которой имеется несколько прямоугольников (</a:t>
            </a:r>
            <a:r>
              <a:rPr lang="ru-RU" sz="2000" i="1" u="sng" dirty="0"/>
              <a:t>подзадач исходной задачи</a:t>
            </a:r>
            <a:r>
              <a:rPr lang="ru-RU" sz="2000" dirty="0"/>
              <a:t>), и далее с каждым прямоугольником (подзадачей) может быть проделана та же </a:t>
            </a:r>
            <a:r>
              <a:rPr lang="ru-RU" sz="2000" dirty="0" smtClean="0"/>
              <a:t>операция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80531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Диаграмма </a:t>
            </a:r>
            <a:r>
              <a:rPr lang="ru-RU" sz="2700" b="1" dirty="0" err="1" smtClean="0"/>
              <a:t>Насси</a:t>
            </a:r>
            <a:r>
              <a:rPr lang="ru-RU" sz="2700" b="1" dirty="0" smtClean="0"/>
              <a:t> </a:t>
            </a:r>
            <a:r>
              <a:rPr lang="ru-RU" sz="2700" b="1" dirty="0"/>
              <a:t>— </a:t>
            </a:r>
            <a:r>
              <a:rPr lang="ru-RU" sz="2700" b="1" dirty="0" err="1" smtClean="0"/>
              <a:t>Шнейдермана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Простое </a:t>
            </a:r>
            <a:r>
              <a:rPr lang="ru-RU" b="1" dirty="0" smtClean="0"/>
              <a:t>ветвление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28800" y="1700809"/>
            <a:ext cx="7315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 tooltip="Оператор ветвления"/>
              </a:rPr>
              <a:t>Струк­ту­ра про­сто­го ветв­ле­ния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изоб­ра­жа­ет­ся в виде пря­мо­уголь­ни­ка, раз­де­лён­но­го го­ри­зон­таль­ной чер­той на две части. </a:t>
            </a:r>
            <a:endParaRPr lang="ru-RU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верх­ней части рас­по­ла­га­ет­ся </a:t>
            </a:r>
            <a:r>
              <a:rPr lang="ru-RU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за­го­ло­вок </a:t>
            </a:r>
            <a:r>
              <a:rPr lang="ru-RU" u="sng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ветв­ле­ния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(в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за­го­лов­ке ри­су­ют­ся две линии, ве­ду­щие от верх­них углов к на­ча­лу линии, раз­де­ля­ю­щей ветви</a:t>
            </a:r>
            <a:r>
              <a:rPr lang="en-US" u="sng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</a:p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 в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ниж­ней — </a:t>
            </a:r>
            <a:r>
              <a:rPr lang="ru-RU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две ветки ветв­ле­ния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раз­де­лён­ные вер­ти­каль­ной чер­той. </a:t>
            </a:r>
            <a:endParaRPr lang="ru-RU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8" name="Рисунок 7" descr="Внешний вид простого ветвления">
            <a:hlinkClick r:id="rId3" tooltip="&quot;Внешний вид простого ветвления&quot;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05064"/>
            <a:ext cx="5616624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311937" y="4221088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&lt;</a:t>
            </a:r>
            <a:r>
              <a:rPr lang="ru-RU" b="1" i="1" dirty="0" smtClean="0"/>
              <a:t>условие</a:t>
            </a:r>
            <a:r>
              <a:rPr lang="en-US" b="1" i="1" dirty="0" smtClean="0"/>
              <a:t>&gt;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4750145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ложь</a:t>
            </a:r>
            <a:endParaRPr lang="ru-RU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555776" y="4747206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истина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380053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Диаграмма </a:t>
            </a:r>
            <a:r>
              <a:rPr lang="ru-RU" sz="2700" b="1" dirty="0" err="1" smtClean="0"/>
              <a:t>Насси</a:t>
            </a:r>
            <a:r>
              <a:rPr lang="ru-RU" sz="2700" b="1" dirty="0" smtClean="0"/>
              <a:t> </a:t>
            </a:r>
            <a:r>
              <a:rPr lang="ru-RU" sz="2700" b="1" dirty="0"/>
              <a:t>— </a:t>
            </a:r>
            <a:r>
              <a:rPr lang="ru-RU" sz="2700" b="1" dirty="0" err="1" smtClean="0"/>
              <a:t>Шнейдермана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Повтор с предусловием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05000" y="1988840"/>
            <a:ext cx="7315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Струк­ту­ра по­вто­ра с усло­ви­ем в на­ча­ле изоб­ра­жа­ет­ся как пря­мо­уголь­ник, внут­ри ко­то­ро­го в пра­вой ниж­ней части на­ри­со­ван ещё один пря­мо­уголь­ник. Над внут­рен­ним пря­мо­уголь­ни­ком за­пи­сы­ва­ет­ся за­го­ло­вок цикла, а внут­ри него — тело цикла</a:t>
            </a:r>
            <a:endParaRPr lang="ru-RU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438400" y="3682192"/>
            <a:ext cx="5725616" cy="3140968"/>
            <a:chOff x="2438400" y="3682192"/>
            <a:chExt cx="5725616" cy="3140968"/>
          </a:xfrm>
        </p:grpSpPr>
        <p:pic>
          <p:nvPicPr>
            <p:cNvPr id="5" name="Рисунок 4" descr="Пример повтора с предусловием">
              <a:hlinkClick r:id="rId2" tooltip="&quot;Пример повтора с предусловием&quot;"/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8400" y="3682192"/>
              <a:ext cx="5725616" cy="314096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3578684" y="4293096"/>
              <a:ext cx="3184138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b="1" i="1" dirty="0" smtClean="0"/>
                <a:t>&lt;</a:t>
              </a:r>
              <a:r>
                <a:rPr lang="ru-RU" b="1" i="1" dirty="0" smtClean="0"/>
                <a:t>заголовок цикла</a:t>
              </a:r>
              <a:r>
                <a:rPr lang="en-US" b="1" i="1" dirty="0" smtClean="0"/>
                <a:t>&gt;</a:t>
              </a:r>
              <a:endParaRPr lang="ru-RU" b="1" i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731579" y="4883344"/>
              <a:ext cx="3031243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 smtClean="0"/>
                <a:t>&lt;</a:t>
              </a:r>
              <a:r>
                <a:rPr lang="ru-RU" b="1" i="1" dirty="0" smtClean="0"/>
                <a:t>тело цикла</a:t>
              </a:r>
              <a:r>
                <a:rPr lang="en-US" b="1" i="1" dirty="0" smtClean="0"/>
                <a:t>&gt;</a:t>
              </a:r>
              <a:endParaRPr lang="ru-RU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57525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нтеграл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>
    <a:spDef>
      <a:spPr>
        <a:solidFill>
          <a:schemeClr val="bg1"/>
        </a:solidFill>
        <a:ln w="28575">
          <a:solidFill>
            <a:schemeClr val="tx1"/>
          </a:solidFill>
        </a:ln>
      </a:spPr>
      <a:bodyPr rtlCol="0" anchor="ctr"/>
      <a:lstStyle>
        <a:defPPr algn="ctr" eaLnBrk="1" fontAlgn="auto" hangingPunct="1">
          <a:spcBef>
            <a:spcPts val="0"/>
          </a:spcBef>
          <a:spcAft>
            <a:spcPts val="0"/>
          </a:spcAft>
          <a:defRPr sz="28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Integral" id="{3577F8C9-A904-41D8-97D2-FD898F53F20E}" vid="{090DCB5F-146D-478A-852A-34B16FE9F3A8}"/>
    </a:ext>
  </a:extLst>
</a:theme>
</file>

<file path=ppt/theme/theme3.xml><?xml version="1.0" encoding="utf-8"?>
<a:theme xmlns:a="http://schemas.openxmlformats.org/drawingml/2006/main" name="Дивиденд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4BEC0EAF-CF86-4D49-B83B-56CC62D3CFF1}"/>
    </a:ext>
  </a:extLst>
</a:theme>
</file>

<file path=ppt/theme/theme4.xml><?xml version="1.0" encoding="utf-8"?>
<a:theme xmlns:a="http://schemas.openxmlformats.org/drawingml/2006/main" name="3_Интеграл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>
    <a:spDef>
      <a:spPr>
        <a:solidFill>
          <a:schemeClr val="bg1"/>
        </a:solidFill>
        <a:ln w="28575">
          <a:solidFill>
            <a:schemeClr val="tx1"/>
          </a:solidFill>
        </a:ln>
      </a:spPr>
      <a:bodyPr rtlCol="0" anchor="ctr"/>
      <a:lstStyle>
        <a:defPPr algn="ctr" eaLnBrk="1" fontAlgn="auto" hangingPunct="1">
          <a:spcBef>
            <a:spcPts val="0"/>
          </a:spcBef>
          <a:spcAft>
            <a:spcPts val="0"/>
          </a:spcAft>
          <a:defRPr sz="28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Integral" id="{3577F8C9-A904-41D8-97D2-FD898F53F20E}" vid="{090DCB5F-146D-478A-852A-34B16FE9F3A8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729</TotalTime>
  <Words>1672</Words>
  <Application>Microsoft Office PowerPoint</Application>
  <PresentationFormat>Экран (4:3)</PresentationFormat>
  <Paragraphs>329</Paragraphs>
  <Slides>45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45</vt:i4>
      </vt:variant>
    </vt:vector>
  </HeadingPairs>
  <TitlesOfParts>
    <vt:vector size="51" baseType="lpstr">
      <vt:lpstr>Mod</vt:lpstr>
      <vt:lpstr>Интеграл</vt:lpstr>
      <vt:lpstr>Дивиденд</vt:lpstr>
      <vt:lpstr>3_Интеграл</vt:lpstr>
      <vt:lpstr>Формула</vt:lpstr>
      <vt:lpstr>Уравнение</vt:lpstr>
      <vt:lpstr>Алгоритм  </vt:lpstr>
      <vt:lpstr>ГОСТ 19.701-90</vt:lpstr>
      <vt:lpstr>Слайд 3</vt:lpstr>
      <vt:lpstr>Правила оформления блок-схем</vt:lpstr>
      <vt:lpstr>Диаграмма Насси — Шнейдермана</vt:lpstr>
      <vt:lpstr>Диаграмма Насси — Шнейдермана</vt:lpstr>
      <vt:lpstr>Диаграмма Насси — Шнейдермана</vt:lpstr>
      <vt:lpstr>Диаграмма Насси — Шнейдермана Простое ветвление</vt:lpstr>
      <vt:lpstr>Диаграмма Насси — Шнейдермана Повтор с предусловием</vt:lpstr>
      <vt:lpstr>Диаграмма Насси — Шнейдермана Повтор с постусловием</vt:lpstr>
      <vt:lpstr>Диаграмма связей</vt:lpstr>
      <vt:lpstr>Диаграмма связей</vt:lpstr>
      <vt:lpstr>ДРАКОН</vt:lpstr>
      <vt:lpstr>ДРАКОН</vt:lpstr>
      <vt:lpstr>ДРАКОН</vt:lpstr>
      <vt:lpstr>ДРАКОН</vt:lpstr>
      <vt:lpstr>Слайд 17</vt:lpstr>
      <vt:lpstr>Слайд 18</vt:lpstr>
      <vt:lpstr>Классификация алгоритмов по форме представления:</vt:lpstr>
      <vt:lpstr>Слайд 20</vt:lpstr>
      <vt:lpstr>Слайд 21</vt:lpstr>
      <vt:lpstr>Установите соответствие между символами и их названиями</vt:lpstr>
      <vt:lpstr>Установите соответствие между символами и их назначением</vt:lpstr>
      <vt:lpstr>Классификация алгоритмов по структуре:</vt:lpstr>
      <vt:lpstr>Линейный алгоритм</vt:lpstr>
      <vt:lpstr>Слайд 26</vt:lpstr>
      <vt:lpstr>№ 1 Используя блок-схему алгоритма ,  вычислите значение функции Y  при X=2, </vt:lpstr>
      <vt:lpstr>Задача</vt:lpstr>
      <vt:lpstr>Слайд 29</vt:lpstr>
      <vt:lpstr>Слайд 30</vt:lpstr>
      <vt:lpstr>Задание на СП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Инструменты для работы с блок-схемами</vt:lpstr>
      <vt:lpstr>Инструменты для работы с блок-схемами</vt:lpstr>
      <vt:lpstr>Инструменты для работы с блок-схемами</vt:lpstr>
      <vt:lpstr>Инструменты для работы с блок-схемами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141</cp:revision>
  <dcterms:created xsi:type="dcterms:W3CDTF">1601-01-01T00:00:00Z</dcterms:created>
  <dcterms:modified xsi:type="dcterms:W3CDTF">2020-02-28T06:04:57Z</dcterms:modified>
</cp:coreProperties>
</file>