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64" r:id="rId4"/>
    <p:sldId id="258" r:id="rId5"/>
    <p:sldId id="259" r:id="rId6"/>
    <p:sldId id="260" r:id="rId7"/>
    <p:sldId id="261" r:id="rId8"/>
    <p:sldId id="273" r:id="rId9"/>
    <p:sldId id="262" r:id="rId10"/>
    <p:sldId id="266" r:id="rId11"/>
    <p:sldId id="267" r:id="rId12"/>
    <p:sldId id="270" r:id="rId13"/>
    <p:sldId id="265" r:id="rId14"/>
    <p:sldId id="268" r:id="rId15"/>
    <p:sldId id="269" r:id="rId16"/>
    <p:sldId id="275" r:id="rId17"/>
    <p:sldId id="272" r:id="rId18"/>
    <p:sldId id="276" r:id="rId19"/>
    <p:sldId id="277" r:id="rId20"/>
    <p:sldId id="278" r:id="rId21"/>
    <p:sldId id="279" r:id="rId22"/>
    <p:sldId id="281" r:id="rId23"/>
    <p:sldId id="283" r:id="rId24"/>
    <p:sldId id="282" r:id="rId25"/>
    <p:sldId id="280" r:id="rId26"/>
    <p:sldId id="284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4588" autoAdjust="0"/>
  </p:normalViewPr>
  <p:slideViewPr>
    <p:cSldViewPr>
      <p:cViewPr varScale="1">
        <p:scale>
          <a:sx n="61" d="100"/>
          <a:sy n="6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49959-5FCA-4475-88E7-B0B915DC957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F54F-4E9D-4638-8F53-9057515BE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49959-5FCA-4475-88E7-B0B915DC957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F54F-4E9D-4638-8F53-9057515BE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49959-5FCA-4475-88E7-B0B915DC957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F54F-4E9D-4638-8F53-9057515BE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49959-5FCA-4475-88E7-B0B915DC957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F54F-4E9D-4638-8F53-9057515BE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49959-5FCA-4475-88E7-B0B915DC957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F54F-4E9D-4638-8F53-9057515BE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49959-5FCA-4475-88E7-B0B915DC957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F54F-4E9D-4638-8F53-9057515BE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49959-5FCA-4475-88E7-B0B915DC957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F54F-4E9D-4638-8F53-9057515BE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49959-5FCA-4475-88E7-B0B915DC957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F54F-4E9D-4638-8F53-9057515BE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49959-5FCA-4475-88E7-B0B915DC957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F54F-4E9D-4638-8F53-9057515BE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49959-5FCA-4475-88E7-B0B915DC957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F54F-4E9D-4638-8F53-9057515BE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49959-5FCA-4475-88E7-B0B915DC957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F54F-4E9D-4638-8F53-9057515BE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49959-5FCA-4475-88E7-B0B915DC9578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6F54F-4E9D-4638-8F53-9057515BE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catherineasquithgallery.com/uploads/posts/2021-02/thumbs/1613673887_58-p-fon-dlya-prezentatsii-bank-6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807249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Хочу </a:t>
            </a:r>
            <a:r>
              <a:rPr lang="ru-RU" b="1" dirty="0" smtClean="0">
                <a:solidFill>
                  <a:srgbClr val="002060"/>
                </a:solidFill>
              </a:rPr>
              <a:t>быть финансово грамотным</a:t>
            </a:r>
            <a:r>
              <a:rPr lang="ru-RU" dirty="0" smtClean="0">
                <a:solidFill>
                  <a:srgbClr val="002060"/>
                </a:solidFill>
              </a:rPr>
              <a:t>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28882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2800" dirty="0" smtClean="0">
                <a:solidFill>
                  <a:srgbClr val="002060"/>
                </a:solidFill>
              </a:rPr>
              <a:t>Подготовила:</a:t>
            </a:r>
          </a:p>
          <a:p>
            <a:pPr algn="r"/>
            <a:r>
              <a:rPr lang="ru-RU" sz="2800" dirty="0">
                <a:solidFill>
                  <a:srgbClr val="002060"/>
                </a:solidFill>
              </a:rPr>
              <a:t>п</a:t>
            </a:r>
            <a:r>
              <a:rPr lang="ru-RU" sz="2800" dirty="0" smtClean="0">
                <a:solidFill>
                  <a:srgbClr val="002060"/>
                </a:solidFill>
              </a:rPr>
              <a:t>реподаватель </a:t>
            </a:r>
            <a:r>
              <a:rPr lang="ru-RU" sz="2800" dirty="0" err="1" smtClean="0">
                <a:solidFill>
                  <a:srgbClr val="002060"/>
                </a:solidFill>
              </a:rPr>
              <a:t>спецдисциплин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r"/>
            <a:r>
              <a:rPr lang="ru-RU" sz="2800" dirty="0" smtClean="0">
                <a:solidFill>
                  <a:srgbClr val="002060"/>
                </a:solidFill>
              </a:rPr>
              <a:t>Новикова Е.В.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Мглин 2022 г.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r"/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215369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C00000"/>
                </a:solidFill>
              </a:rPr>
              <a:t>Коммерческий </a:t>
            </a:r>
            <a:r>
              <a:rPr lang="ru-RU" dirty="0" smtClean="0">
                <a:solidFill>
                  <a:srgbClr val="C00000"/>
                </a:solidFill>
              </a:rPr>
              <a:t>банк </a:t>
            </a:r>
            <a:r>
              <a:rPr lang="ru-RU" dirty="0" smtClean="0">
                <a:solidFill>
                  <a:srgbClr val="002060"/>
                </a:solidFill>
              </a:rPr>
              <a:t>– финансовая организация, </a:t>
            </a:r>
            <a:r>
              <a:rPr lang="ru-RU" dirty="0" smtClean="0">
                <a:solidFill>
                  <a:srgbClr val="002060"/>
                </a:solidFill>
              </a:rPr>
              <a:t>являющаяся </a:t>
            </a:r>
            <a:r>
              <a:rPr lang="ru-RU" dirty="0" smtClean="0">
                <a:solidFill>
                  <a:srgbClr val="002060"/>
                </a:solidFill>
              </a:rPr>
              <a:t>посредником между заёмщиками и инвесторами: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привлекая средства одних физических и </a:t>
            </a:r>
            <a:r>
              <a:rPr lang="ru-RU" dirty="0" smtClean="0">
                <a:solidFill>
                  <a:srgbClr val="002060"/>
                </a:solidFill>
              </a:rPr>
              <a:t>юридических лиц</a:t>
            </a:r>
            <a:r>
              <a:rPr lang="ru-RU" dirty="0" smtClean="0">
                <a:solidFill>
                  <a:srgbClr val="002060"/>
                </a:solidFill>
              </a:rPr>
              <a:t>, банк выдаёт ссуды другим.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Пассивные и активные операции банка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77545"/>
          <a:ext cx="8229600" cy="55376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904433"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Привлечение средств</a:t>
                      </a:r>
                      <a:b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(пассивные операции)</a:t>
                      </a:r>
                      <a:b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Использование средств</a:t>
                      </a:r>
                      <a:b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(активные операции</a:t>
                      </a:r>
                      <a:b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/>
                    </a:p>
                  </a:txBody>
                  <a:tcPr/>
                </a:tc>
              </a:tr>
              <a:tr h="904433">
                <a:tc>
                  <a:txBody>
                    <a:bodyPr/>
                    <a:lstStyle/>
                    <a:p>
                      <a: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Текущие счета и вклады до востребования (в том числе дебетовые</a:t>
                      </a:r>
                      <a:b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пластиковые карты)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Кредиты физическим лицам</a:t>
                      </a:r>
                      <a:b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(в том числе ипотечные)</a:t>
                      </a:r>
                      <a:b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33103">
                <a:tc>
                  <a:txBody>
                    <a:bodyPr/>
                    <a:lstStyle/>
                    <a:p>
                      <a: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Сберегательные вклады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Кредиты организациям</a:t>
                      </a:r>
                      <a:b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904433">
                <a:tc>
                  <a:txBody>
                    <a:bodyPr/>
                    <a:lstStyle/>
                    <a:p>
                      <a: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Сберегательные и</a:t>
                      </a:r>
                      <a:r>
                        <a:rPr lang="ru-RU" sz="1800" i="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страховые сертификаты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Счета в других коммерческих банках и в центральном банке</a:t>
                      </a:r>
                      <a:b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978560">
                <a:tc>
                  <a:txBody>
                    <a:bodyPr/>
                    <a:lstStyle/>
                    <a:p>
                      <a: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Займы у других коммерческих</a:t>
                      </a:r>
                      <a:b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банков и у Центрального банка РФ</a:t>
                      </a:r>
                      <a:b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Покупка ценных бумаг, выпускаемых организациями (акции, облигации, векселя)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1175763">
                <a:tc>
                  <a:txBody>
                    <a:bodyPr/>
                    <a:lstStyle/>
                    <a:p>
                      <a: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Счета клиентов в драгоценных</a:t>
                      </a:r>
                      <a:b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металлах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Покупка государственных облигаций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571481"/>
            <a:ext cx="828680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Как банки зарабатывают деньги?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</a:t>
            </a:r>
            <a:r>
              <a:rPr lang="ru-RU" sz="2600" b="1" dirty="0" smtClean="0">
                <a:solidFill>
                  <a:srgbClr val="C00000"/>
                </a:solidFill>
              </a:rPr>
              <a:t>Пример 2.</a:t>
            </a:r>
            <a:r>
              <a:rPr lang="ru-RU" dirty="0" smtClean="0"/>
              <a:t> </a:t>
            </a:r>
            <a:r>
              <a:rPr lang="ru-RU" sz="2600" dirty="0" smtClean="0">
                <a:solidFill>
                  <a:srgbClr val="002060"/>
                </a:solidFill>
              </a:rPr>
              <a:t>Б</a:t>
            </a:r>
            <a:r>
              <a:rPr lang="ru-RU" sz="2600" dirty="0" smtClean="0">
                <a:solidFill>
                  <a:srgbClr val="002060"/>
                </a:solidFill>
              </a:rPr>
              <a:t>анк </a:t>
            </a:r>
            <a:r>
              <a:rPr lang="ru-RU" sz="2600" dirty="0" smtClean="0">
                <a:solidFill>
                  <a:srgbClr val="002060"/>
                </a:solidFill>
              </a:rPr>
              <a:t>привлёк 100 </a:t>
            </a:r>
            <a:r>
              <a:rPr lang="ru-RU" sz="2600" dirty="0" err="1" smtClean="0">
                <a:solidFill>
                  <a:srgbClr val="002060"/>
                </a:solidFill>
              </a:rPr>
              <a:t>млн</a:t>
            </a:r>
            <a:r>
              <a:rPr lang="ru-RU" sz="2600" dirty="0" smtClean="0">
                <a:solidFill>
                  <a:srgbClr val="002060"/>
                </a:solidFill>
              </a:rPr>
              <a:t> руб.</a:t>
            </a:r>
            <a:br>
              <a:rPr lang="ru-RU" sz="2600" dirty="0" smtClean="0">
                <a:solidFill>
                  <a:srgbClr val="002060"/>
                </a:solidFill>
              </a:rPr>
            </a:br>
            <a:r>
              <a:rPr lang="ru-RU" sz="2600" dirty="0" smtClean="0">
                <a:solidFill>
                  <a:srgbClr val="002060"/>
                </a:solidFill>
              </a:rPr>
              <a:t>с помощью вкладов по средней ставке 9% годовых и выдал </a:t>
            </a:r>
            <a:r>
              <a:rPr lang="ru-RU" sz="2600" dirty="0" smtClean="0">
                <a:solidFill>
                  <a:srgbClr val="002060"/>
                </a:solidFill>
              </a:rPr>
              <a:t>кредиты </a:t>
            </a:r>
            <a:r>
              <a:rPr lang="ru-RU" sz="2600" dirty="0" smtClean="0">
                <a:solidFill>
                  <a:srgbClr val="002060"/>
                </a:solidFill>
              </a:rPr>
              <a:t>на ту же сумму по ставке 12% годовых, то за год он заработает</a:t>
            </a:r>
            <a:r>
              <a:rPr lang="ru-RU" sz="2600" dirty="0" smtClean="0">
                <a:solidFill>
                  <a:srgbClr val="002060"/>
                </a:solidFill>
              </a:rPr>
              <a:t>:</a:t>
            </a:r>
          </a:p>
          <a:p>
            <a:pPr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/>
            </a:r>
            <a:br>
              <a:rPr lang="ru-RU" sz="2600" dirty="0" smtClean="0">
                <a:solidFill>
                  <a:srgbClr val="002060"/>
                </a:solidFill>
              </a:rPr>
            </a:br>
            <a:r>
              <a:rPr lang="ru-RU" sz="2600" dirty="0" smtClean="0">
                <a:solidFill>
                  <a:srgbClr val="002060"/>
                </a:solidFill>
              </a:rPr>
              <a:t>100 000 000 · (0,12 – 0,09) = 3 000 000 (руб.).</a:t>
            </a:r>
            <a:br>
              <a:rPr lang="ru-RU" sz="2600" dirty="0" smtClean="0">
                <a:solidFill>
                  <a:srgbClr val="002060"/>
                </a:solidFill>
              </a:rPr>
            </a:br>
            <a:endParaRPr lang="ru-RU" sz="26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> </a:t>
            </a:r>
            <a:r>
              <a:rPr lang="ru-RU" sz="2600" dirty="0" smtClean="0">
                <a:solidFill>
                  <a:srgbClr val="002060"/>
                </a:solidFill>
              </a:rPr>
              <a:t>     Из </a:t>
            </a:r>
            <a:r>
              <a:rPr lang="ru-RU" sz="2600" dirty="0" smtClean="0">
                <a:solidFill>
                  <a:srgbClr val="002060"/>
                </a:solidFill>
              </a:rPr>
              <a:t>этой суммы следует вычесть расходы банка (зарплата </a:t>
            </a:r>
            <a:r>
              <a:rPr lang="ru-RU" sz="2600" dirty="0" smtClean="0">
                <a:solidFill>
                  <a:srgbClr val="002060"/>
                </a:solidFill>
              </a:rPr>
              <a:t>персонала</a:t>
            </a:r>
            <a:r>
              <a:rPr lang="ru-RU" sz="2600" dirty="0" smtClean="0">
                <a:solidFill>
                  <a:srgbClr val="002060"/>
                </a:solidFill>
              </a:rPr>
              <a:t>, аренда помещений под офисы и т. д.) и потери от </a:t>
            </a:r>
            <a:r>
              <a:rPr lang="ru-RU" sz="2600" dirty="0" smtClean="0">
                <a:solidFill>
                  <a:srgbClr val="002060"/>
                </a:solidFill>
              </a:rPr>
              <a:t>невозвращённых </a:t>
            </a:r>
            <a:r>
              <a:rPr lang="ru-RU" sz="2600" dirty="0" smtClean="0">
                <a:solidFill>
                  <a:srgbClr val="002060"/>
                </a:solidFill>
              </a:rPr>
              <a:t>кредитов (не все заёмщики банка окажутся </a:t>
            </a:r>
            <a:r>
              <a:rPr lang="ru-RU" sz="2600" dirty="0" smtClean="0">
                <a:solidFill>
                  <a:srgbClr val="002060"/>
                </a:solidFill>
              </a:rPr>
              <a:t>добросовестными</a:t>
            </a:r>
            <a:r>
              <a:rPr lang="ru-RU" sz="2600" dirty="0" smtClean="0">
                <a:solidFill>
                  <a:srgbClr val="002060"/>
                </a:solidFill>
              </a:rPr>
              <a:t>). Оставшаяся сумма и будет прибылью банка</a:t>
            </a:r>
            <a:br>
              <a:rPr lang="ru-RU" sz="2600" dirty="0" smtClean="0">
                <a:solidFill>
                  <a:srgbClr val="002060"/>
                </a:solidFill>
              </a:rPr>
            </a:br>
            <a:endParaRPr lang="ru-RU" sz="2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429683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Банкротством </a:t>
            </a:r>
            <a:r>
              <a:rPr lang="ru-RU" dirty="0" smtClean="0">
                <a:solidFill>
                  <a:srgbClr val="C00000"/>
                </a:solidFill>
              </a:rPr>
              <a:t>банка</a:t>
            </a:r>
            <a:r>
              <a:rPr lang="ru-RU" dirty="0" smtClean="0">
                <a:solidFill>
                  <a:srgbClr val="002060"/>
                </a:solidFill>
              </a:rPr>
              <a:t> называется его неспособность </a:t>
            </a:r>
            <a:r>
              <a:rPr lang="ru-RU" dirty="0" smtClean="0">
                <a:solidFill>
                  <a:srgbClr val="002060"/>
                </a:solidFill>
              </a:rPr>
              <a:t>расплатиться </a:t>
            </a:r>
            <a:r>
              <a:rPr lang="ru-RU" dirty="0" smtClean="0">
                <a:solidFill>
                  <a:srgbClr val="002060"/>
                </a:solidFill>
              </a:rPr>
              <a:t>с вкладчиками и организациями, которым он должен деньги.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429683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Процедура ликвидации банка-банкрота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>
              <a:lnSpc>
                <a:spcPct val="120000"/>
              </a:lnSpc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Физические </a:t>
            </a:r>
            <a:r>
              <a:rPr lang="ru-RU" b="1" dirty="0" smtClean="0">
                <a:solidFill>
                  <a:srgbClr val="002060"/>
                </a:solidFill>
              </a:rPr>
              <a:t>лица и </a:t>
            </a:r>
            <a:r>
              <a:rPr lang="ru-RU" b="1" dirty="0" smtClean="0">
                <a:solidFill>
                  <a:srgbClr val="002060"/>
                </a:solidFill>
              </a:rPr>
              <a:t>организации</a:t>
            </a:r>
            <a:r>
              <a:rPr lang="ru-RU" b="1" dirty="0" smtClean="0">
                <a:solidFill>
                  <a:srgbClr val="002060"/>
                </a:solidFill>
              </a:rPr>
              <a:t>, которым должен банк, подают заявки на возмещение </a:t>
            </a:r>
            <a:r>
              <a:rPr lang="ru-RU" b="1" dirty="0" smtClean="0">
                <a:solidFill>
                  <a:srgbClr val="002060"/>
                </a:solidFill>
              </a:rPr>
              <a:t>убытков.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ЦБ РФ назначает конкурсного управляющего активами банка,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который рассматривает заявки и «выстраивает» их в очередь (в </a:t>
            </a:r>
            <a:r>
              <a:rPr lang="ru-RU" b="1" dirty="0" smtClean="0">
                <a:solidFill>
                  <a:srgbClr val="002060"/>
                </a:solidFill>
              </a:rPr>
              <a:t>соответствии </a:t>
            </a:r>
            <a:r>
              <a:rPr lang="ru-RU" b="1" dirty="0" smtClean="0">
                <a:solidFill>
                  <a:srgbClr val="002060"/>
                </a:solidFill>
              </a:rPr>
              <a:t>с законодательством РФ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Физические и </a:t>
            </a:r>
            <a:r>
              <a:rPr lang="ru-RU" b="1" dirty="0" smtClean="0">
                <a:solidFill>
                  <a:srgbClr val="002060"/>
                </a:solidFill>
              </a:rPr>
              <a:t>юридические лица</a:t>
            </a:r>
            <a:r>
              <a:rPr lang="ru-RU" b="1" dirty="0" smtClean="0">
                <a:solidFill>
                  <a:srgbClr val="002060"/>
                </a:solidFill>
              </a:rPr>
              <a:t>, чьи заявки будут в очереди первыми, могут получить </a:t>
            </a:r>
            <a:r>
              <a:rPr lang="ru-RU" b="1" dirty="0" smtClean="0">
                <a:solidFill>
                  <a:srgbClr val="002060"/>
                </a:solidFill>
              </a:rPr>
              <a:t>полную компенсацию </a:t>
            </a:r>
            <a:r>
              <a:rPr lang="ru-RU" b="1" dirty="0" smtClean="0">
                <a:solidFill>
                  <a:srgbClr val="002060"/>
                </a:solidFill>
              </a:rPr>
              <a:t>из средств, оставшихся на счетах банка или </a:t>
            </a:r>
            <a:r>
              <a:rPr lang="ru-RU" b="1" dirty="0" smtClean="0">
                <a:solidFill>
                  <a:srgbClr val="002060"/>
                </a:solidFill>
              </a:rPr>
              <a:t>собранных </a:t>
            </a:r>
            <a:r>
              <a:rPr lang="ru-RU" b="1" dirty="0" smtClean="0">
                <a:solidFill>
                  <a:srgbClr val="002060"/>
                </a:solidFill>
              </a:rPr>
              <a:t>от продажи его имущества. Заявки из середины очереди </a:t>
            </a:r>
            <a:r>
              <a:rPr lang="ru-RU" b="1" dirty="0" smtClean="0">
                <a:solidFill>
                  <a:srgbClr val="002060"/>
                </a:solidFill>
              </a:rPr>
              <a:t>могут быть </a:t>
            </a:r>
            <a:r>
              <a:rPr lang="ru-RU" b="1" dirty="0" smtClean="0">
                <a:solidFill>
                  <a:srgbClr val="002060"/>
                </a:solidFill>
              </a:rPr>
              <a:t>удовлетворены частично, а у заявок из конца очереди </a:t>
            </a:r>
            <a:r>
              <a:rPr lang="ru-RU" b="1" dirty="0" smtClean="0">
                <a:solidFill>
                  <a:srgbClr val="002060"/>
                </a:solidFill>
              </a:rPr>
              <a:t>шансов на </a:t>
            </a:r>
            <a:r>
              <a:rPr lang="ru-RU" b="1" dirty="0" smtClean="0">
                <a:solidFill>
                  <a:srgbClr val="002060"/>
                </a:solidFill>
              </a:rPr>
              <a:t>возмещение практически нет.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Специально </a:t>
            </a:r>
            <a:r>
              <a:rPr lang="ru-RU" b="1" dirty="0" smtClean="0">
                <a:solidFill>
                  <a:srgbClr val="002060"/>
                </a:solidFill>
              </a:rPr>
              <a:t>для защиты </a:t>
            </a:r>
            <a:r>
              <a:rPr lang="ru-RU" b="1" dirty="0" smtClean="0">
                <a:solidFill>
                  <a:srgbClr val="002060"/>
                </a:solidFill>
              </a:rPr>
              <a:t>вкладчиков </a:t>
            </a:r>
            <a:r>
              <a:rPr lang="ru-RU" b="1" dirty="0" smtClean="0">
                <a:solidFill>
                  <a:srgbClr val="002060"/>
                </a:solidFill>
              </a:rPr>
              <a:t>от подобных ситуаций в России действует система страхования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вкладов (ССВ), которая позволяет получить гарантированную </a:t>
            </a:r>
            <a:r>
              <a:rPr lang="ru-RU" b="1" dirty="0" smtClean="0">
                <a:solidFill>
                  <a:srgbClr val="002060"/>
                </a:solidFill>
              </a:rPr>
              <a:t>компенсацию без участия в судебном процессе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86807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C00000"/>
                </a:solidFill>
              </a:rPr>
              <a:t>Центральный </a:t>
            </a:r>
            <a:r>
              <a:rPr lang="ru-RU" b="1" dirty="0" smtClean="0">
                <a:solidFill>
                  <a:srgbClr val="C00000"/>
                </a:solidFill>
              </a:rPr>
              <a:t>банк </a:t>
            </a:r>
            <a:r>
              <a:rPr lang="ru-RU" dirty="0" smtClean="0">
                <a:solidFill>
                  <a:srgbClr val="002060"/>
                </a:solidFill>
              </a:rPr>
              <a:t>– организация, которая </a:t>
            </a:r>
            <a:r>
              <a:rPr lang="ru-RU" dirty="0" smtClean="0">
                <a:solidFill>
                  <a:srgbClr val="002060"/>
                </a:solidFill>
              </a:rPr>
              <a:t>координирует </a:t>
            </a:r>
            <a:r>
              <a:rPr lang="ru-RU" dirty="0" smtClean="0">
                <a:solidFill>
                  <a:srgbClr val="002060"/>
                </a:solidFill>
              </a:rPr>
              <a:t>и регулирует </a:t>
            </a:r>
            <a:r>
              <a:rPr lang="ru-RU" dirty="0" smtClean="0">
                <a:solidFill>
                  <a:srgbClr val="002060"/>
                </a:solidFill>
              </a:rPr>
              <a:t>    кредитно-денежную </a:t>
            </a:r>
            <a:r>
              <a:rPr lang="ru-RU" dirty="0" smtClean="0">
                <a:solidFill>
                  <a:srgbClr val="002060"/>
                </a:solidFill>
              </a:rPr>
              <a:t>систему страны: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контролирует деятельность коммерческих банков и </a:t>
            </a:r>
            <a:r>
              <a:rPr lang="ru-RU" dirty="0" smtClean="0">
                <a:solidFill>
                  <a:srgbClr val="002060"/>
                </a:solidFill>
              </a:rPr>
              <a:t>других </a:t>
            </a:r>
            <a:r>
              <a:rPr lang="ru-RU" dirty="0" smtClean="0">
                <a:solidFill>
                  <a:srgbClr val="002060"/>
                </a:solidFill>
              </a:rPr>
              <a:t>финансовых учреждений, поддерживает устойчивость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национальной платёжной системы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42968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C00000"/>
                </a:solidFill>
              </a:rPr>
              <a:t>ЦБ </a:t>
            </a:r>
            <a:r>
              <a:rPr lang="ru-RU" sz="3600" b="1" dirty="0" smtClean="0">
                <a:solidFill>
                  <a:srgbClr val="C00000"/>
                </a:solidFill>
              </a:rPr>
              <a:t>РФ </a:t>
            </a:r>
            <a:r>
              <a:rPr lang="ru-RU" sz="3600" b="1" dirty="0" smtClean="0">
                <a:solidFill>
                  <a:srgbClr val="002060"/>
                </a:solidFill>
              </a:rPr>
              <a:t>контролирует деятельность коммерческих банков </a:t>
            </a:r>
            <a:r>
              <a:rPr lang="ru-RU" sz="3600" b="1" dirty="0" smtClean="0">
                <a:solidFill>
                  <a:srgbClr val="002060"/>
                </a:solidFill>
              </a:rPr>
              <a:t>следующим </a:t>
            </a:r>
            <a:r>
              <a:rPr lang="ru-RU" sz="3600" b="1" dirty="0" smtClean="0">
                <a:solidFill>
                  <a:srgbClr val="002060"/>
                </a:solidFill>
              </a:rPr>
              <a:t>образом: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 выдаёт </a:t>
            </a:r>
            <a:r>
              <a:rPr lang="ru-RU" b="1" dirty="0" smtClean="0">
                <a:solidFill>
                  <a:srgbClr val="002060"/>
                </a:solidFill>
              </a:rPr>
              <a:t>и отзывает лицензии на осуществление банковских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операций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• определяет правила проведения банковских операций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• осуществляет надзор за деятельностью банков, проверяет,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насколько устойчиво финансовое состояние отдельных </a:t>
            </a:r>
            <a:r>
              <a:rPr lang="ru-RU" b="1" dirty="0" smtClean="0">
                <a:solidFill>
                  <a:srgbClr val="002060"/>
                </a:solidFill>
              </a:rPr>
              <a:t>банков</a:t>
            </a:r>
            <a:r>
              <a:rPr lang="ru-RU" b="1" dirty="0" smtClean="0">
                <a:solidFill>
                  <a:srgbClr val="002060"/>
                </a:solidFill>
              </a:rPr>
              <a:t>, и даёт рекомендации о мерах снижения рисков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• выдаёт банкам краткосрочные кредиты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• устанавливает минимальный размер банковских резервов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(денег, которые коммерческий банк не пускает в оборот,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а хранит на счёте в ЦБ РФ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01121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</a:t>
            </a:r>
            <a:r>
              <a:rPr lang="ru-RU" sz="2800" b="1" dirty="0" smtClean="0">
                <a:solidFill>
                  <a:srgbClr val="C00000"/>
                </a:solidFill>
              </a:rPr>
              <a:t>Статьёй </a:t>
            </a:r>
            <a:r>
              <a:rPr lang="ru-RU" sz="2800" b="1" dirty="0" smtClean="0">
                <a:solidFill>
                  <a:srgbClr val="C00000"/>
                </a:solidFill>
              </a:rPr>
              <a:t>75 </a:t>
            </a:r>
            <a:r>
              <a:rPr lang="ru-RU" sz="2800" dirty="0" smtClean="0">
                <a:solidFill>
                  <a:srgbClr val="002060"/>
                </a:solidFill>
              </a:rPr>
              <a:t>Конституции Российской Федерации определено </a:t>
            </a:r>
            <a:r>
              <a:rPr lang="ru-RU" sz="2800" dirty="0" smtClean="0">
                <a:solidFill>
                  <a:srgbClr val="002060"/>
                </a:solidFill>
              </a:rPr>
              <a:t>исключительное </a:t>
            </a:r>
            <a:r>
              <a:rPr lang="ru-RU" sz="2800" dirty="0" smtClean="0">
                <a:solidFill>
                  <a:srgbClr val="002060"/>
                </a:solidFill>
              </a:rPr>
              <a:t>право ЦБ РФ на осуществление денежной </a:t>
            </a:r>
            <a:r>
              <a:rPr lang="ru-RU" sz="2800" dirty="0" smtClean="0">
                <a:solidFill>
                  <a:srgbClr val="002060"/>
                </a:solidFill>
              </a:rPr>
              <a:t>эмиссии </a:t>
            </a:r>
            <a:r>
              <a:rPr lang="ru-RU" sz="2800" dirty="0" smtClean="0">
                <a:solidFill>
                  <a:srgbClr val="002060"/>
                </a:solidFill>
              </a:rPr>
              <a:t>и установлена его основная функция – защита и </a:t>
            </a:r>
            <a:r>
              <a:rPr lang="ru-RU" sz="2800" dirty="0" smtClean="0">
                <a:solidFill>
                  <a:srgbClr val="002060"/>
                </a:solidFill>
              </a:rPr>
              <a:t>обеспечение </a:t>
            </a:r>
            <a:r>
              <a:rPr lang="ru-RU" sz="2800" dirty="0" smtClean="0">
                <a:solidFill>
                  <a:srgbClr val="002060"/>
                </a:solidFill>
              </a:rPr>
              <a:t>устойчивости рубля, которую банк </a:t>
            </a:r>
            <a:r>
              <a:rPr lang="ru-RU" sz="2800" dirty="0" smtClean="0">
                <a:solidFill>
                  <a:srgbClr val="002060"/>
                </a:solidFill>
              </a:rPr>
              <a:t>осуществляет независимо </a:t>
            </a:r>
            <a:r>
              <a:rPr lang="ru-RU" sz="2800" dirty="0" smtClean="0">
                <a:solidFill>
                  <a:srgbClr val="002060"/>
                </a:solidFill>
              </a:rPr>
              <a:t>от других органов </a:t>
            </a:r>
            <a:r>
              <a:rPr lang="ru-RU" sz="2800" dirty="0" smtClean="0">
                <a:solidFill>
                  <a:srgbClr val="002060"/>
                </a:solidFill>
              </a:rPr>
              <a:t>государственной </a:t>
            </a:r>
            <a:r>
              <a:rPr lang="ru-RU" sz="2800" dirty="0" smtClean="0">
                <a:solidFill>
                  <a:srgbClr val="002060"/>
                </a:solidFill>
              </a:rPr>
              <a:t>власти</a:t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42968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Согласно </a:t>
            </a:r>
            <a:r>
              <a:rPr lang="ru-RU" b="1" dirty="0" smtClean="0">
                <a:solidFill>
                  <a:srgbClr val="C00000"/>
                </a:solidFill>
              </a:rPr>
              <a:t>Федеральному закону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«О Центральном банке Российской </a:t>
            </a:r>
            <a:r>
              <a:rPr lang="ru-RU" b="1" dirty="0" smtClean="0">
                <a:solidFill>
                  <a:srgbClr val="C00000"/>
                </a:solidFill>
              </a:rPr>
              <a:t>Федерации </a:t>
            </a:r>
            <a:r>
              <a:rPr lang="ru-RU" b="1" dirty="0" smtClean="0">
                <a:solidFill>
                  <a:srgbClr val="C00000"/>
                </a:solidFill>
              </a:rPr>
              <a:t>(Банке России)»</a:t>
            </a:r>
            <a:r>
              <a:rPr lang="ru-RU" b="1" dirty="0" smtClean="0">
                <a:solidFill>
                  <a:srgbClr val="002060"/>
                </a:solidFill>
              </a:rPr>
              <a:t>,</a:t>
            </a:r>
            <a:r>
              <a:rPr lang="ru-RU" dirty="0" smtClean="0">
                <a:solidFill>
                  <a:srgbClr val="002060"/>
                </a:solidFill>
              </a:rPr>
              <a:t> ЦБ РФ не </a:t>
            </a:r>
            <a:r>
              <a:rPr lang="ru-RU" dirty="0" smtClean="0">
                <a:solidFill>
                  <a:srgbClr val="002060"/>
                </a:solidFill>
              </a:rPr>
              <a:t>подчиняется </a:t>
            </a:r>
            <a:r>
              <a:rPr lang="ru-RU" dirty="0" smtClean="0">
                <a:solidFill>
                  <a:srgbClr val="002060"/>
                </a:solidFill>
              </a:rPr>
              <a:t>ни президенту, ни </a:t>
            </a:r>
            <a:r>
              <a:rPr lang="ru-RU" dirty="0" smtClean="0">
                <a:solidFill>
                  <a:srgbClr val="002060"/>
                </a:solidFill>
              </a:rPr>
              <a:t>правительству страны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42968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C00000"/>
                </a:solidFill>
              </a:rPr>
              <a:t>Федеральный </a:t>
            </a:r>
            <a:r>
              <a:rPr lang="ru-RU" b="1" dirty="0" smtClean="0">
                <a:solidFill>
                  <a:srgbClr val="C00000"/>
                </a:solidFill>
              </a:rPr>
              <a:t>закон «О </a:t>
            </a:r>
            <a:r>
              <a:rPr lang="ru-RU" b="1" dirty="0" smtClean="0">
                <a:solidFill>
                  <a:srgbClr val="C00000"/>
                </a:solidFill>
              </a:rPr>
              <a:t>страховании </a:t>
            </a:r>
            <a:r>
              <a:rPr lang="ru-RU" b="1" dirty="0" smtClean="0">
                <a:solidFill>
                  <a:srgbClr val="C00000"/>
                </a:solidFill>
              </a:rPr>
              <a:t>вкладов в банках Российской </a:t>
            </a:r>
            <a:r>
              <a:rPr lang="ru-RU" b="1" dirty="0" smtClean="0">
                <a:solidFill>
                  <a:srgbClr val="C00000"/>
                </a:solidFill>
              </a:rPr>
              <a:t>Федерации»</a:t>
            </a:r>
            <a:r>
              <a:rPr lang="ru-RU" b="1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гласит, что  </a:t>
            </a:r>
            <a:r>
              <a:rPr lang="ru-RU" dirty="0" smtClean="0">
                <a:solidFill>
                  <a:srgbClr val="002060"/>
                </a:solidFill>
              </a:rPr>
              <a:t>в случае банкротства банка (или отзыва у него лицензии по </a:t>
            </a:r>
            <a:r>
              <a:rPr lang="ru-RU" dirty="0" smtClean="0">
                <a:solidFill>
                  <a:srgbClr val="002060"/>
                </a:solidFill>
              </a:rPr>
              <a:t>какой-то </a:t>
            </a:r>
            <a:r>
              <a:rPr lang="ru-RU" dirty="0" smtClean="0">
                <a:solidFill>
                  <a:srgbClr val="002060"/>
                </a:solidFill>
              </a:rPr>
              <a:t>иной причине) государство быстро вернёт клиентам </a:t>
            </a:r>
            <a:r>
              <a:rPr lang="ru-RU" dirty="0" smtClean="0">
                <a:solidFill>
                  <a:srgbClr val="002060"/>
                </a:solidFill>
              </a:rPr>
              <a:t>банка их </a:t>
            </a:r>
            <a:r>
              <a:rPr lang="ru-RU" dirty="0" smtClean="0">
                <a:solidFill>
                  <a:srgbClr val="002060"/>
                </a:solidFill>
              </a:rPr>
              <a:t>средства.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850112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Тема занятия: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0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Банковская система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 РФ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42968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В </a:t>
            </a:r>
            <a:r>
              <a:rPr lang="ru-RU" dirty="0" smtClean="0">
                <a:solidFill>
                  <a:srgbClr val="002060"/>
                </a:solidFill>
              </a:rPr>
              <a:t>России формированием фонда ССВ и страховыми </a:t>
            </a:r>
            <a:r>
              <a:rPr lang="ru-RU" dirty="0" smtClean="0">
                <a:solidFill>
                  <a:srgbClr val="002060"/>
                </a:solidFill>
              </a:rPr>
              <a:t>выплатами </a:t>
            </a:r>
            <a:r>
              <a:rPr lang="ru-RU" dirty="0" smtClean="0">
                <a:solidFill>
                  <a:srgbClr val="002060"/>
                </a:solidFill>
              </a:rPr>
              <a:t>занимается </a:t>
            </a:r>
            <a:r>
              <a:rPr lang="ru-RU" b="1" dirty="0" smtClean="0">
                <a:solidFill>
                  <a:srgbClr val="C00000"/>
                </a:solidFill>
              </a:rPr>
              <a:t>Агентство по страхованию вкладов (АСВ). </a:t>
            </a:r>
            <a:r>
              <a:rPr lang="ru-RU" dirty="0" smtClean="0">
                <a:solidFill>
                  <a:srgbClr val="002060"/>
                </a:solidFill>
              </a:rPr>
              <a:t>Оно </a:t>
            </a:r>
            <a:r>
              <a:rPr lang="ru-RU" dirty="0" smtClean="0">
                <a:solidFill>
                  <a:srgbClr val="002060"/>
                </a:solidFill>
              </a:rPr>
              <a:t>же контролирует </a:t>
            </a:r>
            <a:r>
              <a:rPr lang="ru-RU" dirty="0" smtClean="0">
                <a:solidFill>
                  <a:srgbClr val="002060"/>
                </a:solidFill>
              </a:rPr>
              <a:t>процедуры банкротства разорившихся банков.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86807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64360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ru-RU" b="1" dirty="0" smtClean="0"/>
              <a:t>     </a:t>
            </a:r>
            <a:r>
              <a:rPr lang="ru-RU" sz="4000" b="1" dirty="0" smtClean="0">
                <a:solidFill>
                  <a:srgbClr val="002060"/>
                </a:solidFill>
              </a:rPr>
              <a:t>АСВ </a:t>
            </a:r>
            <a:r>
              <a:rPr lang="ru-RU" sz="4000" b="1" dirty="0" smtClean="0">
                <a:solidFill>
                  <a:srgbClr val="002060"/>
                </a:solidFill>
              </a:rPr>
              <a:t>было создано в 2004 г., и первоначально максимальная </a:t>
            </a:r>
            <a:r>
              <a:rPr lang="ru-RU" sz="4000" b="1" dirty="0" smtClean="0">
                <a:solidFill>
                  <a:srgbClr val="002060"/>
                </a:solidFill>
              </a:rPr>
              <a:t>сумма </a:t>
            </a:r>
            <a:r>
              <a:rPr lang="ru-RU" sz="4000" b="1" dirty="0" smtClean="0">
                <a:solidFill>
                  <a:srgbClr val="002060"/>
                </a:solidFill>
              </a:rPr>
              <a:t>страхового возмещения по вкладам составляла 100 тыс. руб. </a:t>
            </a:r>
            <a:r>
              <a:rPr lang="ru-RU" sz="4000" b="1" dirty="0" smtClean="0">
                <a:solidFill>
                  <a:srgbClr val="002060"/>
                </a:solidFill>
              </a:rPr>
              <a:t>Эта выплата </a:t>
            </a:r>
            <a:r>
              <a:rPr lang="ru-RU" sz="4000" b="1" dirty="0" smtClean="0">
                <a:solidFill>
                  <a:srgbClr val="002060"/>
                </a:solidFill>
              </a:rPr>
              <a:t>постоянно пересматривается</a:t>
            </a:r>
            <a:r>
              <a:rPr lang="ru-RU" sz="4000" b="1" dirty="0" smtClean="0">
                <a:solidFill>
                  <a:srgbClr val="002060"/>
                </a:solidFill>
              </a:rPr>
              <a:t>: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   </a:t>
            </a:r>
            <a:r>
              <a:rPr lang="ru-RU" sz="4000" b="1" dirty="0" smtClean="0">
                <a:solidFill>
                  <a:srgbClr val="002060"/>
                </a:solidFill>
              </a:rPr>
              <a:t>с 09.08.2006 по 25.03.2007 </a:t>
            </a:r>
            <a:r>
              <a:rPr lang="ru-RU" sz="4000" b="1" dirty="0" smtClean="0">
                <a:solidFill>
                  <a:srgbClr val="002060"/>
                </a:solidFill>
              </a:rPr>
              <a:t>– 190 </a:t>
            </a:r>
            <a:r>
              <a:rPr lang="ru-RU" sz="4000" b="1" dirty="0" smtClean="0">
                <a:solidFill>
                  <a:srgbClr val="002060"/>
                </a:solidFill>
              </a:rPr>
              <a:t>тыс. руб., </a:t>
            </a:r>
            <a:endParaRPr lang="ru-RU" sz="4000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с </a:t>
            </a:r>
            <a:r>
              <a:rPr lang="ru-RU" sz="4000" b="1" dirty="0" smtClean="0">
                <a:solidFill>
                  <a:srgbClr val="002060"/>
                </a:solidFill>
              </a:rPr>
              <a:t>26.03.2007 по 01.10.2008 – 400 тыс. руб., </a:t>
            </a:r>
            <a:endParaRPr lang="ru-RU" sz="4000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с 02.10.2008 по </a:t>
            </a:r>
            <a:r>
              <a:rPr lang="ru-RU" sz="4000" b="1" dirty="0" smtClean="0">
                <a:solidFill>
                  <a:srgbClr val="002060"/>
                </a:solidFill>
              </a:rPr>
              <a:t>29.12.2014 – 700 тыс. руб</a:t>
            </a:r>
            <a:r>
              <a:rPr lang="ru-RU" sz="4000" b="1" dirty="0" smtClean="0">
                <a:solidFill>
                  <a:srgbClr val="002060"/>
                </a:solidFill>
              </a:rPr>
              <a:t>.,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с 30.12.2014 – 1,4 </a:t>
            </a:r>
            <a:r>
              <a:rPr lang="ru-RU" sz="4000" b="1" dirty="0" err="1" smtClean="0">
                <a:solidFill>
                  <a:srgbClr val="002060"/>
                </a:solidFill>
              </a:rPr>
              <a:t>млн</a:t>
            </a:r>
            <a:r>
              <a:rPr lang="ru-RU" sz="4000" b="1" dirty="0" smtClean="0">
                <a:solidFill>
                  <a:srgbClr val="002060"/>
                </a:solidFill>
              </a:rPr>
              <a:t> руб. </a:t>
            </a:r>
            <a:endParaRPr lang="ru-RU" sz="4000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   Сумму страхового </a:t>
            </a:r>
            <a:r>
              <a:rPr lang="ru-RU" sz="4000" b="1" dirty="0" smtClean="0">
                <a:solidFill>
                  <a:srgbClr val="002060"/>
                </a:solidFill>
              </a:rPr>
              <a:t>лимита можно уточнить на сайте АСВ </a:t>
            </a:r>
            <a:r>
              <a:rPr lang="ru-RU" sz="4000" dirty="0" smtClean="0">
                <a:solidFill>
                  <a:srgbClr val="C00000"/>
                </a:solidFill>
              </a:rPr>
              <a:t>(</a:t>
            </a:r>
            <a:r>
              <a:rPr lang="ru-RU" sz="4000" dirty="0" err="1" smtClean="0">
                <a:solidFill>
                  <a:srgbClr val="C00000"/>
                </a:solidFill>
              </a:rPr>
              <a:t>www.asv.org.ru</a:t>
            </a:r>
            <a:r>
              <a:rPr lang="ru-RU" sz="4000" dirty="0" smtClean="0">
                <a:solidFill>
                  <a:srgbClr val="C00000"/>
                </a:solidFill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72559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</a:t>
            </a:r>
            <a:r>
              <a:rPr lang="ru-RU" sz="3000" b="1" dirty="0" smtClean="0">
                <a:solidFill>
                  <a:srgbClr val="C00000"/>
                </a:solidFill>
              </a:rPr>
              <a:t>Пример 3. </a:t>
            </a:r>
            <a:r>
              <a:rPr lang="ru-RU" sz="3000" dirty="0" smtClean="0"/>
              <a:t>Банковский </a:t>
            </a:r>
            <a:r>
              <a:rPr lang="ru-RU" sz="3000" dirty="0" smtClean="0"/>
              <a:t>вклад Степана Степанова составлял 1,4 </a:t>
            </a:r>
            <a:r>
              <a:rPr lang="ru-RU" sz="3000" dirty="0" err="1" smtClean="0"/>
              <a:t>млн</a:t>
            </a:r>
            <a:r>
              <a:rPr lang="ru-RU" sz="3000" dirty="0" smtClean="0"/>
              <a:t> руб</a:t>
            </a:r>
            <a:r>
              <a:rPr lang="ru-RU" sz="3000" dirty="0" smtClean="0"/>
              <a:t>.,  </a:t>
            </a:r>
            <a:r>
              <a:rPr lang="ru-RU" sz="3000" dirty="0" smtClean="0"/>
              <a:t>50 тыс. руб. было на текущем счёте – </a:t>
            </a:r>
            <a:r>
              <a:rPr lang="ru-RU" sz="3000" dirty="0" err="1" smtClean="0"/>
              <a:t>зарплатной</a:t>
            </a:r>
            <a:r>
              <a:rPr lang="ru-RU" sz="3000" dirty="0" smtClean="0"/>
              <a:t> карте.</a:t>
            </a:r>
            <a:br>
              <a:rPr lang="ru-RU" sz="3000" dirty="0" smtClean="0"/>
            </a:br>
            <a:r>
              <a:rPr lang="ru-RU" sz="3000" dirty="0" smtClean="0"/>
              <a:t>Банк обанкротился, но Степану немедленно возместят </a:t>
            </a:r>
            <a:r>
              <a:rPr lang="ru-RU" sz="3000" dirty="0" smtClean="0"/>
              <a:t>только 1,4 </a:t>
            </a:r>
            <a:r>
              <a:rPr lang="ru-RU" sz="3000" dirty="0" err="1" smtClean="0"/>
              <a:t>млн</a:t>
            </a:r>
            <a:r>
              <a:rPr lang="ru-RU" sz="3000" dirty="0" smtClean="0"/>
              <a:t> руб., а остальные деньги – 50 тыс. руб. – он будет вынужден</a:t>
            </a:r>
            <a:br>
              <a:rPr lang="ru-RU" sz="3000" dirty="0" smtClean="0"/>
            </a:br>
            <a:r>
              <a:rPr lang="ru-RU" sz="3000" dirty="0" smtClean="0"/>
              <a:t>пытаться вернуть через </a:t>
            </a:r>
            <a:r>
              <a:rPr lang="ru-RU" sz="3000" dirty="0" smtClean="0"/>
              <a:t>суд.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b="1" i="1" dirty="0" smtClean="0">
                <a:solidFill>
                  <a:srgbClr val="FF0000"/>
                </a:solidFill>
              </a:rPr>
              <a:t>Однако если человек хранит деньги в разных банках, то </a:t>
            </a:r>
            <a:r>
              <a:rPr lang="ru-RU" sz="3000" b="1" i="1" dirty="0" smtClean="0">
                <a:solidFill>
                  <a:srgbClr val="FF0000"/>
                </a:solidFill>
              </a:rPr>
              <a:t>имеет право </a:t>
            </a:r>
            <a:r>
              <a:rPr lang="ru-RU" sz="3000" b="1" i="1" dirty="0" smtClean="0">
                <a:solidFill>
                  <a:srgbClr val="FF0000"/>
                </a:solidFill>
              </a:rPr>
              <a:t>на возмещение до 1,4 </a:t>
            </a:r>
            <a:r>
              <a:rPr lang="ru-RU" sz="3000" b="1" i="1" dirty="0" err="1" smtClean="0">
                <a:solidFill>
                  <a:srgbClr val="FF0000"/>
                </a:solidFill>
              </a:rPr>
              <a:t>млн</a:t>
            </a:r>
            <a:r>
              <a:rPr lang="ru-RU" sz="3000" b="1" i="1" dirty="0" smtClean="0">
                <a:solidFill>
                  <a:srgbClr val="FF0000"/>
                </a:solidFill>
              </a:rPr>
              <a:t> руб. в каждом из них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357166"/>
            <a:ext cx="842968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solidFill>
                  <a:srgbClr val="C00000"/>
                </a:solidFill>
              </a:rPr>
              <a:t>ВАЖНО 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2060"/>
                </a:solidFill>
              </a:rPr>
              <a:t>Если </a:t>
            </a:r>
            <a:r>
              <a:rPr lang="ru-RU" dirty="0" smtClean="0">
                <a:solidFill>
                  <a:srgbClr val="002060"/>
                </a:solidFill>
              </a:rPr>
              <a:t>сумма сбережений больше страхового лимита, </a:t>
            </a:r>
            <a:r>
              <a:rPr lang="ru-RU" dirty="0" smtClean="0">
                <a:solidFill>
                  <a:srgbClr val="002060"/>
                </a:solidFill>
              </a:rPr>
              <a:t>целесообразно </a:t>
            </a:r>
            <a:r>
              <a:rPr lang="ru-RU" dirty="0" smtClean="0">
                <a:solidFill>
                  <a:srgbClr val="002060"/>
                </a:solidFill>
              </a:rPr>
              <a:t>распределять денежные средства по нескольким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банкам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357166"/>
            <a:ext cx="821537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НА ЗАМЕТКУ!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Помните, что филиалы одного и того же банка в разных </a:t>
            </a:r>
            <a:r>
              <a:rPr lang="ru-RU" dirty="0" smtClean="0">
                <a:solidFill>
                  <a:srgbClr val="002060"/>
                </a:solidFill>
              </a:rPr>
              <a:t>городах </a:t>
            </a:r>
            <a:r>
              <a:rPr lang="ru-RU" dirty="0" smtClean="0">
                <a:solidFill>
                  <a:srgbClr val="002060"/>
                </a:solidFill>
              </a:rPr>
              <a:t>воспринимаются АСВ как один банк.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Ваши </a:t>
            </a:r>
            <a:r>
              <a:rPr lang="ru-RU" dirty="0" smtClean="0">
                <a:solidFill>
                  <a:srgbClr val="002060"/>
                </a:solidFill>
              </a:rPr>
              <a:t>средства, </a:t>
            </a:r>
            <a:r>
              <a:rPr lang="ru-RU" dirty="0" smtClean="0">
                <a:solidFill>
                  <a:srgbClr val="002060"/>
                </a:solidFill>
              </a:rPr>
              <a:t>размещённые </a:t>
            </a:r>
            <a:r>
              <a:rPr lang="ru-RU" dirty="0" smtClean="0">
                <a:solidFill>
                  <a:srgbClr val="002060"/>
                </a:solidFill>
              </a:rPr>
              <a:t>на счетах разных филиалов одного банка, будут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суммироваться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Что подлежит и что не подлежит страхованию через ССВ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229600" cy="5467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75692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Застраховано АСВ</a:t>
                      </a:r>
                      <a:b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 застраховано АСВ</a:t>
                      </a:r>
                      <a:b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/>
                    </a:p>
                  </a:txBody>
                  <a:tcPr/>
                </a:tc>
              </a:tr>
              <a:tr h="4553596">
                <a:tc>
                  <a:txBody>
                    <a:bodyPr/>
                    <a:lstStyle/>
                    <a:p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1. Текущие счета и сберегательные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вклады физических лиц.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 Сберегательные вклады и текущие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счета в иностранной валюте 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3. Банковские вклады, удостоверенные именным сберегательным сертификатом.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4. Средства на счетах индивидуальных предпринимателей.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5. Средства на счетах для сделок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по купле-продаже недвижимости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 период их государственной регистрации (не более 10 </a:t>
                      </a:r>
                      <a:r>
                        <a:rPr lang="ru-RU" sz="1800" i="0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млн</a:t>
                      </a: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руб.).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6. Счета юридических лиц, являющихся субъектами малого и среднего предпринимательства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Счета юридических лиц, не являющихся субъектами малого и среднего предпринимательства.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 Средства на счетах нотариусов и адвокатов, открытых в целях их профессиональной деятельности.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3. Счета и вклады в филиалах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российских банков за границей.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4. Средства, переданные банку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 доверительное управление.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5. Приобретённые в отделении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банка паи </a:t>
                      </a:r>
                      <a:r>
                        <a:rPr lang="ru-RU" sz="1800" i="0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ПИФов</a:t>
                      </a: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*.</a:t>
                      </a:r>
                      <a:b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6. Сбережения в виде драгоценных металлов – обезличенные металлические счета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286807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Закрепление материала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Для чего нужны банки?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Какие операции банка считаются активными , а какие пассивными?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Из чего складывается прибыль банка?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Что означает банкротство банка?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Какие функции выполняет ЦБ России?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Зачем нужна ССВ (система страхования вкладов)?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catherineasquithgallery.com/uploads/posts/2021-02/thumbs/1613673887_58-p-fon-dlya-prezentatsii-bank-6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807249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catherineasquithgallery.com/uploads/posts/2021-02/thumbs/1613673887_58-p-fon-dlya-prezentatsii-bank-6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5"/>
            <a:ext cx="807249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ЗА ВНИМАНИЕ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35824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Вы узнаете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Что такое </a:t>
            </a:r>
            <a:r>
              <a:rPr lang="ru-RU" b="1" dirty="0" smtClean="0">
                <a:solidFill>
                  <a:srgbClr val="0070C0"/>
                </a:solidFill>
              </a:rPr>
              <a:t>к</a:t>
            </a:r>
            <a:r>
              <a:rPr lang="ru-RU" b="1" dirty="0" smtClean="0">
                <a:solidFill>
                  <a:srgbClr val="0070C0"/>
                </a:solidFill>
              </a:rPr>
              <a:t>оммерческий банк и каковы его функции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Как банки зарабатывают деньги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Что такое банкротство банка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Функции ЦБ России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Что такое система страхования вкладов (ССВ)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Нажить </a:t>
            </a:r>
            <a:r>
              <a:rPr lang="ru-RU" b="1" dirty="0" smtClean="0">
                <a:solidFill>
                  <a:srgbClr val="0070C0"/>
                </a:solidFill>
              </a:rPr>
              <a:t>много денег – храбрость; 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сохранить </a:t>
            </a:r>
            <a:r>
              <a:rPr lang="ru-RU" b="1" dirty="0" smtClean="0">
                <a:solidFill>
                  <a:srgbClr val="0070C0"/>
                </a:solidFill>
              </a:rPr>
              <a:t>их – мудрость, а умело расходовать – искусство.</a:t>
            </a:r>
          </a:p>
          <a:p>
            <a:pPr algn="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algn="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Бертольд </a:t>
            </a:r>
            <a:r>
              <a:rPr lang="ru-RU" b="1" dirty="0" smtClean="0">
                <a:solidFill>
                  <a:srgbClr val="002060"/>
                </a:solidFill>
              </a:rPr>
              <a:t>Авербах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572559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«Лучше полезть в карман за словом, 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чем </a:t>
            </a:r>
            <a:r>
              <a:rPr lang="ru-RU" b="1" dirty="0" smtClean="0">
                <a:solidFill>
                  <a:srgbClr val="0070C0"/>
                </a:solidFill>
              </a:rPr>
              <a:t>за деньгами»</a:t>
            </a:r>
          </a:p>
          <a:p>
            <a:pPr algn="ct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В. </a:t>
            </a:r>
            <a:r>
              <a:rPr lang="ru-RU" b="1" dirty="0" err="1" smtClean="0">
                <a:solidFill>
                  <a:srgbClr val="002060"/>
                </a:solidFill>
              </a:rPr>
              <a:t>Брынцалов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 для презентации по экономик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4399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2274838"/>
            <a:ext cx="721523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0070C0"/>
                </a:solidFill>
              </a:rPr>
              <a:t>       «</a:t>
            </a:r>
            <a:r>
              <a:rPr lang="ru-RU" sz="3200" b="1" dirty="0" smtClean="0">
                <a:solidFill>
                  <a:srgbClr val="0070C0"/>
                </a:solidFill>
              </a:rPr>
              <a:t>Слишком многие люди тратят деньги, </a:t>
            </a:r>
            <a:r>
              <a:rPr lang="ru-RU" sz="3200" b="1" dirty="0" smtClean="0">
                <a:solidFill>
                  <a:srgbClr val="0070C0"/>
                </a:solidFill>
              </a:rPr>
              <a:t>   которые </a:t>
            </a:r>
            <a:r>
              <a:rPr lang="ru-RU" sz="3200" b="1" dirty="0" smtClean="0">
                <a:solidFill>
                  <a:srgbClr val="0070C0"/>
                </a:solidFill>
              </a:rPr>
              <a:t>они с трудом заработали,  на вещи, которые им не нужны, чтобы впечатлить людей, которые им не нравятся»</a:t>
            </a:r>
          </a:p>
          <a:p>
            <a:pPr algn="ctr">
              <a:buNone/>
            </a:pPr>
            <a:endParaRPr lang="ru-RU" sz="3200" b="1" dirty="0" smtClean="0"/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</a:rPr>
              <a:t>У.Роджерс</a:t>
            </a:r>
            <a:endParaRPr lang="ru-RU" sz="32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286807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428736"/>
            <a:ext cx="750099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70C0"/>
                </a:solidFill>
              </a:rPr>
              <a:t>«</a:t>
            </a:r>
            <a:r>
              <a:rPr lang="ru-RU" sz="3200" b="1" dirty="0" smtClean="0">
                <a:solidFill>
                  <a:srgbClr val="0070C0"/>
                </a:solidFill>
              </a:rPr>
              <a:t>Деньгами надо управлять, а не служить им»    </a:t>
            </a:r>
            <a:r>
              <a:rPr lang="ru-RU" sz="3200" b="1" dirty="0" smtClean="0">
                <a:solidFill>
                  <a:srgbClr val="002060"/>
                </a:solidFill>
              </a:rPr>
              <a:t>Сенека</a:t>
            </a:r>
          </a:p>
          <a:p>
            <a:pPr algn="just">
              <a:buNone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3200" b="1" dirty="0" smtClean="0">
                <a:solidFill>
                  <a:srgbClr val="0070C0"/>
                </a:solidFill>
              </a:rPr>
              <a:t>«Деньги хороший слуга, но плохой господин»     </a:t>
            </a:r>
            <a:r>
              <a:rPr lang="ru-RU" sz="3200" b="1" dirty="0" smtClean="0">
                <a:solidFill>
                  <a:srgbClr val="002060"/>
                </a:solidFill>
              </a:rPr>
              <a:t>Ф. </a:t>
            </a:r>
            <a:r>
              <a:rPr lang="ru-RU" sz="3200" b="1" dirty="0" err="1" smtClean="0">
                <a:solidFill>
                  <a:srgbClr val="002060"/>
                </a:solidFill>
              </a:rPr>
              <a:t>Барнум</a:t>
            </a:r>
            <a:endParaRPr lang="ru-RU" sz="32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121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Инвестор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– физическое или юридическое лицо (</a:t>
            </a:r>
            <a:r>
              <a:rPr lang="ru-RU" dirty="0" smtClean="0">
                <a:solidFill>
                  <a:srgbClr val="002060"/>
                </a:solidFill>
              </a:rPr>
              <a:t>организация</a:t>
            </a:r>
            <a:r>
              <a:rPr lang="ru-RU" dirty="0" smtClean="0">
                <a:solidFill>
                  <a:srgbClr val="002060"/>
                </a:solidFill>
              </a:rPr>
              <a:t>), вкладывающее свои деньги в бизнес, ценные </a:t>
            </a:r>
            <a:r>
              <a:rPr lang="ru-RU" dirty="0" smtClean="0">
                <a:solidFill>
                  <a:srgbClr val="002060"/>
                </a:solidFill>
              </a:rPr>
              <a:t>бумаги </a:t>
            </a:r>
            <a:r>
              <a:rPr lang="ru-RU" dirty="0" smtClean="0">
                <a:solidFill>
                  <a:srgbClr val="002060"/>
                </a:solidFill>
              </a:rPr>
              <a:t>и другие активы с целью получения дохода на </a:t>
            </a:r>
            <a:r>
              <a:rPr lang="ru-RU" dirty="0" smtClean="0">
                <a:solidFill>
                  <a:srgbClr val="002060"/>
                </a:solidFill>
              </a:rPr>
              <a:t>вложенный </a:t>
            </a:r>
            <a:r>
              <a:rPr lang="ru-RU" dirty="0" smtClean="0">
                <a:solidFill>
                  <a:srgbClr val="002060"/>
                </a:solidFill>
              </a:rPr>
              <a:t>капитал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Инвестиции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– вложения денежных средств в </a:t>
            </a:r>
            <a:r>
              <a:rPr lang="ru-RU" dirty="0" smtClean="0">
                <a:solidFill>
                  <a:srgbClr val="002060"/>
                </a:solidFill>
              </a:rPr>
              <a:t>производственную </a:t>
            </a:r>
            <a:r>
              <a:rPr lang="ru-RU" dirty="0" smtClean="0">
                <a:solidFill>
                  <a:srgbClr val="002060"/>
                </a:solidFill>
              </a:rPr>
              <a:t>или финансовую сферу с целью получения </a:t>
            </a:r>
            <a:r>
              <a:rPr lang="ru-RU" dirty="0" smtClean="0">
                <a:solidFill>
                  <a:srgbClr val="002060"/>
                </a:solidFill>
              </a:rPr>
              <a:t>дохода </a:t>
            </a:r>
            <a:r>
              <a:rPr lang="ru-RU" dirty="0" smtClean="0">
                <a:solidFill>
                  <a:srgbClr val="002060"/>
                </a:solidFill>
              </a:rPr>
              <a:t>в виде прибыли, процентов, дивидендов и др.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по эконом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143931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Пример </a:t>
            </a:r>
            <a:r>
              <a:rPr lang="ru-RU" b="1" dirty="0" smtClean="0">
                <a:solidFill>
                  <a:srgbClr val="C00000"/>
                </a:solidFill>
              </a:rPr>
              <a:t>1.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Сергею необходимо 100 тыс. руб. Деньги он </a:t>
            </a:r>
            <a:r>
              <a:rPr lang="ru-RU" dirty="0" smtClean="0">
                <a:solidFill>
                  <a:srgbClr val="002060"/>
                </a:solidFill>
              </a:rPr>
              <a:t>может </a:t>
            </a:r>
            <a:r>
              <a:rPr lang="ru-RU" dirty="0" smtClean="0">
                <a:solidFill>
                  <a:srgbClr val="002060"/>
                </a:solidFill>
              </a:rPr>
              <a:t>вернуть с процентами через два года. У Антона есть эта сумма</a:t>
            </a:r>
            <a:r>
              <a:rPr lang="ru-RU" dirty="0" smtClean="0">
                <a:solidFill>
                  <a:srgbClr val="002060"/>
                </a:solidFill>
              </a:rPr>
              <a:t>, но </a:t>
            </a:r>
            <a:r>
              <a:rPr lang="ru-RU" dirty="0" smtClean="0">
                <a:solidFill>
                  <a:srgbClr val="002060"/>
                </a:solidFill>
              </a:rPr>
              <a:t>он готов её одолжить только на шесть месяцев. Динара </a:t>
            </a:r>
            <a:r>
              <a:rPr lang="ru-RU" dirty="0" smtClean="0">
                <a:solidFill>
                  <a:srgbClr val="002060"/>
                </a:solidFill>
              </a:rPr>
              <a:t>может дать </a:t>
            </a:r>
            <a:r>
              <a:rPr lang="ru-RU" dirty="0" smtClean="0">
                <a:solidFill>
                  <a:srgbClr val="002060"/>
                </a:solidFill>
              </a:rPr>
              <a:t>в долг лишь 50 тыс. руб., но зато на год. А Олег сказал, </a:t>
            </a:r>
            <a:r>
              <a:rPr lang="ru-RU" dirty="0" smtClean="0">
                <a:solidFill>
                  <a:srgbClr val="002060"/>
                </a:solidFill>
              </a:rPr>
              <a:t>что у </a:t>
            </a:r>
            <a:r>
              <a:rPr lang="ru-RU" dirty="0" smtClean="0">
                <a:solidFill>
                  <a:srgbClr val="002060"/>
                </a:solidFill>
              </a:rPr>
              <a:t>него пока нет свободных </a:t>
            </a:r>
            <a:r>
              <a:rPr lang="ru-RU" dirty="0" smtClean="0">
                <a:solidFill>
                  <a:srgbClr val="002060"/>
                </a:solidFill>
              </a:rPr>
              <a:t>денег</a:t>
            </a:r>
            <a:r>
              <a:rPr lang="ru-RU" dirty="0" smtClean="0">
                <a:solidFill>
                  <a:srgbClr val="002060"/>
                </a:solidFill>
              </a:rPr>
              <a:t>, но, возможно, к декабрю </a:t>
            </a:r>
            <a:r>
              <a:rPr lang="ru-RU" dirty="0" smtClean="0">
                <a:solidFill>
                  <a:srgbClr val="002060"/>
                </a:solidFill>
              </a:rPr>
              <a:t>они появятся.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Сергею </a:t>
            </a:r>
            <a:r>
              <a:rPr lang="ru-RU" dirty="0" smtClean="0">
                <a:solidFill>
                  <a:srgbClr val="002060"/>
                </a:solidFill>
              </a:rPr>
              <a:t>следует обратиться в банк, который, </a:t>
            </a:r>
            <a:r>
              <a:rPr lang="ru-RU" dirty="0" smtClean="0">
                <a:solidFill>
                  <a:srgbClr val="002060"/>
                </a:solidFill>
              </a:rPr>
              <a:t>объединив средства </a:t>
            </a:r>
            <a:r>
              <a:rPr lang="ru-RU" dirty="0" smtClean="0">
                <a:solidFill>
                  <a:srgbClr val="002060"/>
                </a:solidFill>
              </a:rPr>
              <a:t>вкладчиков, выдаёт ссуды и тем самым может </a:t>
            </a:r>
            <a:r>
              <a:rPr lang="ru-RU" dirty="0" smtClean="0">
                <a:solidFill>
                  <a:srgbClr val="002060"/>
                </a:solidFill>
              </a:rPr>
              <a:t>удовлетворить </a:t>
            </a:r>
            <a:r>
              <a:rPr lang="ru-RU" dirty="0" smtClean="0">
                <a:solidFill>
                  <a:srgbClr val="002060"/>
                </a:solidFill>
              </a:rPr>
              <a:t>потребности всех своих клиентов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3200</TotalTime>
  <Words>715</Words>
  <Application>Microsoft Office PowerPoint</Application>
  <PresentationFormat>Экран (4:3)</PresentationFormat>
  <Paragraphs>103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Хочу быть финансово грамотным!</vt:lpstr>
      <vt:lpstr>    Тема занятия:</vt:lpstr>
      <vt:lpstr>Вы узнаете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Пассивные и активные операции банка</vt:lpstr>
      <vt:lpstr>Как банки зарабатывают деньги?</vt:lpstr>
      <vt:lpstr>Слайд 13</vt:lpstr>
      <vt:lpstr>Процедура ликвидации банка-банкрота</vt:lpstr>
      <vt:lpstr>Слайд 15</vt:lpstr>
      <vt:lpstr>  ЦБ РФ контролирует деятельность коммерческих банков следующим образом: 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Что подлежит и что не подлежит страхованию через ССВ </vt:lpstr>
      <vt:lpstr>Закрепление материала</vt:lpstr>
      <vt:lpstr>Слайд 27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Хочу быть финансово грамотным!</dc:title>
  <dc:creator>Home</dc:creator>
  <cp:lastModifiedBy>Home</cp:lastModifiedBy>
  <cp:revision>40</cp:revision>
  <dcterms:created xsi:type="dcterms:W3CDTF">2020-10-12T12:59:45Z</dcterms:created>
  <dcterms:modified xsi:type="dcterms:W3CDTF">2022-10-25T12:31:26Z</dcterms:modified>
</cp:coreProperties>
</file>