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FBAC-8070-413B-B887-F07AC3CF777B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9437-1503-49BD-979E-A504CC0BA62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FBAC-8070-413B-B887-F07AC3CF777B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9437-1503-49BD-979E-A504CC0BA6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FBAC-8070-413B-B887-F07AC3CF777B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9437-1503-49BD-979E-A504CC0BA6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FBAC-8070-413B-B887-F07AC3CF777B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9437-1503-49BD-979E-A504CC0BA62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FBAC-8070-413B-B887-F07AC3CF777B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9437-1503-49BD-979E-A504CC0BA6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FBAC-8070-413B-B887-F07AC3CF777B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9437-1503-49BD-979E-A504CC0BA62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FBAC-8070-413B-B887-F07AC3CF777B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9437-1503-49BD-979E-A504CC0BA62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FBAC-8070-413B-B887-F07AC3CF777B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9437-1503-49BD-979E-A504CC0BA6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FBAC-8070-413B-B887-F07AC3CF777B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9437-1503-49BD-979E-A504CC0BA6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FBAC-8070-413B-B887-F07AC3CF777B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9437-1503-49BD-979E-A504CC0BA6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FBAC-8070-413B-B887-F07AC3CF777B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9437-1503-49BD-979E-A504CC0BA62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6A1FBAC-8070-413B-B887-F07AC3CF777B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EF9437-1503-49BD-979E-A504CC0BA62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3645024"/>
            <a:ext cx="5637010" cy="882119"/>
          </a:xfrm>
        </p:spPr>
        <p:txBody>
          <a:bodyPr>
            <a:normAutofit/>
          </a:bodyPr>
          <a:lstStyle/>
          <a:p>
            <a:pPr algn="r"/>
            <a:r>
              <a:rPr lang="ru-RU" sz="15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Вариант сотрудничества: «Пила»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7344816" cy="2448272"/>
          </a:xfrm>
        </p:spPr>
        <p:txBody>
          <a:bodyPr/>
          <a:lstStyle/>
          <a:p>
            <a:pPr marL="182880" indent="0">
              <a:buNone/>
            </a:pPr>
            <a:r>
              <a:rPr lang="en-US" dirty="0"/>
              <a:t>“Lead the way!”</a:t>
            </a:r>
            <a:br>
              <a:rPr lang="ru-RU" dirty="0"/>
            </a:br>
            <a:br>
              <a:rPr lang="ru-RU" dirty="0"/>
            </a:br>
            <a:r>
              <a:rPr lang="ru-RU" sz="2500" dirty="0"/>
              <a:t>Технология «Обучение в сотрудничестве»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987824" y="5301208"/>
            <a:ext cx="5637010" cy="88211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600" dirty="0" err="1"/>
              <a:t>Злобич</a:t>
            </a:r>
            <a:r>
              <a:rPr lang="ru-RU" sz="1600" dirty="0"/>
              <a:t> Татьяна Александровна</a:t>
            </a:r>
          </a:p>
          <a:p>
            <a:pPr algn="r"/>
            <a:r>
              <a:rPr lang="ru-RU" sz="1600" dirty="0"/>
              <a:t>Учитель английского языка</a:t>
            </a:r>
          </a:p>
          <a:p>
            <a:pPr algn="r"/>
            <a:r>
              <a:rPr lang="ru-RU" sz="1600" dirty="0"/>
              <a:t>ГБОУ лицей № 82 Петроградского района</a:t>
            </a:r>
          </a:p>
          <a:p>
            <a:pPr algn="r"/>
            <a:r>
              <a:rPr lang="ru-RU" sz="1600" dirty="0"/>
              <a:t>Санкт-</a:t>
            </a:r>
            <a:r>
              <a:rPr lang="ru-RU" sz="1600" dirty="0" err="1"/>
              <a:t>Петребурга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18291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17432" cy="5433784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ru-RU" b="1" dirty="0"/>
              <a:t>7 класс</a:t>
            </a:r>
          </a:p>
          <a:p>
            <a:pPr marL="45720" indent="0">
              <a:buNone/>
            </a:pPr>
            <a:r>
              <a:rPr lang="ru-RU" b="1" dirty="0"/>
              <a:t>Учебник</a:t>
            </a:r>
            <a:r>
              <a:rPr lang="en-US" b="1" dirty="0"/>
              <a:t>:</a:t>
            </a:r>
            <a:r>
              <a:rPr lang="ru-RU" dirty="0"/>
              <a:t> </a:t>
            </a:r>
            <a:r>
              <a:rPr lang="en-US" dirty="0"/>
              <a:t>Spotlight 7</a:t>
            </a:r>
          </a:p>
          <a:p>
            <a:pPr marL="45720" indent="0">
              <a:buNone/>
            </a:pPr>
            <a:r>
              <a:rPr lang="ru-RU" b="1" dirty="0"/>
              <a:t>Тема:</a:t>
            </a:r>
            <a:r>
              <a:rPr lang="ru-RU" dirty="0"/>
              <a:t> </a:t>
            </a:r>
            <a:r>
              <a:rPr lang="en-US" dirty="0"/>
              <a:t>Module 3, </a:t>
            </a:r>
            <a:r>
              <a:rPr lang="ru-RU" dirty="0"/>
              <a:t>раздел 3</a:t>
            </a:r>
            <a:r>
              <a:rPr lang="en-US" dirty="0"/>
              <a:t>a: “Lead the way!”</a:t>
            </a:r>
            <a:endParaRPr lang="ru-RU" dirty="0"/>
          </a:p>
          <a:p>
            <a:pPr marL="45720" indent="0">
              <a:buNone/>
            </a:pPr>
            <a:r>
              <a:rPr lang="ru-RU" b="1" dirty="0"/>
              <a:t>Цель:</a:t>
            </a:r>
            <a:r>
              <a:rPr lang="ru-RU" dirty="0"/>
              <a:t> Создание условий для развития умения говорения по теме: </a:t>
            </a:r>
            <a:r>
              <a:rPr lang="en-US" dirty="0"/>
              <a:t>“Hobbies”.</a:t>
            </a:r>
          </a:p>
          <a:p>
            <a:pPr marL="45720" indent="0">
              <a:buNone/>
            </a:pPr>
            <a:r>
              <a:rPr lang="ru-RU" b="1" dirty="0"/>
              <a:t>Задачи:</a:t>
            </a:r>
          </a:p>
          <a:p>
            <a:pPr marL="502920" indent="-457200">
              <a:buAutoNum type="arabicParenR"/>
            </a:pPr>
            <a:r>
              <a:rPr lang="ru-RU" u="sng" dirty="0"/>
              <a:t>практические</a:t>
            </a:r>
            <a:r>
              <a:rPr lang="ru-RU" dirty="0"/>
              <a:t>: развить навыки говорения о разновидностях хобби и необходимых для них качествах, актуализировать знания по употреблению относительных местоимений, совершенствовать навыки монологической и диалогической речи.</a:t>
            </a:r>
          </a:p>
          <a:p>
            <a:pPr marL="502920" indent="-457200">
              <a:buAutoNum type="arabicParenR"/>
            </a:pPr>
            <a:r>
              <a:rPr lang="ru-RU" u="sng" dirty="0"/>
              <a:t>воспитательные</a:t>
            </a:r>
            <a:r>
              <a:rPr lang="ru-RU" dirty="0"/>
              <a:t>: развивать умение работы в команде, формировать взаимоуважение, поддержку и внимание.</a:t>
            </a:r>
          </a:p>
          <a:p>
            <a:pPr marL="502920" indent="-457200">
              <a:buAutoNum type="arabicParenR"/>
            </a:pPr>
            <a:r>
              <a:rPr lang="ru-RU" u="sng" dirty="0"/>
              <a:t>развивающие</a:t>
            </a:r>
            <a:r>
              <a:rPr lang="ru-RU" dirty="0"/>
              <a:t>: развивать умение выделять главное, сопоставлять, анализировать.</a:t>
            </a:r>
          </a:p>
          <a:p>
            <a:pPr marL="502920" indent="-457200">
              <a:buAutoNum type="arabicParenR"/>
            </a:pPr>
            <a:r>
              <a:rPr lang="ru-RU" u="sng" dirty="0"/>
              <a:t>общеобразовательные</a:t>
            </a:r>
            <a:r>
              <a:rPr lang="ru-RU" dirty="0"/>
              <a:t>: развивать интерес к изучаемому языку, формировать представление об интересах подростков в разных странах, побуждать к выбору собственного хобби.</a:t>
            </a:r>
          </a:p>
          <a:p>
            <a:pPr marL="502920" indent="-457200">
              <a:buAutoNum type="arabicParenR"/>
            </a:pPr>
            <a:endParaRPr lang="en-US" dirty="0"/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1111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89440" cy="521776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000" b="1" dirty="0"/>
              <a:t>УУД:</a:t>
            </a:r>
          </a:p>
          <a:p>
            <a:pPr marL="45720" indent="0">
              <a:buNone/>
            </a:pPr>
            <a:r>
              <a:rPr lang="ru-RU" sz="2000" dirty="0"/>
              <a:t>1) </a:t>
            </a:r>
            <a:r>
              <a:rPr lang="ru-RU" sz="2000" u="sng" dirty="0"/>
              <a:t>личностные</a:t>
            </a:r>
            <a:r>
              <a:rPr lang="ru-RU" sz="2000" dirty="0"/>
              <a:t>: развитие интереса к окружающему миру, увлечениям подростков, расширение кругозора о вариантах проведения свободного времени.</a:t>
            </a:r>
          </a:p>
          <a:p>
            <a:pPr marL="45720" indent="0">
              <a:buNone/>
            </a:pPr>
            <a:r>
              <a:rPr lang="ru-RU" sz="2000" dirty="0"/>
              <a:t>2) </a:t>
            </a:r>
            <a:r>
              <a:rPr lang="ru-RU" sz="2000" u="sng" dirty="0"/>
              <a:t>регулятивные</a:t>
            </a:r>
            <a:r>
              <a:rPr lang="ru-RU" sz="2000" dirty="0"/>
              <a:t>: работа в команде, внимание друг к другу, взаимопомощь.</a:t>
            </a:r>
          </a:p>
          <a:p>
            <a:pPr marL="45720" indent="0">
              <a:buNone/>
            </a:pPr>
            <a:r>
              <a:rPr lang="ru-RU" sz="2000" dirty="0"/>
              <a:t>3) </a:t>
            </a:r>
            <a:r>
              <a:rPr lang="ru-RU" sz="2000" u="sng" dirty="0"/>
              <a:t>коммуникативные</a:t>
            </a:r>
            <a:r>
              <a:rPr lang="ru-RU" sz="2000" dirty="0"/>
              <a:t>: умение строить высказывание об увлечениях и хобби, давать характеристики, задавать вопросы.</a:t>
            </a:r>
          </a:p>
          <a:p>
            <a:pPr marL="45720" indent="0">
              <a:buNone/>
            </a:pPr>
            <a:r>
              <a:rPr lang="ru-RU" sz="2000" dirty="0"/>
              <a:t>4) </a:t>
            </a:r>
            <a:r>
              <a:rPr lang="ru-RU" sz="2000" u="sng" dirty="0"/>
              <a:t>познавательные</a:t>
            </a:r>
            <a:r>
              <a:rPr lang="ru-RU" sz="2000" dirty="0"/>
              <a:t>: умение искать информацию, выделять главное, анализировать, сравнивать.</a:t>
            </a:r>
          </a:p>
        </p:txBody>
      </p:sp>
    </p:spTree>
    <p:extLst>
      <p:ext uri="{BB962C8B-B14F-4D97-AF65-F5344CB8AC3E}">
        <p14:creationId xmlns:p14="http://schemas.microsoft.com/office/powerpoint/2010/main" val="2964856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114685" y="620687"/>
            <a:ext cx="6914629" cy="6535787"/>
          </a:xfrm>
        </p:spPr>
        <p:txBody>
          <a:bodyPr/>
          <a:lstStyle/>
          <a:p>
            <a:r>
              <a:rPr lang="ru-RU" dirty="0"/>
              <a:t>Актуализация знаний по употреблению относительных местоимений. </a:t>
            </a:r>
          </a:p>
          <a:p>
            <a:r>
              <a:rPr lang="en-US" dirty="0"/>
              <a:t>Ex.5 (a</a:t>
            </a:r>
            <a:r>
              <a:rPr lang="ru-RU" dirty="0"/>
              <a:t>,с)</a:t>
            </a:r>
            <a:r>
              <a:rPr lang="en-US" dirty="0"/>
              <a:t>, p.26 SB</a:t>
            </a:r>
            <a:endParaRPr lang="ru-RU" dirty="0"/>
          </a:p>
        </p:txBody>
      </p:sp>
      <p:pic>
        <p:nvPicPr>
          <p:cNvPr id="1026" name="Picture 2" descr="C:\Users\Admin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276872"/>
            <a:ext cx="4133850" cy="149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Безымянный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936128"/>
            <a:ext cx="4248150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2372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dmin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031"/>
            <a:ext cx="4772025" cy="676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Объект 1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88204332"/>
              </p:ext>
            </p:extLst>
          </p:nvPr>
        </p:nvGraphicFramePr>
        <p:xfrm>
          <a:off x="5292725" y="333374"/>
          <a:ext cx="3599755" cy="6335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15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35985">
                <a:tc>
                  <a:txBody>
                    <a:bodyPr/>
                    <a:lstStyle/>
                    <a:p>
                      <a:pPr marL="331470" indent="-285750">
                        <a:buFont typeface="Arial" pitchFamily="34" charset="0"/>
                        <a:buChar char="•"/>
                      </a:pPr>
                      <a:r>
                        <a:rPr lang="en-US" sz="1400" dirty="0"/>
                        <a:t>To pay a lot of attention</a:t>
                      </a:r>
                    </a:p>
                    <a:p>
                      <a:pPr marL="331470" indent="-285750">
                        <a:buFont typeface="Arial" pitchFamily="34" charset="0"/>
                        <a:buChar char="•"/>
                      </a:pPr>
                      <a:r>
                        <a:rPr lang="en-US" sz="1400" dirty="0"/>
                        <a:t>To design</a:t>
                      </a:r>
                    </a:p>
                    <a:p>
                      <a:pPr marL="331470" indent="-285750">
                        <a:buFont typeface="Arial" pitchFamily="34" charset="0"/>
                        <a:buChar char="•"/>
                      </a:pPr>
                      <a:r>
                        <a:rPr lang="en-US" sz="1400" dirty="0"/>
                        <a:t>To try out</a:t>
                      </a:r>
                    </a:p>
                    <a:p>
                      <a:pPr marL="331470" indent="-285750">
                        <a:buFont typeface="Arial" pitchFamily="34" charset="0"/>
                        <a:buChar char="•"/>
                      </a:pPr>
                      <a:r>
                        <a:rPr lang="en-US" sz="1400" dirty="0"/>
                        <a:t>To set up</a:t>
                      </a:r>
                    </a:p>
                    <a:p>
                      <a:pPr marL="331470" indent="-285750">
                        <a:buFont typeface="Arial" pitchFamily="34" charset="0"/>
                        <a:buChar char="•"/>
                      </a:pPr>
                      <a:r>
                        <a:rPr lang="en-US" sz="1400" dirty="0"/>
                        <a:t>To staple</a:t>
                      </a:r>
                    </a:p>
                    <a:p>
                      <a:pPr marL="331470" indent="-285750">
                        <a:buFont typeface="Arial" pitchFamily="34" charset="0"/>
                        <a:buChar char="•"/>
                      </a:pPr>
                      <a:r>
                        <a:rPr lang="en-US" sz="1400" dirty="0"/>
                        <a:t>To be in charge of</a:t>
                      </a:r>
                    </a:p>
                    <a:p>
                      <a:pPr marL="331470" indent="-285750">
                        <a:buFont typeface="Arial" pitchFamily="34" charset="0"/>
                        <a:buChar char="•"/>
                      </a:pPr>
                      <a:r>
                        <a:rPr lang="en-US" sz="1400" dirty="0"/>
                        <a:t>Empire </a:t>
                      </a:r>
                    </a:p>
                    <a:p>
                      <a:pPr marL="331470" indent="-285750">
                        <a:buFont typeface="Arial" pitchFamily="34" charset="0"/>
                        <a:buChar char="•"/>
                      </a:pPr>
                      <a:r>
                        <a:rPr lang="en-US" sz="1400" dirty="0"/>
                        <a:t>Latest</a:t>
                      </a:r>
                    </a:p>
                    <a:p>
                      <a:pPr marL="331470" indent="-285750">
                        <a:buFont typeface="Arial" pitchFamily="34" charset="0"/>
                        <a:buChar char="•"/>
                      </a:pPr>
                      <a:r>
                        <a:rPr lang="en-US" sz="1400" dirty="0"/>
                        <a:t>To determine</a:t>
                      </a:r>
                    </a:p>
                    <a:p>
                      <a:pPr marL="331470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P</a:t>
                      </a:r>
                      <a:r>
                        <a:rPr lang="en-US" sz="1400" dirty="0"/>
                        <a:t>ieced together</a:t>
                      </a:r>
                    </a:p>
                    <a:p>
                      <a:pPr marL="331470" indent="-285750">
                        <a:buFont typeface="Arial" pitchFamily="34" charset="0"/>
                        <a:buChar char="•"/>
                      </a:pPr>
                      <a:r>
                        <a:rPr lang="en-US" sz="1400" dirty="0"/>
                        <a:t>To be jealous of</a:t>
                      </a:r>
                    </a:p>
                    <a:p>
                      <a:pPr marL="331470" indent="-285750">
                        <a:buFont typeface="Arial" pitchFamily="34" charset="0"/>
                        <a:buChar char="•"/>
                      </a:pPr>
                      <a:r>
                        <a:rPr lang="en-US" sz="1400" dirty="0"/>
                        <a:t>To be afraid of</a:t>
                      </a:r>
                    </a:p>
                    <a:p>
                      <a:pPr marL="331470" indent="-285750">
                        <a:buFont typeface="Arial" pitchFamily="34" charset="0"/>
                        <a:buChar char="•"/>
                      </a:pPr>
                      <a:r>
                        <a:rPr lang="en-US" sz="1400" dirty="0"/>
                        <a:t>Award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Завидовать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Новейший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Пробовать, испытывать</a:t>
                      </a:r>
                      <a:endParaRPr lang="en-US" sz="12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Скрепить, сшивать</a:t>
                      </a:r>
                      <a:endParaRPr lang="en-US" sz="12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Быть ответственным</a:t>
                      </a:r>
                      <a:endParaRPr lang="en-US" sz="12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Награда, приз</a:t>
                      </a:r>
                      <a:endParaRPr lang="en-US" sz="12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Уделять много внимания</a:t>
                      </a:r>
                      <a:endParaRPr lang="en-US" sz="12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Собранный</a:t>
                      </a:r>
                      <a:endParaRPr lang="en-US" sz="12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Определять, обуславливать</a:t>
                      </a:r>
                      <a:endParaRPr lang="en-US" sz="12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Проектировать, конструировать, разрабатывать</a:t>
                      </a:r>
                      <a:endParaRPr lang="en-US" sz="12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Устанавливать, настраивать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Империя, держава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Бояться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2177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2132856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en-US" i="1" dirty="0"/>
              <a:t>Name of person</a:t>
            </a:r>
            <a:r>
              <a:rPr lang="ru-RU" i="1" dirty="0"/>
              <a:t>:</a:t>
            </a:r>
            <a:endParaRPr lang="en-US" i="1" dirty="0"/>
          </a:p>
          <a:p>
            <a:pPr marL="45720" indent="0">
              <a:buNone/>
            </a:pPr>
            <a:r>
              <a:rPr lang="en-US" i="1" dirty="0"/>
              <a:t>Country he/she is from</a:t>
            </a:r>
            <a:r>
              <a:rPr lang="ru-RU" i="1" dirty="0"/>
              <a:t>:</a:t>
            </a:r>
            <a:endParaRPr lang="en-US" i="1" dirty="0"/>
          </a:p>
          <a:p>
            <a:pPr marL="45720" indent="0">
              <a:buNone/>
            </a:pPr>
            <a:r>
              <a:rPr lang="en-US" i="1" dirty="0"/>
              <a:t>What he/she does</a:t>
            </a:r>
            <a:r>
              <a:rPr lang="ru-RU" i="1" dirty="0"/>
              <a:t>:</a:t>
            </a:r>
            <a:endParaRPr lang="en-US" i="1" dirty="0"/>
          </a:p>
          <a:p>
            <a:pPr marL="45720" indent="0">
              <a:buNone/>
            </a:pPr>
            <a:r>
              <a:rPr lang="en-US" i="1" dirty="0"/>
              <a:t>Character qualities</a:t>
            </a:r>
            <a:r>
              <a:rPr lang="ru-RU" i="1" dirty="0"/>
              <a:t>:</a:t>
            </a:r>
            <a:endParaRPr lang="en-US" i="1" dirty="0"/>
          </a:p>
        </p:txBody>
      </p:sp>
      <p:pic>
        <p:nvPicPr>
          <p:cNvPr id="2050" name="Picture 2" descr="C:\Users\Admin\Desktop\Безымянный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182" y="404664"/>
            <a:ext cx="1352550" cy="604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948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img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704856" cy="5778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327745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211</TotalTime>
  <Words>324</Words>
  <Application>Microsoft Office PowerPoint</Application>
  <PresentationFormat>Экран (4:3)</PresentationFormat>
  <Paragraphs>52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Georgia</vt:lpstr>
      <vt:lpstr>Trebuchet MS</vt:lpstr>
      <vt:lpstr>Воздушный поток</vt:lpstr>
      <vt:lpstr>“Lead the way!”  Технология «Обучение в сотрудничестве»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«Обучение в сотрудничестве»</dc:title>
  <dc:creator>Admin</dc:creator>
  <cp:lastModifiedBy>admin</cp:lastModifiedBy>
  <cp:revision>16</cp:revision>
  <dcterms:created xsi:type="dcterms:W3CDTF">2019-10-15T06:48:54Z</dcterms:created>
  <dcterms:modified xsi:type="dcterms:W3CDTF">2022-10-26T14:37:00Z</dcterms:modified>
</cp:coreProperties>
</file>