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90" r:id="rId4"/>
    <p:sldId id="261" r:id="rId5"/>
    <p:sldId id="291" r:id="rId6"/>
    <p:sldId id="262" r:id="rId7"/>
    <p:sldId id="264" r:id="rId8"/>
    <p:sldId id="263" r:id="rId9"/>
    <p:sldId id="265" r:id="rId10"/>
    <p:sldId id="268" r:id="rId11"/>
    <p:sldId id="266" r:id="rId12"/>
    <p:sldId id="274" r:id="rId13"/>
    <p:sldId id="270" r:id="rId14"/>
    <p:sldId id="271" r:id="rId15"/>
    <p:sldId id="272" r:id="rId16"/>
    <p:sldId id="273" r:id="rId17"/>
    <p:sldId id="267" r:id="rId18"/>
    <p:sldId id="292" r:id="rId19"/>
    <p:sldId id="277" r:id="rId20"/>
    <p:sldId id="269" r:id="rId21"/>
    <p:sldId id="278" r:id="rId22"/>
    <p:sldId id="275" r:id="rId23"/>
    <p:sldId id="280" r:id="rId24"/>
    <p:sldId id="279" r:id="rId25"/>
    <p:sldId id="276" r:id="rId26"/>
    <p:sldId id="281" r:id="rId27"/>
    <p:sldId id="283" r:id="rId28"/>
    <p:sldId id="282" r:id="rId29"/>
    <p:sldId id="284" r:id="rId30"/>
    <p:sldId id="285" r:id="rId31"/>
    <p:sldId id="289" r:id="rId32"/>
    <p:sldId id="286" r:id="rId33"/>
    <p:sldId id="287" r:id="rId34"/>
    <p:sldId id="288" r:id="rId35"/>
    <p:sldId id="294"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593" autoAdjust="0"/>
  </p:normalViewPr>
  <p:slideViewPr>
    <p:cSldViewPr>
      <p:cViewPr varScale="1">
        <p:scale>
          <a:sx n="65" d="100"/>
          <a:sy n="65" d="100"/>
        </p:scale>
        <p:origin x="-153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25.10.2022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25.10.2022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25.10.2022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25.10.2022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25.10.2022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5" name="Прямоугольник 4"/>
          <p:cNvSpPr/>
          <p:nvPr/>
        </p:nvSpPr>
        <p:spPr>
          <a:xfrm>
            <a:off x="0" y="0"/>
            <a:ext cx="9144000" cy="68580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1028"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sp>
        <p:nvSpPr>
          <p:cNvPr id="1077" name="Text Box 53"/>
          <p:cNvSpPr txBox="1">
            <a:spLocks noChangeArrowheads="1"/>
          </p:cNvSpPr>
          <p:nvPr/>
        </p:nvSpPr>
        <p:spPr bwMode="auto">
          <a:xfrm>
            <a:off x="2627784" y="2348880"/>
            <a:ext cx="4320480" cy="2087562"/>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4400" b="1" i="0" u="none" strike="noStrike" cap="none" normalizeH="0" baseline="0" dirty="0" smtClean="0">
                <a:ln>
                  <a:noFill/>
                </a:ln>
                <a:solidFill>
                  <a:srgbClr val="660099"/>
                </a:solidFill>
                <a:effectLst/>
                <a:latin typeface="Times New Roman" pitchFamily="18" charset="0"/>
              </a:rPr>
              <a:t>Весёлые опыты,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4400" b="1" i="0" u="none" strike="noStrike" cap="none" normalizeH="0" baseline="0" dirty="0" smtClean="0">
                <a:ln>
                  <a:noFill/>
                </a:ln>
                <a:solidFill>
                  <a:srgbClr val="660099"/>
                </a:solidFill>
                <a:effectLst/>
                <a:latin typeface="Times New Roman" pitchFamily="18" charset="0"/>
              </a:rPr>
              <a:t>игры, забавы...</a:t>
            </a:r>
            <a:endParaRPr kumimoji="0" lang="ru-RU" sz="2400" b="0" i="0" u="none" strike="noStrike" cap="none" normalizeH="0" baseline="0" dirty="0" smtClean="0">
              <a:ln>
                <a:noFill/>
              </a:ln>
              <a:solidFill>
                <a:schemeClr val="tx1"/>
              </a:solidFill>
              <a:effectLst/>
              <a:latin typeface="Arial" pitchFamily="34" charset="0"/>
            </a:endParaRPr>
          </a:p>
        </p:txBody>
      </p:sp>
      <p:pic>
        <p:nvPicPr>
          <p:cNvPr id="1078" name="Picture 54" descr="Изображение 119"/>
          <p:cNvPicPr>
            <a:picLocks noChangeAspect="1" noChangeArrowheads="1"/>
          </p:cNvPicPr>
          <p:nvPr/>
        </p:nvPicPr>
        <p:blipFill>
          <a:blip r:embed="rId2" cstate="screen"/>
          <a:srcRect/>
          <a:stretch>
            <a:fillRect/>
          </a:stretch>
        </p:blipFill>
        <p:spPr bwMode="auto">
          <a:xfrm>
            <a:off x="971600" y="548680"/>
            <a:ext cx="1873250" cy="1573212"/>
          </a:xfrm>
          <a:prstGeom prst="rect">
            <a:avLst/>
          </a:prstGeom>
          <a:noFill/>
          <a:ln w="9525" algn="ctr">
            <a:miter lim="800000"/>
            <a:headEnd/>
            <a:tailEnd/>
          </a:ln>
        </p:spPr>
      </p:pic>
      <p:pic>
        <p:nvPicPr>
          <p:cNvPr id="1079" name="Picture 55" descr="Изображение 102"/>
          <p:cNvPicPr>
            <a:picLocks noChangeAspect="1" noChangeArrowheads="1"/>
          </p:cNvPicPr>
          <p:nvPr/>
        </p:nvPicPr>
        <p:blipFill>
          <a:blip r:embed="rId3" cstate="screen"/>
          <a:srcRect/>
          <a:stretch>
            <a:fillRect/>
          </a:stretch>
        </p:blipFill>
        <p:spPr bwMode="auto">
          <a:xfrm>
            <a:off x="6660232" y="4365104"/>
            <a:ext cx="1846262" cy="2016125"/>
          </a:xfrm>
          <a:prstGeom prst="rect">
            <a:avLst/>
          </a:prstGeom>
          <a:noFill/>
          <a:ln w="9525" algn="ctr">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290301" y="5301208"/>
            <a:ext cx="1853699" cy="1556792"/>
          </a:xfrm>
          <a:prstGeom prst="rect">
            <a:avLst/>
          </a:prstGeom>
          <a:noFill/>
          <a:ln w="9525" algn="ctr">
            <a:miter lim="800000"/>
            <a:headEnd/>
            <a:tailEnd/>
          </a:ln>
        </p:spPr>
      </p:pic>
      <p:pic>
        <p:nvPicPr>
          <p:cNvPr id="21506" name="Picture 2" descr="C:\Documents and Settings\Admin\Рабочий стол\i.jpg"/>
          <p:cNvPicPr>
            <a:picLocks noChangeAspect="1" noChangeArrowheads="1"/>
          </p:cNvPicPr>
          <p:nvPr/>
        </p:nvPicPr>
        <p:blipFill>
          <a:blip r:embed="rId3" cstate="screen"/>
          <a:srcRect/>
          <a:stretch>
            <a:fillRect/>
          </a:stretch>
        </p:blipFill>
        <p:spPr bwMode="auto">
          <a:xfrm>
            <a:off x="2843808" y="764704"/>
            <a:ext cx="3408164" cy="2523645"/>
          </a:xfrm>
          <a:prstGeom prst="rect">
            <a:avLst/>
          </a:prstGeom>
          <a:noFill/>
          <a:ln w="9525" algn="ctr">
            <a:miter lim="800000"/>
            <a:headEnd/>
            <a:tailEnd/>
          </a:ln>
        </p:spPr>
      </p:pic>
      <p:sp>
        <p:nvSpPr>
          <p:cNvPr id="54" name="TextBox 53"/>
          <p:cNvSpPr txBox="1"/>
          <p:nvPr/>
        </p:nvSpPr>
        <p:spPr>
          <a:xfrm>
            <a:off x="2051720" y="4293096"/>
            <a:ext cx="3960440" cy="769441"/>
          </a:xfrm>
          <a:prstGeom prst="rect">
            <a:avLst/>
          </a:prstGeom>
          <a:noFill/>
        </p:spPr>
        <p:txBody>
          <a:bodyPr wrap="square" rtlCol="0">
            <a:spAutoFit/>
          </a:bodyPr>
          <a:lstStyle/>
          <a:p>
            <a:r>
              <a:rPr lang="sah-RU" sz="4400" b="1" dirty="0" smtClean="0">
                <a:solidFill>
                  <a:srgbClr val="7030A0"/>
                </a:solidFill>
              </a:rPr>
              <a:t>Поиграем...</a:t>
            </a:r>
            <a:endParaRPr lang="ru-RU" sz="4400" b="1" dirty="0">
              <a:solidFill>
                <a:srgbClr val="7030A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719007" y="5661248"/>
            <a:ext cx="1424993" cy="1196752"/>
          </a:xfrm>
          <a:prstGeom prst="rect">
            <a:avLst/>
          </a:prstGeom>
          <a:noFill/>
          <a:ln w="9525" algn="ctr">
            <a:miter lim="800000"/>
            <a:headEnd/>
            <a:tailEnd/>
          </a:ln>
        </p:spPr>
      </p:pic>
      <p:sp>
        <p:nvSpPr>
          <p:cNvPr id="23553" name="Rectangle 1"/>
          <p:cNvSpPr>
            <a:spLocks noChangeArrowheads="1"/>
          </p:cNvSpPr>
          <p:nvPr/>
        </p:nvSpPr>
        <p:spPr bwMode="auto">
          <a:xfrm>
            <a:off x="827584" y="451412"/>
            <a:ext cx="7560840" cy="3308598"/>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sng" strike="noStrike" cap="none" normalizeH="0" baseline="0" dirty="0" smtClean="0">
                <a:ln>
                  <a:noFill/>
                </a:ln>
                <a:solidFill>
                  <a:srgbClr val="6600CC"/>
                </a:solidFill>
                <a:effectLst/>
                <a:latin typeface="Times New Roman" pitchFamily="18" charset="0"/>
              </a:rPr>
              <a:t>«</a:t>
            </a:r>
            <a:r>
              <a:rPr kumimoji="0" lang="ru-RU" sz="1600" b="1" i="0" u="sng" strike="noStrike" cap="none" normalizeH="0" baseline="0" dirty="0" smtClean="0">
                <a:ln>
                  <a:noFill/>
                </a:ln>
                <a:solidFill>
                  <a:srgbClr val="6600CC"/>
                </a:solidFill>
                <a:effectLst/>
                <a:latin typeface="Times New Roman" pitchFamily="18" charset="0"/>
                <a:cs typeface="Times New Roman" pitchFamily="18" charset="0"/>
              </a:rPr>
              <a:t>Поливаем цветы</a:t>
            </a:r>
            <a:r>
              <a:rPr kumimoji="0" lang="en-US" sz="1600" b="1" i="0" u="sng" strike="noStrike" cap="none" normalizeH="0" baseline="0" dirty="0" smtClean="0">
                <a:ln>
                  <a:noFill/>
                </a:ln>
                <a:solidFill>
                  <a:srgbClr val="6600CC"/>
                </a:solidFill>
                <a:effectLst/>
                <a:latin typeface="Times New Roman" pitchFamily="18" charset="0"/>
              </a:rPr>
              <a:t>»</a:t>
            </a:r>
            <a:endParaRPr kumimoji="0" lang="en-US" sz="8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300" b="1" i="0" u="sng" strike="noStrike" cap="none" normalizeH="0" baseline="0" dirty="0" smtClean="0">
                <a:ln>
                  <a:noFill/>
                </a:ln>
                <a:solidFill>
                  <a:srgbClr val="000000"/>
                </a:solidFill>
                <a:effectLst/>
                <a:latin typeface="Times New Roman" pitchFamily="18" charset="0"/>
                <a:cs typeface="Times New Roman" pitchFamily="18" charset="0"/>
              </a:rPr>
              <a:t>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cs typeface="Times New Roman" pitchFamily="18" charset="0"/>
              </a:rPr>
              <a:t>Необходимый инвентарь:</a:t>
            </a: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 детская лейка.</a:t>
            </a:r>
            <a:endParaRPr kumimoji="0" lang="ru-RU" sz="10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Возьмите на прогулку лейку с водой. Найдите клумбу и объясните ребёнку, что для того, чтобы цветы хорошо </a:t>
            </a:r>
            <a:r>
              <a:rPr lang="sah-RU" sz="1600" dirty="0" smtClean="0">
                <a:solidFill>
                  <a:srgbClr val="000000"/>
                </a:solidFill>
                <a:latin typeface="Times New Roman" pitchFamily="18" charset="0"/>
                <a:cs typeface="Times New Roman" pitchFamily="18" charset="0"/>
              </a:rPr>
              <a:t>р</a:t>
            </a:r>
            <a:r>
              <a:rPr kumimoji="0" lang="ru-RU" sz="1600" b="0" i="0" u="none" strike="noStrike" cap="none" normalizeH="0" baseline="0" dirty="0" err="1" smtClean="0">
                <a:ln>
                  <a:noFill/>
                </a:ln>
                <a:solidFill>
                  <a:srgbClr val="000000"/>
                </a:solidFill>
                <a:effectLst/>
                <a:latin typeface="Times New Roman" pitchFamily="18" charset="0"/>
                <a:cs typeface="Times New Roman" pitchFamily="18" charset="0"/>
              </a:rPr>
              <a:t>осли</a:t>
            </a: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 их нужно поливать водой. Пусть малыш сам польёт клумбу. </a:t>
            </a:r>
            <a:r>
              <a:rPr lang="sah-RU" sz="1600" dirty="0" smtClean="0">
                <a:solidFill>
                  <a:srgbClr val="000000"/>
                </a:solidFill>
                <a:latin typeface="Times New Roman" pitchFamily="18" charset="0"/>
                <a:cs typeface="Times New Roman" pitchFamily="18" charset="0"/>
              </a:rPr>
              <a:t>Об</a:t>
            </a:r>
            <a:r>
              <a:rPr kumimoji="0" lang="ru-RU" sz="1600" b="0" i="0" u="none" strike="noStrike" cap="none" normalizeH="0" baseline="0" dirty="0" err="1" smtClean="0">
                <a:ln>
                  <a:noFill/>
                </a:ln>
                <a:solidFill>
                  <a:srgbClr val="000000"/>
                </a:solidFill>
                <a:effectLst/>
                <a:latin typeface="Times New Roman" pitchFamily="18" charset="0"/>
                <a:cs typeface="Times New Roman" pitchFamily="18" charset="0"/>
              </a:rPr>
              <a:t>ратите</a:t>
            </a: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 его внимание на то, как при поливе темнеет земля. Поливать можно траву, деревья, кустарники, рассказывая </a:t>
            </a:r>
            <a:r>
              <a:rPr lang="sah-RU" sz="1600" dirty="0" smtClean="0">
                <a:solidFill>
                  <a:srgbClr val="000000"/>
                </a:solidFill>
                <a:latin typeface="Times New Roman" pitchFamily="18" charset="0"/>
                <a:cs typeface="Times New Roman" pitchFamily="18" charset="0"/>
              </a:rPr>
              <a:t>п</a:t>
            </a:r>
            <a:r>
              <a:rPr kumimoji="0" lang="ru-RU" sz="1600" b="0" i="0" u="none" strike="noStrike" cap="none" normalizeH="0" baseline="0" dirty="0" err="1" smtClean="0">
                <a:ln>
                  <a:noFill/>
                </a:ln>
                <a:solidFill>
                  <a:srgbClr val="000000"/>
                </a:solidFill>
                <a:effectLst/>
                <a:latin typeface="Times New Roman" pitchFamily="18" charset="0"/>
                <a:cs typeface="Times New Roman" pitchFamily="18" charset="0"/>
              </a:rPr>
              <a:t>ри</a:t>
            </a: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 этом как растения пьют воду. Рассматривайте капельки воды, оставшиеся на листьях, замечайте, что струйки воды из лейки похожи на дождик. Спойте песенку или прочитайте стишок.</a:t>
            </a:r>
            <a:endParaRPr kumimoji="0" lang="ru-RU" sz="10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rgbClr val="000000"/>
                </a:solidFill>
                <a:effectLst/>
                <a:latin typeface="Times New Roman" pitchFamily="18" charset="0"/>
                <a:cs typeface="Times New Roman" pitchFamily="18" charset="0"/>
              </a:rPr>
              <a:t>Лейку, леечку возьмём</a:t>
            </a:r>
            <a:endParaRPr kumimoji="0" lang="ru-RU" sz="10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rgbClr val="000000"/>
                </a:solidFill>
                <a:effectLst/>
                <a:latin typeface="Times New Roman" pitchFamily="18" charset="0"/>
                <a:cs typeface="Times New Roman" pitchFamily="18" charset="0"/>
              </a:rPr>
              <a:t>и  воды в неё нальём.</a:t>
            </a:r>
            <a:endParaRPr kumimoji="0" lang="ru-RU" sz="10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rgbClr val="000000"/>
                </a:solidFill>
                <a:effectLst/>
                <a:latin typeface="Times New Roman" pitchFamily="18" charset="0"/>
                <a:cs typeface="Times New Roman" pitchFamily="18" charset="0"/>
              </a:rPr>
              <a:t>Мы польём цветочки лейкой,</a:t>
            </a:r>
            <a:endParaRPr kumimoji="0" lang="ru-RU" sz="10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rgbClr val="000000"/>
                </a:solidFill>
                <a:effectLst/>
                <a:latin typeface="Times New Roman" pitchFamily="18" charset="0"/>
              </a:rPr>
              <a:t>Вырастайте поскорей-ка</a:t>
            </a:r>
            <a:endParaRPr kumimoji="0" lang="ru-RU"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endParaRPr>
          </a:p>
        </p:txBody>
      </p:sp>
      <p:pic>
        <p:nvPicPr>
          <p:cNvPr id="55" name="Рисунок 54" descr="20210428_154653.jpg"/>
          <p:cNvPicPr>
            <a:picLocks noChangeAspect="1"/>
          </p:cNvPicPr>
          <p:nvPr/>
        </p:nvPicPr>
        <p:blipFill>
          <a:blip r:embed="rId3" cstate="screen"/>
          <a:stretch>
            <a:fillRect/>
          </a:stretch>
        </p:blipFill>
        <p:spPr>
          <a:xfrm rot="5400000">
            <a:off x="5030880" y="3112996"/>
            <a:ext cx="3393394" cy="2596643"/>
          </a:xfrm>
          <a:prstGeom prst="rect">
            <a:avLst/>
          </a:prstGeom>
          <a:ln>
            <a:noFill/>
          </a:ln>
          <a:effectLst>
            <a:softEdge rad="112500"/>
          </a:effectLst>
        </p:spPr>
      </p:pic>
      <p:pic>
        <p:nvPicPr>
          <p:cNvPr id="56" name="Рисунок 55" descr="20210428_154820.jpg"/>
          <p:cNvPicPr>
            <a:picLocks noChangeAspect="1"/>
          </p:cNvPicPr>
          <p:nvPr/>
        </p:nvPicPr>
        <p:blipFill>
          <a:blip r:embed="rId4" cstate="screen"/>
          <a:stretch>
            <a:fillRect/>
          </a:stretch>
        </p:blipFill>
        <p:spPr>
          <a:xfrm rot="5400000">
            <a:off x="1928794" y="3429000"/>
            <a:ext cx="2786082" cy="2928958"/>
          </a:xfrm>
          <a:prstGeom prst="rect">
            <a:avLst/>
          </a:prstGeom>
          <a:ln>
            <a:noFill/>
          </a:ln>
          <a:effectLst>
            <a:softEdge rad="112500"/>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26625" name="Rectangle 1"/>
          <p:cNvSpPr>
            <a:spLocks noChangeArrowheads="1"/>
          </p:cNvSpPr>
          <p:nvPr/>
        </p:nvSpPr>
        <p:spPr bwMode="auto">
          <a:xfrm>
            <a:off x="899592" y="887814"/>
            <a:ext cx="7344816" cy="1354217"/>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6600CC"/>
                </a:solidFill>
                <a:effectLst/>
                <a:latin typeface="Times New Roman" pitchFamily="18" charset="0"/>
                <a:cs typeface="Times New Roman" pitchFamily="18" charset="0"/>
              </a:rPr>
              <a:t>Игра—опыт </a:t>
            </a:r>
            <a:r>
              <a:rPr kumimoji="0" lang="en-US" sz="1600" b="1" i="0" u="none" strike="noStrike" cap="none" normalizeH="0" baseline="0" dirty="0" smtClean="0">
                <a:ln>
                  <a:noFill/>
                </a:ln>
                <a:solidFill>
                  <a:srgbClr val="6600CC"/>
                </a:solidFill>
                <a:effectLst/>
                <a:latin typeface="Times New Roman" pitchFamily="18" charset="0"/>
              </a:rPr>
              <a:t>«</a:t>
            </a:r>
            <a:r>
              <a:rPr kumimoji="0" lang="ru-RU" sz="1600" b="1" i="0" u="none" strike="noStrike" cap="none" normalizeH="0" baseline="0" dirty="0" smtClean="0">
                <a:ln>
                  <a:noFill/>
                </a:ln>
                <a:solidFill>
                  <a:srgbClr val="6600CC"/>
                </a:solidFill>
                <a:effectLst/>
                <a:latin typeface="Times New Roman" pitchFamily="18" charset="0"/>
                <a:cs typeface="Times New Roman" pitchFamily="18" charset="0"/>
              </a:rPr>
              <a:t>Сколько воды?</a:t>
            </a:r>
            <a:r>
              <a:rPr kumimoji="0" lang="en-US" sz="1600" b="1" i="0" u="none" strike="noStrike" cap="none" normalizeH="0" baseline="0" dirty="0" smtClean="0">
                <a:ln>
                  <a:noFill/>
                </a:ln>
                <a:solidFill>
                  <a:srgbClr val="6600CC"/>
                </a:solidFill>
                <a:effectLst/>
                <a:latin typeface="Times New Roman" pitchFamily="18"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 </a:t>
            </a:r>
            <a:endParaRPr kumimoji="0" lang="ru-RU" sz="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Сколько маленьких стаканчиков с водой можно перелить  в бутылку? Посчитаем?</a:t>
            </a:r>
            <a:r>
              <a:rPr lang="sah-RU" sz="1600" dirty="0" smtClean="0">
                <a:latin typeface="Arial" pitchFamily="34" charset="0"/>
              </a:rPr>
              <a:t> </a:t>
            </a: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Выливая в бутылку каждый следующий стакан, делайте на стенке   бутылки отметки маркером</a:t>
            </a: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a:t>
            </a:r>
            <a:endParaRPr kumimoji="0" lang="ru-RU" sz="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endParaRPr>
          </a:p>
        </p:txBody>
      </p:sp>
      <p:pic>
        <p:nvPicPr>
          <p:cNvPr id="26626" name="Picture 2"/>
          <p:cNvPicPr>
            <a:picLocks noChangeAspect="1" noChangeArrowheads="1"/>
          </p:cNvPicPr>
          <p:nvPr/>
        </p:nvPicPr>
        <p:blipFill>
          <a:blip r:embed="rId3" cstate="screen"/>
          <a:srcRect/>
          <a:stretch>
            <a:fillRect/>
          </a:stretch>
        </p:blipFill>
        <p:spPr bwMode="auto">
          <a:xfrm>
            <a:off x="1331640" y="2924944"/>
            <a:ext cx="3240360" cy="2198505"/>
          </a:xfrm>
          <a:prstGeom prst="rect">
            <a:avLst/>
          </a:prstGeom>
          <a:noFill/>
          <a:ln w="9525" algn="ctr">
            <a:miter lim="800000"/>
            <a:headEnd/>
            <a:tailEnd/>
          </a:ln>
        </p:spPr>
      </p:pic>
      <p:pic>
        <p:nvPicPr>
          <p:cNvPr id="26628" name="Picture 4" descr="20170518_095413"/>
          <p:cNvPicPr>
            <a:picLocks noChangeAspect="1" noChangeArrowheads="1"/>
          </p:cNvPicPr>
          <p:nvPr/>
        </p:nvPicPr>
        <p:blipFill>
          <a:blip r:embed="rId4" cstate="screen"/>
          <a:srcRect/>
          <a:stretch>
            <a:fillRect/>
          </a:stretch>
        </p:blipFill>
        <p:spPr bwMode="auto">
          <a:xfrm>
            <a:off x="5436096" y="2420888"/>
            <a:ext cx="2088232" cy="2768254"/>
          </a:xfrm>
          <a:prstGeom prst="rect">
            <a:avLst/>
          </a:prstGeom>
          <a:noFill/>
          <a:ln w="9525" algn="ctr">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3347864" y="4005064"/>
            <a:ext cx="2664296" cy="2237555"/>
          </a:xfrm>
          <a:prstGeom prst="rect">
            <a:avLst/>
          </a:prstGeom>
          <a:noFill/>
          <a:ln w="9525" algn="ctr">
            <a:miter lim="800000"/>
            <a:headEnd/>
            <a:tailEnd/>
          </a:ln>
        </p:spPr>
      </p:pic>
      <p:sp>
        <p:nvSpPr>
          <p:cNvPr id="30721" name="Rectangle 1"/>
          <p:cNvSpPr>
            <a:spLocks noChangeArrowheads="1"/>
          </p:cNvSpPr>
          <p:nvPr/>
        </p:nvSpPr>
        <p:spPr bwMode="auto">
          <a:xfrm>
            <a:off x="971600" y="497578"/>
            <a:ext cx="7344816"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"Воздух не виден в комнате. Чтобы его увидеть, его надо поймать".</a:t>
            </a:r>
            <a:endParaRPr kumimoji="0" lang="sah-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sah-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Детям предлагается посмотреть на групповую комнату. Что вы видите? (Игрушки, столы и т. д.) А ещё в комнате много воздуха, но его не видно, потому что он прозрачный, бесцветный. Чтобы увидеть воздух, его нужно поймать. Воспитатель предлагает посмотреть в полиэтиленовый пакет. Что там? (Он пуст). Его можно сложить в несколько раз. Смотрите, какой он тоненький. Теперь мы набираем в пакет воздух, завязываем его. Наш пакет полон воздуха и похож на подушку. Теперь развяжем пакет, выпустим из него воздух. Пакет стал опять тоненьким. Почему? (В нём нет воздуха). Опять наберём в пакет воздух и снова его выпустим (2-3 раза).</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Вывод: О чём мы сегодня узнали? Воздух прозрачен. Чтобы его увидеть, его надо поймать</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29697" name="Rectangle 1"/>
          <p:cNvSpPr>
            <a:spLocks noChangeArrowheads="1"/>
          </p:cNvSpPr>
          <p:nvPr/>
        </p:nvSpPr>
        <p:spPr bwMode="auto">
          <a:xfrm>
            <a:off x="971600" y="539389"/>
            <a:ext cx="7272808" cy="2400657"/>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6988" algn="l"/>
              </a:tabLst>
            </a:pPr>
            <a:r>
              <a:rPr kumimoji="0" lang="en-US" b="1" i="0" u="sng" strike="noStrike" cap="none" normalizeH="0" baseline="0" dirty="0" smtClean="0">
                <a:ln>
                  <a:noFill/>
                </a:ln>
                <a:solidFill>
                  <a:srgbClr val="6600CC"/>
                </a:solidFill>
                <a:effectLst/>
                <a:latin typeface="Times New Roman" pitchFamily="18" charset="0"/>
              </a:rPr>
              <a:t>«</a:t>
            </a:r>
            <a:r>
              <a:rPr kumimoji="0" lang="ru-RU" b="1" i="0" u="sng" strike="noStrike" cap="none" normalizeH="0" baseline="0" dirty="0" smtClean="0">
                <a:ln>
                  <a:noFill/>
                </a:ln>
                <a:solidFill>
                  <a:srgbClr val="6600CC"/>
                </a:solidFill>
                <a:effectLst/>
                <a:latin typeface="Times New Roman" pitchFamily="18" charset="0"/>
                <a:cs typeface="Times New Roman" pitchFamily="18" charset="0"/>
              </a:rPr>
              <a:t>Шарики в воде</a:t>
            </a:r>
            <a:r>
              <a:rPr kumimoji="0" lang="en-US" b="1" i="0" u="sng" strike="noStrike" cap="none" normalizeH="0" baseline="0" dirty="0" smtClean="0">
                <a:ln>
                  <a:noFill/>
                </a:ln>
                <a:solidFill>
                  <a:srgbClr val="6600CC"/>
                </a:solidFill>
                <a:effectLst/>
                <a:latin typeface="Times New Roman" pitchFamily="18" charset="0"/>
              </a:rPr>
              <a:t>»</a:t>
            </a:r>
            <a:endParaRPr kumimoji="0" lang="en-US"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6988" algn="l"/>
              </a:tabLst>
            </a:pPr>
            <a:r>
              <a:rPr kumimoji="0" lang="ru-RU" sz="1600" b="1" i="0" u="sng" strike="noStrike" cap="none" normalizeH="0" baseline="0" dirty="0" smtClean="0">
                <a:ln>
                  <a:noFill/>
                </a:ln>
                <a:solidFill>
                  <a:srgbClr val="000000"/>
                </a:solidFill>
                <a:effectLst/>
                <a:latin typeface="Times New Roman" pitchFamily="18" charset="0"/>
                <a:cs typeface="Times New Roman" pitchFamily="18" charset="0"/>
              </a:rPr>
              <a:t> </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6988" algn="l"/>
              </a:tabLst>
            </a:pP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В такой игре – эксперименте тренируется мелкая моторика.</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6988" algn="l"/>
              </a:tabLst>
            </a:pPr>
            <a:r>
              <a:rPr kumimoji="0" lang="ru-RU" sz="1600" b="1" i="0" u="none" strike="noStrike" cap="none" normalizeH="0" baseline="0" dirty="0" smtClean="0">
                <a:ln>
                  <a:noFill/>
                </a:ln>
                <a:solidFill>
                  <a:srgbClr val="000000"/>
                </a:solidFill>
                <a:effectLst/>
                <a:latin typeface="Times New Roman" pitchFamily="18" charset="0"/>
                <a:cs typeface="Times New Roman" pitchFamily="18" charset="0"/>
              </a:rPr>
              <a:t>Необходимый инвентарь: </a:t>
            </a: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 две глубоких тарелки или два небольших тазика,, несколько теннисных шариков, ситечко с ручкой, салфетка или губка.</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6988" algn="l"/>
              </a:tabLst>
            </a:pPr>
            <a:r>
              <a:rPr kumimoji="0" lang="ru-RU" sz="1600" b="0" i="0" u="none" strike="noStrike" cap="none" normalizeH="0" baseline="0" dirty="0" smtClean="0">
                <a:ln>
                  <a:noFill/>
                </a:ln>
                <a:solidFill>
                  <a:srgbClr val="000000"/>
                </a:solidFill>
                <a:effectLst/>
                <a:latin typeface="Symbol" pitchFamily="18" charset="2"/>
              </a:rPr>
              <a:t>·</a:t>
            </a:r>
            <a:r>
              <a:rPr kumimoji="0" lang="ru-RU" sz="1600" b="0" i="0" u="none" strike="noStrike" cap="none" normalizeH="0" baseline="0" dirty="0" smtClean="0">
                <a:ln>
                  <a:noFill/>
                </a:ln>
                <a:solidFill>
                  <a:srgbClr val="000000"/>
                </a:solidFill>
                <a:effectLst/>
                <a:latin typeface="Times New Roman" pitchFamily="18" charset="0"/>
              </a:rPr>
              <a:t> </a:t>
            </a: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Поставьте на стол две глубоких тарелки, одну из которых наполните водой и опустите в неё шарики. Ребёнок с помощью ситечка достаёт шарики из тарелки с водой и перекладывает в пустую тарелку. В процессе эксперимента он замечает, что вода проливается в дырки ситечка, и что </a:t>
            </a:r>
            <a:r>
              <a:rPr kumimoji="0" lang="ru-RU" sz="1600" b="0" i="0" u="none" strike="noStrike" cap="none" normalizeH="0" baseline="0" dirty="0" err="1" smtClean="0">
                <a:ln>
                  <a:noFill/>
                </a:ln>
                <a:solidFill>
                  <a:srgbClr val="000000"/>
                </a:solidFill>
                <a:effectLst/>
                <a:latin typeface="Times New Roman" pitchFamily="18" charset="0"/>
                <a:cs typeface="Times New Roman" pitchFamily="18" charset="0"/>
              </a:rPr>
              <a:t>пластмасовые</a:t>
            </a: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 шарики не тонут в воде.</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8" algn="l"/>
              </a:tabLst>
            </a:pPr>
            <a:r>
              <a:rPr kumimoji="0" lang="en-US" sz="1000" b="0" i="0" u="none" strike="noStrike" cap="none" normalizeH="0" baseline="0" dirty="0" smtClean="0">
                <a:ln>
                  <a:noFill/>
                </a:ln>
                <a:solidFill>
                  <a:srgbClr val="000000"/>
                </a:solidFill>
                <a:effectLst/>
                <a:latin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endParaRPr>
          </a:p>
        </p:txBody>
      </p:sp>
      <p:pic>
        <p:nvPicPr>
          <p:cNvPr id="29698" name="Picture 2" descr="E:\опыт фото\IMG_20170601_161939.jpg"/>
          <p:cNvPicPr>
            <a:picLocks noChangeAspect="1" noChangeArrowheads="1"/>
          </p:cNvPicPr>
          <p:nvPr/>
        </p:nvPicPr>
        <p:blipFill>
          <a:blip r:embed="rId3" cstate="screen">
            <a:lum bright="10000"/>
          </a:blip>
          <a:srcRect/>
          <a:stretch>
            <a:fillRect/>
          </a:stretch>
        </p:blipFill>
        <p:spPr bwMode="auto">
          <a:xfrm>
            <a:off x="2915816" y="2924944"/>
            <a:ext cx="3258987" cy="3429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28673" name="Rectangle 1"/>
          <p:cNvSpPr>
            <a:spLocks noChangeArrowheads="1"/>
          </p:cNvSpPr>
          <p:nvPr/>
        </p:nvSpPr>
        <p:spPr bwMode="auto">
          <a:xfrm>
            <a:off x="899592" y="692696"/>
            <a:ext cx="7416824"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Таяние льда в воде.</a:t>
            </a:r>
            <a:endParaRPr kumimoji="0" lang="sah-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Цель: Показать взаимосвязь количества и качества от размера.</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Ход: Поместите в таз с водой большую и маленькую «льдины».  Поинтересуйтесь у детей, какая из них быстрее растает. Выслушайте гипотезы.</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Вывод: Чем больше льдина - тем медленнее она тает, и наоборот.</a:t>
            </a:r>
            <a:endParaRPr kumimoji="0" lang="ru-RU" sz="1600" b="0" i="0" u="none" strike="noStrike" cap="none" normalizeH="0" baseline="0" dirty="0" smtClean="0">
              <a:ln>
                <a:noFill/>
              </a:ln>
              <a:solidFill>
                <a:schemeClr val="tx1"/>
              </a:solidFill>
              <a:effectLst/>
              <a:latin typeface="Arial" pitchFamily="34" charset="0"/>
            </a:endParaRPr>
          </a:p>
        </p:txBody>
      </p:sp>
      <p:sp>
        <p:nvSpPr>
          <p:cNvPr id="28674" name="Rectangle 2"/>
          <p:cNvSpPr>
            <a:spLocks noChangeArrowheads="1"/>
          </p:cNvSpPr>
          <p:nvPr/>
        </p:nvSpPr>
        <p:spPr bwMode="auto">
          <a:xfrm>
            <a:off x="827584" y="2564904"/>
            <a:ext cx="756084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“Растения пьют воду”.</a:t>
            </a: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Поставьте букет цветов в подкрашенную воду. Через некоторое время стебли цветов также окрасятся.</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Вывод: растения пьют воду.</a:t>
            </a:r>
            <a:endParaRPr kumimoji="0" lang="ru-RU" sz="1600" b="0" i="0" u="none" strike="noStrike" cap="none" normalizeH="0" baseline="0" dirty="0" smtClean="0">
              <a:ln>
                <a:noFill/>
              </a:ln>
              <a:solidFill>
                <a:schemeClr val="tx1"/>
              </a:solidFill>
              <a:effectLst/>
              <a:latin typeface="Arial" pitchFamily="34" charset="0"/>
            </a:endParaRPr>
          </a:p>
        </p:txBody>
      </p:sp>
      <p:pic>
        <p:nvPicPr>
          <p:cNvPr id="28675" name="Picture 3" descr="E:\опыт фото\IMG_20170601_161549.jpg"/>
          <p:cNvPicPr>
            <a:picLocks noChangeAspect="1" noChangeArrowheads="1"/>
          </p:cNvPicPr>
          <p:nvPr/>
        </p:nvPicPr>
        <p:blipFill>
          <a:blip r:embed="rId3" cstate="screen">
            <a:lum bright="20000"/>
          </a:blip>
          <a:srcRect/>
          <a:stretch>
            <a:fillRect/>
          </a:stretch>
        </p:blipFill>
        <p:spPr bwMode="auto">
          <a:xfrm rot="5400000">
            <a:off x="3228526" y="3260306"/>
            <a:ext cx="2376264" cy="3721764"/>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804748" y="5733256"/>
            <a:ext cx="1339252" cy="1124744"/>
          </a:xfrm>
          <a:prstGeom prst="rect">
            <a:avLst/>
          </a:prstGeom>
          <a:noFill/>
          <a:ln w="9525" algn="ctr">
            <a:miter lim="800000"/>
            <a:headEnd/>
            <a:tailEnd/>
          </a:ln>
        </p:spPr>
      </p:pic>
      <p:sp>
        <p:nvSpPr>
          <p:cNvPr id="27649" name="Rectangle 1"/>
          <p:cNvSpPr>
            <a:spLocks noChangeArrowheads="1"/>
          </p:cNvSpPr>
          <p:nvPr/>
        </p:nvSpPr>
        <p:spPr bwMode="auto">
          <a:xfrm>
            <a:off x="1187624" y="692696"/>
            <a:ext cx="7200800" cy="20928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“Песок хорошо пропускает воду, а глина плохо”</a:t>
            </a: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sah-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Возьмите 2 одинаковые воронки и поставьте на стаканы.</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каждую воронку положите немного ваты. В одну воронку до половины насыпьте песок, а в другую положите истолченную глину. Налейте в обе воронки доверху воду. Наблюдайте. Песок хорошо пропускает воду, а глина плохо. Песок - сыпучее вещество. Глина состоит из мелких частичек, сильно скрепленных между собой. </a:t>
            </a:r>
            <a:endParaRPr kumimoji="0" lang="sah-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endParaRPr>
          </a:p>
        </p:txBody>
      </p:sp>
      <p:sp>
        <p:nvSpPr>
          <p:cNvPr id="27650" name="Rectangle 2"/>
          <p:cNvSpPr>
            <a:spLocks noChangeArrowheads="1"/>
          </p:cNvSpPr>
          <p:nvPr/>
        </p:nvSpPr>
        <p:spPr bwMode="auto">
          <a:xfrm>
            <a:off x="971600" y="3167824"/>
            <a:ext cx="7272808"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Рисование на мокром листе</a:t>
            </a:r>
            <a:endParaRPr kumimoji="0" lang="sah-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rgbClr val="7030A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sah-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Незабываемые ощущения может подарить процесс рисования акварельными красками на мокром листе. Для этого на стол или на пол постелите клеёнку. Намочите плотный лист бумаги для акварели (кисточкой или просто окунув в тазик с водой) и положите на клеёнку пригладив губкой. Окуните кисточку в одну из красок и осторожно проведите по бумаге. Продолжайте, используя другие цвета. Как бы случайно можно провести по рисунку кисточкой с одной водой, без краски- вода создаст на листе нежные, размытые, светлые полутона.</a:t>
            </a:r>
            <a:endParaRPr kumimoji="0" lang="ru-RU" sz="16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53" name="Прямоугольник 52"/>
          <p:cNvSpPr/>
          <p:nvPr/>
        </p:nvSpPr>
        <p:spPr>
          <a:xfrm>
            <a:off x="971600" y="764704"/>
            <a:ext cx="7200800" cy="1384995"/>
          </a:xfrm>
          <a:prstGeom prst="rect">
            <a:avLst/>
          </a:prstGeom>
        </p:spPr>
        <p:txBody>
          <a:bodyPr wrap="square">
            <a:spAutoFit/>
          </a:bodyPr>
          <a:lstStyle/>
          <a:p>
            <a:pPr algn="just"/>
            <a:r>
              <a:rPr lang="ru-RU" b="1" dirty="0" smtClean="0">
                <a:solidFill>
                  <a:srgbClr val="7030A0"/>
                </a:solidFill>
                <a:latin typeface="Times New Roman" pitchFamily="18" charset="0"/>
                <a:cs typeface="Times New Roman" pitchFamily="18" charset="0"/>
              </a:rPr>
              <a:t>Игра-путешествие «Где живут витамины?»</a:t>
            </a:r>
            <a:endParaRPr lang="sah-RU" b="1" dirty="0" smtClean="0">
              <a:solidFill>
                <a:srgbClr val="7030A0"/>
              </a:solidFill>
              <a:latin typeface="Times New Roman" pitchFamily="18" charset="0"/>
              <a:cs typeface="Times New Roman" pitchFamily="18" charset="0"/>
            </a:endParaRPr>
          </a:p>
          <a:p>
            <a:pPr algn="just"/>
            <a:endParaRPr lang="sah-RU" dirty="0" smtClean="0">
              <a:solidFill>
                <a:schemeClr val="dk1"/>
              </a:solidFill>
            </a:endParaRPr>
          </a:p>
          <a:p>
            <a:pPr algn="just"/>
            <a:r>
              <a:rPr lang="sah-RU" sz="1600" dirty="0" smtClean="0">
                <a:solidFill>
                  <a:schemeClr val="dk1"/>
                </a:solidFill>
                <a:latin typeface="Times New Roman" pitchFamily="18" charset="0"/>
                <a:cs typeface="Times New Roman" pitchFamily="18" charset="0"/>
              </a:rPr>
              <a:t>	</a:t>
            </a:r>
            <a:r>
              <a:rPr lang="ru-RU" sz="1600" dirty="0" smtClean="0">
                <a:solidFill>
                  <a:schemeClr val="dk1"/>
                </a:solidFill>
                <a:latin typeface="Times New Roman" pitchFamily="18" charset="0"/>
                <a:cs typeface="Times New Roman" pitchFamily="18" charset="0"/>
              </a:rPr>
              <a:t>Познакомить детей с продуктами питания, в которых содержаться витамины необходимые для жизни; формировать у детей навыки ЗОЖ и ОБЖ;  расширять познавательный интерес  к человеческому телу.</a:t>
            </a:r>
          </a:p>
        </p:txBody>
      </p:sp>
      <p:pic>
        <p:nvPicPr>
          <p:cNvPr id="55" name="Picture 2"/>
          <p:cNvPicPr>
            <a:picLocks noChangeAspect="1" noChangeArrowheads="1"/>
          </p:cNvPicPr>
          <p:nvPr/>
        </p:nvPicPr>
        <p:blipFill>
          <a:blip r:embed="rId3" cstate="screen"/>
          <a:srcRect/>
          <a:stretch>
            <a:fillRect/>
          </a:stretch>
        </p:blipFill>
        <p:spPr bwMode="auto">
          <a:xfrm>
            <a:off x="1259632" y="2348880"/>
            <a:ext cx="2808312" cy="3594956"/>
          </a:xfrm>
          <a:prstGeom prst="rect">
            <a:avLst/>
          </a:prstGeom>
          <a:noFill/>
          <a:ln w="9525">
            <a:noFill/>
            <a:miter lim="800000"/>
            <a:headEnd/>
            <a:tailEnd/>
          </a:ln>
          <a:effectLst/>
        </p:spPr>
      </p:pic>
      <p:pic>
        <p:nvPicPr>
          <p:cNvPr id="57" name="Рисунок 56" descr="IMG-20210428-WA0015.jpg"/>
          <p:cNvPicPr>
            <a:picLocks noChangeAspect="1"/>
          </p:cNvPicPr>
          <p:nvPr/>
        </p:nvPicPr>
        <p:blipFill>
          <a:blip r:embed="rId4" cstate="screen"/>
          <a:stretch>
            <a:fillRect/>
          </a:stretch>
        </p:blipFill>
        <p:spPr>
          <a:xfrm>
            <a:off x="4286248" y="2357430"/>
            <a:ext cx="4071966" cy="3571900"/>
          </a:xfrm>
          <a:prstGeom prst="rect">
            <a:avLst/>
          </a:prstGeom>
          <a:ln>
            <a:noFill/>
          </a:ln>
          <a:effectLst>
            <a:softEdge rad="112500"/>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47105" name="Rectangle 1"/>
          <p:cNvSpPr>
            <a:spLocks noChangeArrowheads="1"/>
          </p:cNvSpPr>
          <p:nvPr/>
        </p:nvSpPr>
        <p:spPr bwMode="auto">
          <a:xfrm>
            <a:off x="899592" y="1010925"/>
            <a:ext cx="7416824" cy="23698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ru-RU" b="1" dirty="0" smtClean="0">
                <a:solidFill>
                  <a:srgbClr val="7030A0"/>
                </a:solidFill>
                <a:latin typeface="Times New Roman" pitchFamily="18" charset="0"/>
                <a:ea typeface="Times New Roman" pitchFamily="18" charset="0"/>
                <a:cs typeface="Times New Roman" pitchFamily="18" charset="0"/>
              </a:rPr>
              <a:t>«Лимон надувает шарик»</a:t>
            </a:r>
            <a:endParaRPr kumimoji="0" lang="sah-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ru-RU" dirty="0" smtClean="0">
              <a:solidFill>
                <a:srgbClr val="7030A0"/>
              </a:solidFill>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Цель :</a:t>
            </a:r>
            <a:r>
              <a:rPr kumimoji="0" lang="ru-RU"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Расширять </a:t>
            </a:r>
            <a:r>
              <a:rPr lang="ru-RU" sz="1600" dirty="0" smtClean="0">
                <a:latin typeface="Times New Roman" pitchFamily="18" charset="0"/>
                <a:ea typeface="Times New Roman" pitchFamily="18" charset="0"/>
                <a:cs typeface="Times New Roman" pitchFamily="18" charset="0"/>
              </a:rPr>
              <a:t>знание детей о фрукте «лимон»</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Материал: Ёмкость</a:t>
            </a:r>
            <a:r>
              <a:rPr kumimoji="0" lang="ru-RU"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(бутылка 1,5л), шарик, стакан, воронка, вода, 1 лимон, 1- 2 чайные ложки соды, 3-4 столовые ложки уксуса, скотч.</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Взрослый наливает ёмкость немного воду </a:t>
            </a:r>
            <a:r>
              <a:rPr lang="ru-RU" sz="1600" dirty="0" smtClean="0">
                <a:latin typeface="Times New Roman" pitchFamily="18" charset="0"/>
                <a:ea typeface="Times New Roman" pitchFamily="18" charset="0"/>
                <a:cs typeface="Times New Roman" pitchFamily="18" charset="0"/>
              </a:rPr>
              <a:t>с помощью воронки засыпаем соду.</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Отдельно</a:t>
            </a:r>
            <a:r>
              <a:rPr kumimoji="0" lang="ru-RU"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в стакане выжимаем сок одного лимона</a:t>
            </a:r>
            <a:r>
              <a:rPr lang="ru-RU" sz="1600" dirty="0" smtClean="0">
                <a:latin typeface="Times New Roman" pitchFamily="18" charset="0"/>
                <a:ea typeface="Times New Roman" pitchFamily="18" charset="0"/>
                <a:cs typeface="Times New Roman" pitchFamily="18" charset="0"/>
              </a:rPr>
              <a:t> и добавляем уксус и вливаем в емкость с водой и с содой. На горлышке емкости надеваем шарик и при помощи скотча хорошо закрепляем к емкости. Наблюдаем как надувается шарик.</a:t>
            </a:r>
            <a:endParaRPr kumimoji="0" lang="ru-RU" sz="1600" b="0" i="0" u="none" strike="noStrike" cap="none" normalizeH="0" baseline="0" dirty="0" smtClean="0">
              <a:ln>
                <a:noFill/>
              </a:ln>
              <a:solidFill>
                <a:schemeClr val="tx1"/>
              </a:solidFill>
              <a:effectLst/>
              <a:latin typeface="Arial" pitchFamily="34" charset="0"/>
            </a:endParaRPr>
          </a:p>
        </p:txBody>
      </p:sp>
      <p:pic>
        <p:nvPicPr>
          <p:cNvPr id="55" name="Рисунок 54" descr="20221021_105907.jpg"/>
          <p:cNvPicPr>
            <a:picLocks noChangeAspect="1"/>
          </p:cNvPicPr>
          <p:nvPr/>
        </p:nvPicPr>
        <p:blipFill>
          <a:blip r:embed="rId3" cstate="screen"/>
          <a:stretch>
            <a:fillRect/>
          </a:stretch>
        </p:blipFill>
        <p:spPr>
          <a:xfrm>
            <a:off x="928662" y="3786190"/>
            <a:ext cx="3214710" cy="2071702"/>
          </a:xfrm>
          <a:prstGeom prst="rect">
            <a:avLst/>
          </a:prstGeom>
          <a:ln>
            <a:noFill/>
          </a:ln>
          <a:effectLst>
            <a:softEdge rad="112500"/>
          </a:effectLst>
        </p:spPr>
      </p:pic>
      <p:pic>
        <p:nvPicPr>
          <p:cNvPr id="56" name="Рисунок 55" descr="20221021_110458.jpg"/>
          <p:cNvPicPr>
            <a:picLocks noChangeAspect="1"/>
          </p:cNvPicPr>
          <p:nvPr/>
        </p:nvPicPr>
        <p:blipFill>
          <a:blip r:embed="rId4" cstate="screen"/>
          <a:stretch>
            <a:fillRect/>
          </a:stretch>
        </p:blipFill>
        <p:spPr>
          <a:xfrm>
            <a:off x="4357686" y="3786190"/>
            <a:ext cx="3786214" cy="1930527"/>
          </a:xfrm>
          <a:prstGeom prst="rect">
            <a:avLst/>
          </a:prstGeom>
          <a:ln>
            <a:noFill/>
          </a:ln>
          <a:effectLst>
            <a:softEdge rad="112500"/>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55" name="Прямоугольник 54"/>
          <p:cNvSpPr/>
          <p:nvPr/>
        </p:nvSpPr>
        <p:spPr>
          <a:xfrm>
            <a:off x="971600" y="548680"/>
            <a:ext cx="7200800" cy="1631216"/>
          </a:xfrm>
          <a:prstGeom prst="rect">
            <a:avLst/>
          </a:prstGeom>
        </p:spPr>
        <p:txBody>
          <a:bodyPr wrap="square">
            <a:spAutoFit/>
          </a:bodyPr>
          <a:lstStyle/>
          <a:p>
            <a:pPr algn="just"/>
            <a:endParaRPr lang="sah-RU" sz="1600" dirty="0" smtClean="0">
              <a:solidFill>
                <a:schemeClr val="dk1"/>
              </a:solidFill>
              <a:latin typeface="Times New Roman" pitchFamily="18" charset="0"/>
              <a:cs typeface="Times New Roman" pitchFamily="18" charset="0"/>
            </a:endParaRPr>
          </a:p>
          <a:p>
            <a:pPr algn="just"/>
            <a:r>
              <a:rPr lang="ru-RU" b="1" dirty="0" smtClean="0">
                <a:solidFill>
                  <a:srgbClr val="7030A0"/>
                </a:solidFill>
                <a:latin typeface="Times New Roman" pitchFamily="18" charset="0"/>
                <a:cs typeface="Times New Roman" pitchFamily="18" charset="0"/>
              </a:rPr>
              <a:t>Эксперимент «Определяем плавучесть предметов» </a:t>
            </a:r>
            <a:endParaRPr lang="sah-RU" b="1" dirty="0" smtClean="0">
              <a:solidFill>
                <a:srgbClr val="7030A0"/>
              </a:solidFill>
              <a:latin typeface="Times New Roman" pitchFamily="18" charset="0"/>
              <a:cs typeface="Times New Roman" pitchFamily="18" charset="0"/>
            </a:endParaRPr>
          </a:p>
          <a:p>
            <a:pPr algn="just"/>
            <a:endParaRPr lang="ru-RU" b="1" dirty="0" smtClean="0">
              <a:solidFill>
                <a:srgbClr val="7030A0"/>
              </a:solidFill>
              <a:latin typeface="Times New Roman" pitchFamily="18" charset="0"/>
              <a:cs typeface="Times New Roman" pitchFamily="18" charset="0"/>
            </a:endParaRPr>
          </a:p>
          <a:p>
            <a:pPr algn="just"/>
            <a:r>
              <a:rPr lang="sah-RU" sz="1600" dirty="0" smtClean="0">
                <a:solidFill>
                  <a:schemeClr val="dk1"/>
                </a:solidFill>
                <a:latin typeface="Times New Roman" pitchFamily="18" charset="0"/>
                <a:cs typeface="Times New Roman" pitchFamily="18" charset="0"/>
              </a:rPr>
              <a:t>	</a:t>
            </a:r>
            <a:r>
              <a:rPr lang="ru-RU" sz="1600" dirty="0" smtClean="0">
                <a:solidFill>
                  <a:schemeClr val="dk1"/>
                </a:solidFill>
                <a:latin typeface="Times New Roman" pitchFamily="18" charset="0"/>
                <a:cs typeface="Times New Roman" pitchFamily="18" charset="0"/>
              </a:rPr>
              <a:t>Систематизировать знания детей о свойствах предметов ; способствовать развитию интереса к проведению экспериментов; формировать навыки самостоятельного решения проблем,  учить анализировать. </a:t>
            </a:r>
          </a:p>
        </p:txBody>
      </p:sp>
      <p:sp>
        <p:nvSpPr>
          <p:cNvPr id="34817" name="Rectangle 1"/>
          <p:cNvSpPr>
            <a:spLocks noChangeArrowheads="1"/>
          </p:cNvSpPr>
          <p:nvPr/>
        </p:nvSpPr>
        <p:spPr bwMode="auto">
          <a:xfrm>
            <a:off x="1115616" y="2492896"/>
            <a:ext cx="7056784"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Солнечный зайчик</a:t>
            </a:r>
            <a:endParaRPr kumimoji="0" lang="sah-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b="1" i="0" u="none" strike="noStrike" cap="none" normalizeH="0" baseline="0" dirty="0" smtClean="0">
              <a:ln>
                <a:noFill/>
              </a:ln>
              <a:solidFill>
                <a:srgbClr val="7030A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sah-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Выбрав момент, когда солнце заглядывает в окно, поймайте с помощью зеркальца лучик и постарайтесь обратить внимание малыша на то, как солнечный «зайчик» прыгает по стене, по потолку, со стены на диван и т.д. Предложите поймать убегающего «зайчика». Если ребёнку понравилась игра, поменяйтесь ролями: дайте ему зеркало, покажите как поймать луч, а затем встаньте у стены. Постарайтесь «ловить» пятнышко света как можно более эмоционально, не забывая при этом комментировать свои действия: «Поймаю- поймаю! Какой шустрый зайчик – быстро бегает! Ой, а теперь он на потолке, не достать… Ну-ка заяц, спускайся к нам!» и т.д. Смех ребёнка станет вам самой лучшей наградой.    </a:t>
            </a:r>
            <a:endParaRPr kumimoji="0" lang="ru-RU" sz="16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15362" name="Text Box 2"/>
          <p:cNvSpPr txBox="1">
            <a:spLocks noChangeArrowheads="1"/>
          </p:cNvSpPr>
          <p:nvPr/>
        </p:nvSpPr>
        <p:spPr bwMode="auto">
          <a:xfrm>
            <a:off x="899592" y="476672"/>
            <a:ext cx="7416824" cy="5760640"/>
          </a:xfrm>
          <a:prstGeom prst="rect">
            <a:avLst/>
          </a:prstGeom>
          <a:noFill/>
          <a:ln w="9525" algn="in">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lang="en-US" sz="1200" dirty="0" smtClean="0">
              <a:solidFill>
                <a:srgbClr val="000000"/>
              </a:solidFill>
              <a:latin typeface="Times New Roman" pitchFamily="18"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US" sz="1200" b="0" i="0" u="none" strike="noStrike" cap="none" normalizeH="0" baseline="0" dirty="0" smtClean="0">
              <a:ln>
                <a:noFill/>
              </a:ln>
              <a:solidFill>
                <a:srgbClr val="000000"/>
              </a:solidFill>
              <a:effectLst/>
              <a:latin typeface="Times New Roman" pitchFamily="18"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US" sz="1200" dirty="0" smtClean="0">
              <a:solidFill>
                <a:srgbClr val="000000"/>
              </a:solidFill>
              <a:latin typeface="Times New Roman" pitchFamily="18"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US" sz="1200" b="0" i="0" u="none" strike="noStrike" cap="none" normalizeH="0" baseline="0" dirty="0" smtClean="0">
              <a:ln>
                <a:noFill/>
              </a:ln>
              <a:solidFill>
                <a:srgbClr val="000000"/>
              </a:solidFill>
              <a:effectLst/>
              <a:latin typeface="Times New Roman" pitchFamily="18"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US" sz="1200" dirty="0" smtClean="0">
              <a:solidFill>
                <a:srgbClr val="000000"/>
              </a:solidFill>
              <a:latin typeface="Times New Roman" pitchFamily="18"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sah-RU" sz="2400" dirty="0" smtClean="0">
              <a:solidFill>
                <a:srgbClr val="000000"/>
              </a:solidFill>
              <a:latin typeface="Times New Roman" pitchFamily="18"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lang="sah-RU" sz="2400" dirty="0" smtClean="0">
                <a:solidFill>
                  <a:srgbClr val="000000"/>
                </a:solidFill>
                <a:latin typeface="Times New Roman" pitchFamily="18" charset="0"/>
              </a:rPr>
              <a:t>Весёлые  опыты, игры, забавы для развития исследовательской деятельности детей старшего дошкольного возраста</a:t>
            </a: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sah-RU" sz="2400" b="0" i="0" u="none" strike="noStrike" cap="none" normalizeH="0" baseline="0" dirty="0" smtClean="0">
              <a:ln>
                <a:noFill/>
              </a:ln>
              <a:solidFill>
                <a:srgbClr val="000000"/>
              </a:solidFill>
              <a:effectLst/>
              <a:latin typeface="Times New Roman" pitchFamily="18"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sah-RU" sz="2400" dirty="0" smtClean="0">
              <a:solidFill>
                <a:srgbClr val="000000"/>
              </a:solidFill>
              <a:latin typeface="Times New Roman" pitchFamily="18"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lang="ru-RU" sz="1600" dirty="0" smtClean="0">
                <a:solidFill>
                  <a:srgbClr val="000000"/>
                </a:solidFill>
                <a:latin typeface="Times New Roman" pitchFamily="18" charset="0"/>
              </a:rPr>
              <a:t>                                                                                Составители: Васильева М.С</a:t>
            </a:r>
          </a:p>
          <a:p>
            <a:pPr marL="0" marR="0" lvl="0" indent="0" algn="ctr" defTabSz="914400" rtl="0" eaLnBrk="1" fontAlgn="base" latinLnBrk="0" hangingPunct="1">
              <a:lnSpc>
                <a:spcPct val="100000"/>
              </a:lnSpc>
              <a:spcBef>
                <a:spcPct val="0"/>
              </a:spcBef>
              <a:spcAft>
                <a:spcPts val="1000"/>
              </a:spcAft>
              <a:buClrTx/>
              <a:buSzTx/>
              <a:buFontTx/>
              <a:buNone/>
              <a:tabLst/>
            </a:pPr>
            <a:r>
              <a:rPr lang="ru-RU" sz="1600" dirty="0" smtClean="0">
                <a:solidFill>
                  <a:srgbClr val="000000"/>
                </a:solidFill>
                <a:latin typeface="Times New Roman" pitchFamily="18" charset="0"/>
              </a:rPr>
              <a:t>                                                                                                    Рожина К.М</a:t>
            </a:r>
            <a:endParaRPr lang="sah-RU" sz="1600" dirty="0" smtClean="0">
              <a:solidFill>
                <a:srgbClr val="000000"/>
              </a:solidFill>
              <a:latin typeface="Times New Roman" pitchFamily="18"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sah-RU" sz="1400" b="0" i="0" u="none" strike="noStrike" cap="none" normalizeH="0" baseline="0" dirty="0" smtClean="0">
              <a:ln>
                <a:noFill/>
              </a:ln>
              <a:solidFill>
                <a:srgbClr val="000000"/>
              </a:solidFill>
              <a:effectLst/>
              <a:latin typeface="Times New Roman" pitchFamily="18"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lang="sah-RU" sz="1400" dirty="0" smtClean="0">
                <a:solidFill>
                  <a:srgbClr val="000000"/>
                </a:solidFill>
                <a:latin typeface="Times New Roman" pitchFamily="18" charset="0"/>
              </a:rPr>
              <a:t>Якутск – 2022 г.</a:t>
            </a:r>
            <a:endParaRPr kumimoji="0" lang="en-US" sz="1400" b="0" i="0" u="none" strike="noStrike" cap="none" normalizeH="0" baseline="0" dirty="0" smtClean="0">
              <a:ln>
                <a:noFill/>
              </a:ln>
              <a:solidFill>
                <a:srgbClr val="000000"/>
              </a:solidFill>
              <a:effectLst/>
              <a:latin typeface="Times New Roman" pitchFamily="18"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US" sz="1200" dirty="0" smtClean="0">
              <a:solidFill>
                <a:srgbClr val="000000"/>
              </a:solidFill>
              <a:latin typeface="Times New Roman" pitchFamily="18"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ru-RU" sz="2800" b="0" i="0" u="none" strike="noStrike" cap="none" normalizeH="0" baseline="0" dirty="0" smtClean="0">
              <a:ln>
                <a:noFill/>
              </a:ln>
              <a:solidFill>
                <a:schemeClr val="tx1"/>
              </a:solidFill>
              <a:effectLst/>
              <a:latin typeface="Arial" pitchFamily="34" charset="0"/>
            </a:endParaRPr>
          </a:p>
        </p:txBody>
      </p:sp>
      <p:sp>
        <p:nvSpPr>
          <p:cNvPr id="55" name="TextBox 54"/>
          <p:cNvSpPr txBox="1"/>
          <p:nvPr/>
        </p:nvSpPr>
        <p:spPr>
          <a:xfrm>
            <a:off x="928662" y="642918"/>
            <a:ext cx="7140416" cy="523220"/>
          </a:xfrm>
          <a:prstGeom prst="rect">
            <a:avLst/>
          </a:prstGeom>
          <a:noFill/>
        </p:spPr>
        <p:txBody>
          <a:bodyPr wrap="none" rtlCol="0">
            <a:spAutoFit/>
          </a:bodyPr>
          <a:lstStyle/>
          <a:p>
            <a:r>
              <a:rPr lang="ru-RU" sz="1400" dirty="0" smtClean="0">
                <a:latin typeface="Times New Roman" pitchFamily="18" charset="0"/>
                <a:cs typeface="Times New Roman" pitchFamily="18" charset="0"/>
              </a:rPr>
              <a:t>Муниципальное бюджетное дошкольное образовательное учреждение  Д/с № 5 «Радуга»</a:t>
            </a:r>
          </a:p>
          <a:p>
            <a:pPr algn="ctr"/>
            <a:r>
              <a:rPr lang="ru-RU" sz="1400" dirty="0" smtClean="0">
                <a:latin typeface="Times New Roman" pitchFamily="18" charset="0"/>
                <a:cs typeface="Times New Roman" pitchFamily="18" charset="0"/>
              </a:rPr>
              <a:t>Городской округ город Якутск</a:t>
            </a:r>
            <a:endParaRPr lang="ru-RU" sz="1400"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31745" name="Rectangle 1"/>
          <p:cNvSpPr>
            <a:spLocks noChangeArrowheads="1"/>
          </p:cNvSpPr>
          <p:nvPr/>
        </p:nvSpPr>
        <p:spPr bwMode="auto">
          <a:xfrm>
            <a:off x="899592" y="405245"/>
            <a:ext cx="7344816"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Тени на стене</a:t>
            </a:r>
            <a:endParaRPr kumimoji="0" lang="sah-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sah-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Вечером, когда стемнеет, включите настольную лампу и направьте её на стену. При помощи кистей рук вы получите на стене тень лающей собаки, летящей птицы и т.д. Можно использовать различные предметы и игрушки.</a:t>
            </a:r>
            <a:endParaRPr kumimoji="0" lang="ru-RU" sz="1600" b="0" i="0" u="none" strike="noStrike" cap="none" normalizeH="0" baseline="0" dirty="0" smtClean="0">
              <a:ln>
                <a:noFill/>
              </a:ln>
              <a:solidFill>
                <a:schemeClr val="tx1"/>
              </a:solidFill>
              <a:effectLst/>
              <a:latin typeface="Arial" pitchFamily="34" charset="0"/>
            </a:endParaRPr>
          </a:p>
        </p:txBody>
      </p:sp>
      <p:pic>
        <p:nvPicPr>
          <p:cNvPr id="31746" name="Picture 2" descr="E:\опыт фото\IMG_20170601_161647.jpg"/>
          <p:cNvPicPr>
            <a:picLocks noChangeAspect="1" noChangeArrowheads="1"/>
          </p:cNvPicPr>
          <p:nvPr/>
        </p:nvPicPr>
        <p:blipFill>
          <a:blip r:embed="rId3" cstate="screen">
            <a:lum bright="10000"/>
          </a:blip>
          <a:srcRect/>
          <a:stretch>
            <a:fillRect/>
          </a:stretch>
        </p:blipFill>
        <p:spPr bwMode="auto">
          <a:xfrm>
            <a:off x="2285984" y="2071678"/>
            <a:ext cx="3888432" cy="3888432"/>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524328" y="5497751"/>
            <a:ext cx="1619672" cy="1360249"/>
          </a:xfrm>
          <a:prstGeom prst="rect">
            <a:avLst/>
          </a:prstGeom>
          <a:noFill/>
          <a:ln w="9525" algn="ctr">
            <a:miter lim="800000"/>
            <a:headEnd/>
            <a:tailEnd/>
          </a:ln>
        </p:spPr>
      </p:pic>
      <p:sp>
        <p:nvSpPr>
          <p:cNvPr id="33793" name="Rectangle 1"/>
          <p:cNvSpPr>
            <a:spLocks noChangeArrowheads="1"/>
          </p:cNvSpPr>
          <p:nvPr/>
        </p:nvSpPr>
        <p:spPr bwMode="auto">
          <a:xfrm>
            <a:off x="971600" y="692696"/>
            <a:ext cx="7272808"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Эффект радуги</a:t>
            </a:r>
            <a:endParaRPr kumimoji="0" lang="sah-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b="1" i="0" u="none" strike="noStrike" cap="none" normalizeH="0" baseline="0" dirty="0" smtClean="0">
              <a:ln>
                <a:noFill/>
              </a:ln>
              <a:solidFill>
                <a:srgbClr val="7030A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sah-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Расщепляем видимый солнечный свет на отдельные цвета - воспроизводим эффект радуги.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Материалы: Необходимое условие - ясный солнечный день. Миска с водой, лист белого картона и маленькое зеркальце.</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Ход: Поставьте миску с водой на самое солнечное место. Опустите небольшое зеркало в воду, прислонив его к краю миски. Поверните зеркальце под таким углом, чтобы на него падал солнечный свет. Затем перемещая картон перед миской, найдите положение, когда на нем появилась отраженная «радуга».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3794" name="Rectangle 2"/>
          <p:cNvSpPr>
            <a:spLocks noChangeArrowheads="1"/>
          </p:cNvSpPr>
          <p:nvPr/>
        </p:nvSpPr>
        <p:spPr bwMode="auto">
          <a:xfrm>
            <a:off x="971600" y="3717032"/>
            <a:ext cx="720080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Таянье льда в воде</a:t>
            </a:r>
            <a:endParaRPr kumimoji="0" lang="sah-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rgbClr val="7030A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Цель: Показать взаимосвязь количества и качества от размера.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Ход: Поместите в таз с водой большую и маленькую «льдины». Поинтересуйтесь у детей, какая из них быстрее растает. Выслушайте гипотезы.</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Вывод: Чем больше льдина - тем медленнее она тает, и наоборот.</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36865" name="Rectangle 1"/>
          <p:cNvSpPr>
            <a:spLocks noChangeArrowheads="1"/>
          </p:cNvSpPr>
          <p:nvPr/>
        </p:nvSpPr>
        <p:spPr bwMode="auto">
          <a:xfrm>
            <a:off x="899592" y="692696"/>
            <a:ext cx="7344816"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Кто   нагрел предметы?</a:t>
            </a:r>
            <a:endParaRPr kumimoji="0" lang="sah-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sah-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прогулке воспитатель показывает детям  зайчика и говорит: «Зайчик прыгнул на скамейку. Ах, как тепло! Потрогайте скамеечку, какая она: тёплая или нет? Кто её нагрел? Да, солнышко! Пришла весна. Солнышко сильно греет – нагрело и скамейку. Теперь зайчик прыгнул на качели». Дети вместе с воспитателем обходят участок и выясняют, что тёплыми стали стол, стена здания и т.п. «Кто нагрел всё это?» - спрашивает воспитатель.</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Можно посадить зайчика на скамейку и через некоторое время убедиться, что и зайчик стал тёплым. «Кто его согрел?».</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54" name="Picture 3" descr="C:\Documents and Settings\Розалия\Мои документы\Документы\Мои рисунки\Безымянный.png"/>
          <p:cNvPicPr>
            <a:picLocks noChangeAspect="1" noChangeArrowheads="1"/>
          </p:cNvPicPr>
          <p:nvPr/>
        </p:nvPicPr>
        <p:blipFill>
          <a:blip r:embed="rId3" cstate="screen"/>
          <a:srcRect/>
          <a:stretch>
            <a:fillRect/>
          </a:stretch>
        </p:blipFill>
        <p:spPr bwMode="auto">
          <a:xfrm>
            <a:off x="5431896" y="3214686"/>
            <a:ext cx="2926318" cy="2928958"/>
          </a:xfrm>
          <a:prstGeom prst="rect">
            <a:avLst/>
          </a:prstGeom>
          <a:noFill/>
        </p:spPr>
      </p:pic>
      <p:pic>
        <p:nvPicPr>
          <p:cNvPr id="57" name="Рисунок 56" descr="20221006_121650.jpg"/>
          <p:cNvPicPr>
            <a:picLocks noChangeAspect="1"/>
          </p:cNvPicPr>
          <p:nvPr/>
        </p:nvPicPr>
        <p:blipFill>
          <a:blip r:embed="rId4" cstate="screen"/>
          <a:stretch>
            <a:fillRect/>
          </a:stretch>
        </p:blipFill>
        <p:spPr>
          <a:xfrm>
            <a:off x="1214414" y="3500438"/>
            <a:ext cx="4500594" cy="2571768"/>
          </a:xfrm>
          <a:prstGeom prst="rect">
            <a:avLst/>
          </a:prstGeom>
          <a:ln>
            <a:noFill/>
          </a:ln>
          <a:effectLst>
            <a:softEdge rad="112500"/>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38913" name="Rectangle 1"/>
          <p:cNvSpPr>
            <a:spLocks noChangeArrowheads="1"/>
          </p:cNvSpPr>
          <p:nvPr/>
        </p:nvSpPr>
        <p:spPr bwMode="auto">
          <a:xfrm>
            <a:off x="899592" y="338754"/>
            <a:ext cx="7416824" cy="1877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Круговорот воды в природе</a:t>
            </a:r>
            <a:endParaRPr kumimoji="0" lang="sah-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rgbClr val="7030A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Материалы: большой пластмассовый сосуд, банка поменьше и полиэтиленовая пленка.</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Ход: Налейте в сосуд немного воды и поставьте его на солнце, накрыв пленкой. Солнце нагреет воду, она начнет испаряться и, поднимаясь, конденсироваться на прохладной пленке, а затем капать в банку.</a:t>
            </a:r>
            <a:endParaRPr kumimoji="0" lang="ru-RU" sz="1600" b="0" i="0" u="none" strike="noStrike" cap="none" normalizeH="0" baseline="0" dirty="0" smtClean="0">
              <a:ln>
                <a:noFill/>
              </a:ln>
              <a:solidFill>
                <a:schemeClr val="tx1"/>
              </a:solidFill>
              <a:effectLst/>
              <a:latin typeface="Arial" pitchFamily="34" charset="0"/>
            </a:endParaRPr>
          </a:p>
        </p:txBody>
      </p:sp>
      <p:sp>
        <p:nvSpPr>
          <p:cNvPr id="38914" name="Rectangle 2"/>
          <p:cNvSpPr>
            <a:spLocks noChangeArrowheads="1"/>
          </p:cNvSpPr>
          <p:nvPr/>
        </p:nvSpPr>
        <p:spPr bwMode="auto">
          <a:xfrm>
            <a:off x="899592" y="2276872"/>
            <a:ext cx="7200800" cy="38164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Вода принимает форму</a:t>
            </a: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Задача: выявить, что вода принимает форму сосуда, в который она налита.Материалы, воронки, узкий высокий стакан, округлый сосуд, широкая миска, резиновая перчатка, ковшики одинакового размера, надувной шарик, целлофановый пакет, таз с водой, подносы, рабочие листы с зарисованной формой сосудов, цветные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карандаши.Описание</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Перед детьми — таз с водой и различные сосуды. Галчонок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Любознайка</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рассказывает, как он гулял, купался в лужах и у него возник вопрос: «Может ли вода иметь какую-то форму?» Как это проверить? Какой формы эти сосуды? Давайте заполним их водой. Чем удобнее наливать воду в узкий сосуд? (Ковшиком через воронку.) Дети наливают во все сосуды по два ковшика воды и определяют, одинаковое ли количество воды в разных сосудах. Рассматривают, какой формы вода в разных сосудах. Оказывается, вода принимает форму того сосуда, в который налита. В рабочих листах зарисовываются полученные результаты — дети закрашивают различные сосуды</a:t>
            </a:r>
            <a:endParaRPr kumimoji="0" lang="ru-RU" sz="16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32769" name="Rectangle 1"/>
          <p:cNvSpPr>
            <a:spLocks noChangeArrowheads="1"/>
          </p:cNvSpPr>
          <p:nvPr/>
        </p:nvSpPr>
        <p:spPr bwMode="auto">
          <a:xfrm>
            <a:off x="899592" y="328301"/>
            <a:ext cx="7344816"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Текучесть воды.</a:t>
            </a:r>
            <a:endParaRPr kumimoji="0" lang="sah-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rgbClr val="7030A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Цель: Показать, что вода не имеет формы, разливается, течет.</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Ход: взять 2 стакана, наполненные водой, а также 2-3 предмета, выполненные из твердого материала (кубик, линейка, деревянная ложка и др.) определить форму этих предметов. Задать вопрос: «Есть ли форма у воды?». Предложить детям найти ответ самостоятельно, переливая воду из одних сосудов в другие (чашка, блюдце, пузырек и т.д.). Вспомнить, где и как разливаются лужи.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Вывод: Вода не имеет формы, принимает форму того сосуда, в который налита, то есть может легко менять форму.</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54" name="Picture 3" descr="20170518_095150"/>
          <p:cNvPicPr>
            <a:picLocks noChangeAspect="1" noChangeArrowheads="1"/>
          </p:cNvPicPr>
          <p:nvPr/>
        </p:nvPicPr>
        <p:blipFill>
          <a:blip r:embed="rId3" cstate="screen"/>
          <a:srcRect/>
          <a:stretch>
            <a:fillRect/>
          </a:stretch>
        </p:blipFill>
        <p:spPr bwMode="auto">
          <a:xfrm>
            <a:off x="928662" y="3000372"/>
            <a:ext cx="3047531" cy="3257380"/>
          </a:xfrm>
          <a:prstGeom prst="rect">
            <a:avLst/>
          </a:prstGeom>
          <a:noFill/>
          <a:ln w="9525" algn="in">
            <a:noFill/>
            <a:miter lim="800000"/>
            <a:headEnd/>
            <a:tailEnd/>
          </a:ln>
          <a:effectLst/>
        </p:spPr>
      </p:pic>
      <p:pic>
        <p:nvPicPr>
          <p:cNvPr id="55" name="Рисунок 54" descr="20221006_122405.jpg"/>
          <p:cNvPicPr>
            <a:picLocks noChangeAspect="1"/>
          </p:cNvPicPr>
          <p:nvPr/>
        </p:nvPicPr>
        <p:blipFill>
          <a:blip r:embed="rId4" cstate="screen"/>
          <a:stretch>
            <a:fillRect/>
          </a:stretch>
        </p:blipFill>
        <p:spPr>
          <a:xfrm>
            <a:off x="4286248" y="3000372"/>
            <a:ext cx="3571900" cy="321471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35844" name="Rectangle 4"/>
          <p:cNvSpPr>
            <a:spLocks noChangeArrowheads="1"/>
          </p:cNvSpPr>
          <p:nvPr/>
        </p:nvSpPr>
        <p:spPr bwMode="auto">
          <a:xfrm>
            <a:off x="1115616" y="548680"/>
            <a:ext cx="7020272" cy="55399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Подводная лодка из яйца</a:t>
            </a: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Возьмите 3 банки: две пол-литровые и одну литровую. Одну банку наполните чистой водой и опустите в нее сырое яйцо. Оно утонет.</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 вторую банку налейте крепкий раствор поваренной соли (2 столовые ложки на 0,5 л воды). Опустите туда второе яйцо - оно будет плавать. Это объясняется тем, что соленая вода тяжелее, поэтому и плавать в море легче, чем в реке.</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 теперь положите на дно литровой банки яйцо. Постепенно подливая по очереди воду из обеих маленьких банок, можно получить такой раствор, в котором яйцо не будет ни всплывать, ни тонуть. Оно будет держаться, как подвешенное, посреди раствора.</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Когда опыт проведен, можно показать фокус. Подливая соленой воды, вы добьетесь того, что яйцо будет всплывать. Подливая пресную воду - того, что яйцо будет тонуть. Внешне соленая и пресная вода не отличается друг от друга, и это будет выглядеть удивительно.</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Как достать монету из воды, не замочив рук? Как выйти сухим из воды?</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Положите монету на дно тарелки и залейте ее водой. Как ее вынуть, не замочив рук? Тарелку нельзя наклонять. Сложите в комок небольшой клочок газеты, подожгите его, бросьте в пол-литровую банку и сразу же поставьте ее вниз отверстием в воду рядом с монетой. Огонь потухнет. Нагретый воздух выйдет из банки, и благодаря разности атмосферного давления внутри банки вода втянется внутрь банки. Теперь можно взять монету, не замочив рук.</a:t>
            </a:r>
            <a:endParaRPr kumimoji="0" lang="ru-RU" sz="16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37889" name="Rectangle 1"/>
          <p:cNvSpPr>
            <a:spLocks noChangeArrowheads="1"/>
          </p:cNvSpPr>
          <p:nvPr/>
        </p:nvSpPr>
        <p:spPr bwMode="auto">
          <a:xfrm>
            <a:off x="899592" y="476672"/>
            <a:ext cx="7344816"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Прозрачность воды.</a:t>
            </a: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Цель: Подвести детей к обобщению «чистая вода – прозрачная», а «грязная – непрозрачная»</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Ход: Приготовить две баночки или стакана с водой и набор мелких тонущих предметов (камешки, пуговицы, бусины, монетки). Выяснить, как усвоено детьми понятие «прозрачный»: предложить ребятам найти прозрачные предметы в группе ( стакан, стекло в окне, аквариум).</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Дать задание: доказать, что вода в банке тоже прозрачная (пусть ребята опустят в банку мелкие предметы, и они будут видны).</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Задать вопрос: «Если опустить в аквариум кусочек земли, будет ли вода такой же прозрачной?»</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Выслушать ответы, затем – продемонстрировать на опыте: в стакан с водой опустить кусочек земли и размешать. Вода стала грязной, мутной. Опущенные в такую воду предметы не видны. Обсудить. Всегда ли в аквариуме для рыб вода прозрачная, почему она становится мутной. Прозрачная ли вода в реке, озере, море, луже.</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7890" name="Picture 2" descr="E:\опыт фото\IMG_20170601_161345.jpg"/>
          <p:cNvPicPr>
            <a:picLocks noChangeAspect="1" noChangeArrowheads="1"/>
          </p:cNvPicPr>
          <p:nvPr/>
        </p:nvPicPr>
        <p:blipFill>
          <a:blip r:embed="rId3" cstate="screen">
            <a:lum bright="10000"/>
          </a:blip>
          <a:srcRect/>
          <a:stretch>
            <a:fillRect/>
          </a:stretch>
        </p:blipFill>
        <p:spPr bwMode="auto">
          <a:xfrm rot="16200000">
            <a:off x="1508181" y="3992489"/>
            <a:ext cx="1937306" cy="3096344"/>
          </a:xfrm>
          <a:prstGeom prst="rect">
            <a:avLst/>
          </a:prstGeom>
          <a:noFill/>
        </p:spPr>
      </p:pic>
      <p:pic>
        <p:nvPicPr>
          <p:cNvPr id="55" name="Рисунок 54" descr="20210219_091249.jpg"/>
          <p:cNvPicPr>
            <a:picLocks noChangeAspect="1"/>
          </p:cNvPicPr>
          <p:nvPr/>
        </p:nvPicPr>
        <p:blipFill>
          <a:blip r:embed="rId4" cstate="screen"/>
          <a:stretch>
            <a:fillRect/>
          </a:stretch>
        </p:blipFill>
        <p:spPr>
          <a:xfrm>
            <a:off x="4286248" y="4643446"/>
            <a:ext cx="4071966" cy="1857370"/>
          </a:xfrm>
          <a:prstGeom prst="rect">
            <a:avLst/>
          </a:prstGeom>
          <a:ln>
            <a:noFill/>
          </a:ln>
          <a:effectLst>
            <a:softEdge rad="112500"/>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39937" name="Rectangle 1"/>
          <p:cNvSpPr>
            <a:spLocks noChangeArrowheads="1"/>
          </p:cNvSpPr>
          <p:nvPr/>
        </p:nvSpPr>
        <p:spPr bwMode="auto">
          <a:xfrm>
            <a:off x="899592" y="543305"/>
            <a:ext cx="7344816"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Естественная лупа</a:t>
            </a: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Если вам понадобилось разглядеть какое-либо маленькое существо, например паука, комара или муху, сделать это очень просто.</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Посадите насекомое в трехлитровую банку. Сверху затяните горлышко пищевой пленкой, но не натягивайте ее, а, наоборот, продавите ее так, чтобы образовалась небольшая емкость. Теперь завяжите пленку веревкой или резинкой, а в углубление налейте воды. У вас получится чудесная лупа, сквозь которую прекрасно можно рассмотреть мельчайшие детали.</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Тот же эффект получится, если смотреть на предмет сквозь банку с водой, закрепив его на задней стенке банки прозрачным скотчем.</a:t>
            </a:r>
            <a:endParaRPr kumimoji="0" lang="sah-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sah-RU" sz="1600" dirty="0" smtClean="0">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Водяной подсвечник</a:t>
            </a: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Возьмите недлинную стеариновую свечу и стакан воды. Нижний конец свечи утяжелите нагретым гвоздем (если гвоздь будет холодным, то свеча раскрошится) так, чтобы только фитиль и самый краешек свечи остались над поверхностью.</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Стакан с водой, в котором плавает эта свеча, будет подсвечником. Зажгите фитиль, и свеча будет гореть довольно долго. Кажется, что она вот-вот догорит до воды и погаснет. Но этого не произойдет. Свеча догорит почти до самого конца. И кроме того, свеча в таком подсвечнике никогда не будет причиной пожара. Фитиль будет погашен водой.</a:t>
            </a:r>
            <a:endParaRPr kumimoji="0" lang="ru-RU" sz="16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40961" name="Rectangle 1"/>
          <p:cNvSpPr>
            <a:spLocks noChangeArrowheads="1"/>
          </p:cNvSpPr>
          <p:nvPr/>
        </p:nvSpPr>
        <p:spPr bwMode="auto">
          <a:xfrm>
            <a:off x="899592" y="672372"/>
            <a:ext cx="7272808" cy="13542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Всасывание воды</a:t>
            </a: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sah-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Поставьте цветок в воду, подкрашенную любой краской. Понаблюдайте, как изменится окраска цветка. Объясните, что стебель имеет проводящие трубочки, по которым вода поднимается к цветку и окрашивает его. Такое явление всасывания воды называется осмосом.</a:t>
            </a:r>
            <a:endParaRPr kumimoji="0" lang="ru-RU" sz="1600" b="0" i="0" u="none" strike="noStrike" cap="none" normalizeH="0" baseline="0" dirty="0" smtClean="0">
              <a:ln>
                <a:noFill/>
              </a:ln>
              <a:solidFill>
                <a:schemeClr val="tx1"/>
              </a:solidFill>
              <a:effectLst/>
              <a:latin typeface="Arial" pitchFamily="34" charset="0"/>
            </a:endParaRPr>
          </a:p>
        </p:txBody>
      </p:sp>
      <p:pic>
        <p:nvPicPr>
          <p:cNvPr id="40962" name="Picture 2" descr="E:\опыт фото\IMG_20170601_160611.jpg"/>
          <p:cNvPicPr>
            <a:picLocks noChangeAspect="1" noChangeArrowheads="1"/>
          </p:cNvPicPr>
          <p:nvPr/>
        </p:nvPicPr>
        <p:blipFill>
          <a:blip r:embed="rId3" cstate="screen">
            <a:lum bright="10000"/>
          </a:blip>
          <a:srcRect/>
          <a:stretch>
            <a:fillRect/>
          </a:stretch>
        </p:blipFill>
        <p:spPr bwMode="auto">
          <a:xfrm rot="5400000">
            <a:off x="2699793" y="1844823"/>
            <a:ext cx="2952326" cy="396044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41985" name="Rectangle 1"/>
          <p:cNvSpPr>
            <a:spLocks noChangeArrowheads="1"/>
          </p:cNvSpPr>
          <p:nvPr/>
        </p:nvSpPr>
        <p:spPr bwMode="auto">
          <a:xfrm>
            <a:off x="971600" y="836712"/>
            <a:ext cx="734481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ОПЫТЫ С ВОЗДУХОМ.</a:t>
            </a:r>
            <a:endParaRPr kumimoji="0" lang="sah-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Опыт 1.Воздух в стакане.</a:t>
            </a:r>
            <a:endParaRPr kumimoji="0" lang="ru-RU" b="0" i="0" u="none" strike="noStrike" cap="none" normalizeH="0" baseline="0" dirty="0" smtClean="0">
              <a:ln>
                <a:noFill/>
              </a:ln>
              <a:solidFill>
                <a:srgbClr val="7030A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Перевернуть стакан вверх дном и медленно опустить его в банку. Обратить внимание детей на то, что стакан нужно держать очень ровно. Что получается? Попадает ли вода в стакан? Почему нет?</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Вывод: в стакане есть воздух, он не пускает туда воду.</a:t>
            </a:r>
            <a:endParaRPr kumimoji="0" lang="sah-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sah-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Опыт 2. Воздух не видим и прозрачен.</a:t>
            </a: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Детям предлагается снова опустить стакан в банку с водой, но теперь предлагается держать стакан не прямо, а немного наклонив его. Что появляется в воде? (Видны пузырьки воздуха). Откуда они взялись? Воздух выходит из стакана, и его место занимает вода.</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Вывод: Воздух прозрачный, невидимый.</a:t>
            </a:r>
            <a:endParaRPr kumimoji="0" lang="ru-RU" sz="16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fontAlgn="base">
              <a:spcBef>
                <a:spcPct val="0"/>
              </a:spcBef>
              <a:spcAft>
                <a:spcPct val="0"/>
              </a:spcAft>
            </a:pPr>
            <a:endParaRPr lang="ru-RU" smtClean="0">
              <a:solidFill>
                <a:prstClr val="black"/>
              </a:solidFill>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15362" name="Text Box 2"/>
          <p:cNvSpPr txBox="1">
            <a:spLocks noChangeArrowheads="1"/>
          </p:cNvSpPr>
          <p:nvPr/>
        </p:nvSpPr>
        <p:spPr bwMode="auto">
          <a:xfrm>
            <a:off x="831272" y="332658"/>
            <a:ext cx="7416824" cy="6192688"/>
          </a:xfrm>
          <a:prstGeom prst="rect">
            <a:avLst/>
          </a:prstGeom>
          <a:noFill/>
          <a:ln w="9525" algn="in">
            <a:noFill/>
            <a:miter lim="800000"/>
            <a:headEnd/>
            <a:tailEnd/>
          </a:ln>
          <a:effectLst/>
        </p:spPr>
        <p:txBody>
          <a:bodyPr vert="horz" wrap="square" lIns="91440" tIns="45720" rIns="91440" bIns="45720" numCol="1" anchor="t" anchorCtr="0" compatLnSpc="1">
            <a:prstTxWarp prst="textNoShape">
              <a:avLst/>
            </a:prstTxWarp>
          </a:bodyPr>
          <a:lstStyle/>
          <a:p>
            <a:pPr algn="just" fontAlgn="base">
              <a:spcBef>
                <a:spcPct val="0"/>
              </a:spcBef>
              <a:spcAft>
                <a:spcPts val="1000"/>
              </a:spcAft>
            </a:pPr>
            <a:r>
              <a:rPr lang="ru-RU" dirty="0" smtClean="0">
                <a:solidFill>
                  <a:srgbClr val="000000"/>
                </a:solidFill>
                <a:latin typeface="Times New Roman" pitchFamily="18" charset="0"/>
              </a:rPr>
              <a:t>	На </a:t>
            </a:r>
            <a:r>
              <a:rPr lang="ru-RU" dirty="0">
                <a:solidFill>
                  <a:srgbClr val="000000"/>
                </a:solidFill>
                <a:latin typeface="Times New Roman" pitchFamily="18" charset="0"/>
              </a:rPr>
              <a:t>процесс развития творчества, самостоятельности, активности и инициативности детей большое влияние оказывает деятельность, связанная с исследованием и отражением окружающей действительности</a:t>
            </a:r>
            <a:r>
              <a:rPr lang="ru-RU" sz="1200" dirty="0">
                <a:solidFill>
                  <a:srgbClr val="000000"/>
                </a:solidFill>
                <a:latin typeface="Times New Roman" pitchFamily="18" charset="0"/>
              </a:rPr>
              <a:t>. </a:t>
            </a:r>
            <a:r>
              <a:rPr lang="ru-RU" sz="1200" dirty="0" smtClean="0">
                <a:solidFill>
                  <a:srgbClr val="000000"/>
                </a:solidFill>
                <a:latin typeface="Times New Roman" pitchFamily="18" charset="0"/>
              </a:rPr>
              <a:t> </a:t>
            </a:r>
            <a:r>
              <a:rPr lang="ru-RU" dirty="0" smtClean="0">
                <a:solidFill>
                  <a:srgbClr val="000000"/>
                </a:solidFill>
                <a:latin typeface="Times New Roman" pitchFamily="18" charset="0"/>
              </a:rPr>
              <a:t>В </a:t>
            </a:r>
            <a:r>
              <a:rPr lang="ru-RU" dirty="0">
                <a:solidFill>
                  <a:srgbClr val="000000"/>
                </a:solidFill>
                <a:latin typeface="Times New Roman" pitchFamily="18" charset="0"/>
              </a:rPr>
              <a:t>настоящее время проектная деятельность становится интегрированным компонентом разработанной и структурированной системы образования, используется для стимулирования интереса детей к реальным проблемам и их решению, самостоятельного приобретения знаний и их практического применения. Н.Е. </a:t>
            </a:r>
            <a:r>
              <a:rPr lang="ru-RU" dirty="0" err="1">
                <a:solidFill>
                  <a:srgbClr val="000000"/>
                </a:solidFill>
                <a:latin typeface="Times New Roman" pitchFamily="18" charset="0"/>
              </a:rPr>
              <a:t>Веракса</a:t>
            </a:r>
            <a:r>
              <a:rPr lang="ru-RU" dirty="0">
                <a:solidFill>
                  <a:srgbClr val="000000"/>
                </a:solidFill>
                <a:latin typeface="Times New Roman" pitchFamily="18" charset="0"/>
              </a:rPr>
              <a:t> и А.Н. </a:t>
            </a:r>
            <a:r>
              <a:rPr lang="ru-RU" dirty="0" err="1">
                <a:solidFill>
                  <a:srgbClr val="000000"/>
                </a:solidFill>
                <a:latin typeface="Times New Roman" pitchFamily="18" charset="0"/>
              </a:rPr>
              <a:t>Веракса</a:t>
            </a:r>
            <a:r>
              <a:rPr lang="ru-RU" dirty="0">
                <a:solidFill>
                  <a:srgbClr val="000000"/>
                </a:solidFill>
                <a:latin typeface="Times New Roman" pitchFamily="18" charset="0"/>
              </a:rPr>
              <a:t>, А.И. Савенков и другие исследователи отмечают, что проектная деятельность является методом, основанным на понимании </a:t>
            </a:r>
            <a:r>
              <a:rPr lang="ru-RU" dirty="0" err="1">
                <a:solidFill>
                  <a:srgbClr val="000000"/>
                </a:solidFill>
                <a:latin typeface="Times New Roman" pitchFamily="18" charset="0"/>
              </a:rPr>
              <a:t>субъектности</a:t>
            </a:r>
            <a:r>
              <a:rPr lang="ru-RU" dirty="0">
                <a:solidFill>
                  <a:srgbClr val="000000"/>
                </a:solidFill>
                <a:latin typeface="Times New Roman" pitchFamily="18" charset="0"/>
              </a:rPr>
              <a:t> роли личности в системе дошкольного образования. Названные авторы в работе с детьми дошкольного возраста выделяют три основных вида проектов: </a:t>
            </a:r>
            <a:endParaRPr lang="ru-RU" dirty="0" smtClean="0">
              <a:solidFill>
                <a:srgbClr val="000000"/>
              </a:solidFill>
              <a:latin typeface="Times New Roman" pitchFamily="18" charset="0"/>
            </a:endParaRPr>
          </a:p>
          <a:p>
            <a:pPr marL="285750" indent="-285750" algn="just" fontAlgn="base">
              <a:spcBef>
                <a:spcPct val="0"/>
              </a:spcBef>
              <a:spcAft>
                <a:spcPts val="1000"/>
              </a:spcAft>
              <a:buFontTx/>
              <a:buChar char="-"/>
            </a:pPr>
            <a:r>
              <a:rPr lang="ru-RU" dirty="0" smtClean="0">
                <a:solidFill>
                  <a:srgbClr val="000000"/>
                </a:solidFill>
                <a:latin typeface="Times New Roman" pitchFamily="18" charset="0"/>
              </a:rPr>
              <a:t>исследовательские;</a:t>
            </a:r>
          </a:p>
          <a:p>
            <a:pPr marL="285750" indent="-285750" algn="just" fontAlgn="base">
              <a:spcBef>
                <a:spcPct val="0"/>
              </a:spcBef>
              <a:spcAft>
                <a:spcPts val="1000"/>
              </a:spcAft>
              <a:buFontTx/>
              <a:buChar char="-"/>
            </a:pPr>
            <a:r>
              <a:rPr lang="ru-RU" dirty="0" smtClean="0">
                <a:solidFill>
                  <a:srgbClr val="000000"/>
                </a:solidFill>
                <a:latin typeface="Times New Roman" pitchFamily="18" charset="0"/>
              </a:rPr>
              <a:t>творческие;</a:t>
            </a:r>
          </a:p>
          <a:p>
            <a:pPr marL="285750" indent="-285750" algn="just" fontAlgn="base">
              <a:spcBef>
                <a:spcPct val="0"/>
              </a:spcBef>
              <a:spcAft>
                <a:spcPts val="1000"/>
              </a:spcAft>
              <a:buFontTx/>
              <a:buChar char="-"/>
            </a:pPr>
            <a:r>
              <a:rPr lang="ru-RU" dirty="0" smtClean="0">
                <a:solidFill>
                  <a:srgbClr val="000000"/>
                </a:solidFill>
                <a:latin typeface="Times New Roman" pitchFamily="18" charset="0"/>
              </a:rPr>
              <a:t> </a:t>
            </a:r>
            <a:r>
              <a:rPr lang="ru-RU" dirty="0">
                <a:solidFill>
                  <a:srgbClr val="000000"/>
                </a:solidFill>
                <a:latin typeface="Times New Roman" pitchFamily="18" charset="0"/>
              </a:rPr>
              <a:t>нормативные. </a:t>
            </a:r>
            <a:endParaRPr lang="ru-RU" dirty="0" smtClean="0">
              <a:solidFill>
                <a:srgbClr val="000000"/>
              </a:solidFill>
              <a:latin typeface="Times New Roman" pitchFamily="18" charset="0"/>
            </a:endParaRPr>
          </a:p>
          <a:p>
            <a:pPr algn="just" fontAlgn="base">
              <a:spcBef>
                <a:spcPct val="0"/>
              </a:spcBef>
              <a:spcAft>
                <a:spcPts val="1000"/>
              </a:spcAft>
            </a:pPr>
            <a:r>
              <a:rPr lang="ru-RU" dirty="0" smtClean="0">
                <a:solidFill>
                  <a:srgbClr val="000000"/>
                </a:solidFill>
                <a:latin typeface="Times New Roman" pitchFamily="18" charset="0"/>
              </a:rPr>
              <a:t>	Ребёнок с самого рождения является первооткрывателем, исследователем того мира, который его окружает. Вся информация полученная ребенком усваивается прочно и надолго, когда слышит, видит и делает все </a:t>
            </a:r>
            <a:r>
              <a:rPr lang="ru-RU" dirty="0">
                <a:solidFill>
                  <a:srgbClr val="000000"/>
                </a:solidFill>
                <a:latin typeface="Times New Roman" pitchFamily="18" charset="0"/>
              </a:rPr>
              <a:t>сам. Поэтому проектно-исследовательская  деятельность занимает особое место в нашей работе.</a:t>
            </a:r>
            <a:endParaRPr lang="ru-RU" dirty="0" smtClean="0">
              <a:solidFill>
                <a:prstClr val="black"/>
              </a:solidFill>
              <a:latin typeface="Arial" pitchFamily="34" charset="0"/>
            </a:endParaRPr>
          </a:p>
        </p:txBody>
      </p:sp>
    </p:spTree>
    <p:extLst>
      <p:ext uri="{BB962C8B-B14F-4D97-AF65-F5344CB8AC3E}">
        <p14:creationId xmlns="" xmlns:p14="http://schemas.microsoft.com/office/powerpoint/2010/main" val="4024763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45057" name="Rectangle 1"/>
          <p:cNvSpPr>
            <a:spLocks noChangeArrowheads="1"/>
          </p:cNvSpPr>
          <p:nvPr/>
        </p:nvSpPr>
        <p:spPr bwMode="auto">
          <a:xfrm>
            <a:off x="971600" y="548680"/>
            <a:ext cx="7056784"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Воздух толкает предметы.</a:t>
            </a:r>
            <a:endParaRPr kumimoji="0" lang="sah-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sah-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После игры можно предложить детям выпустить воздух из одного шарика. Есть ли при этом звук? Предлагается детям подставить ладошку под струю воздуха. Что они чувствуют? Обращает внимание детей: если воздух из шарика выходит очень быстро, он как бы толкает шарик, и тот движется вперёд. Если отпустить такой шарик, он будет двигаться до тех пор, пока из него не выйдет весь воздух.</a:t>
            </a:r>
            <a:endParaRPr kumimoji="0" lang="ru-RU" sz="1600" b="0" i="0" u="none" strike="noStrike" cap="none" normalizeH="0" baseline="0" dirty="0" smtClean="0">
              <a:ln>
                <a:noFill/>
              </a:ln>
              <a:solidFill>
                <a:schemeClr val="tx1"/>
              </a:solidFill>
              <a:effectLst/>
              <a:latin typeface="Arial" pitchFamily="34" charset="0"/>
            </a:endParaRPr>
          </a:p>
        </p:txBody>
      </p:sp>
      <p:sp>
        <p:nvSpPr>
          <p:cNvPr id="45058" name="Rectangle 2"/>
          <p:cNvSpPr>
            <a:spLocks noChangeArrowheads="1"/>
          </p:cNvSpPr>
          <p:nvPr/>
        </p:nvSpPr>
        <p:spPr bwMode="auto">
          <a:xfrm>
            <a:off x="1043608" y="2924944"/>
            <a:ext cx="7056784"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Чем больше воздуха в мяче, тем выше он скачет.</a:t>
            </a:r>
            <a:endParaRPr kumimoji="0" lang="sah-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Воспитатель интересуется у детей, в какой хорошо знакомой им игрушке много воздуха. Эта игрушка круглая, может прыгать, катиться, её можно бросать. А вот если в ней появится дырочка, даже очень маленькая, то воздух выйдет из неё и, она не сможет прыгать. (Выслушиваются ответы детей, раздаются мячи). Детям предлагается постучать об пол сначала спущенным мячом, потом - обычным. Есть ли разница? В чём причина того, что один мячик легко отскакивает от пола, а другой почти не скачет?</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Вывод: чем больше воздуха в мяче, тем лучше он скачет.</a:t>
            </a:r>
            <a:endParaRPr kumimoji="0" lang="ru-RU" sz="16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46081" name="Rectangle 1"/>
          <p:cNvSpPr>
            <a:spLocks noChangeArrowheads="1"/>
          </p:cNvSpPr>
          <p:nvPr/>
        </p:nvSpPr>
        <p:spPr bwMode="auto">
          <a:xfrm>
            <a:off x="827584" y="692696"/>
            <a:ext cx="7488832"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Чем сильнее ветер, тем больше волны.</a:t>
            </a: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Приготовьте на столиках миски с водой на каждого ребёнка. В каждой миске - своё море - Красное, Чёрное, Жёлтое. Дети - это ветры. Они дуют на воду. Что получается? Волны.</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Вывод: Чем сильнее дуть, тем больше волны.</a:t>
            </a:r>
            <a:endParaRPr kumimoji="0" lang="sah-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Ветер двигает корабли.</a:t>
            </a:r>
            <a:endParaRPr kumimoji="0" lang="sah-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Опустите кораблики на воду. Дети дуют на кораблики, они плывут. Так и настоящие корабли движутся благодаря ветру. Что происходит с кораблём, если ветра нет? А если ветер очень сильный? Начинается буря, и кораблик может потерпеть настоящее крушение (всё это дети могут продемонстрировать).</a:t>
            </a:r>
            <a:endParaRPr kumimoji="0" lang="ru-RU" sz="1600" b="0" i="0" u="none" strike="noStrike" cap="none" normalizeH="0" baseline="0" dirty="0" smtClean="0">
              <a:ln>
                <a:noFill/>
              </a:ln>
              <a:solidFill>
                <a:schemeClr val="tx1"/>
              </a:solidFill>
              <a:effectLst/>
              <a:latin typeface="Arial" pitchFamily="34" charset="0"/>
            </a:endParaRPr>
          </a:p>
        </p:txBody>
      </p:sp>
      <p:pic>
        <p:nvPicPr>
          <p:cNvPr id="46082" name="Picture 2" descr="E:\Защита проекта Электронное пособие\Образовательная область ПОЗНАВАТЕЛЬНОЕ РАЗВИТИЕ\Фигурки из палочек\IMG-20160813-WA0003.jpg"/>
          <p:cNvPicPr>
            <a:picLocks noChangeAspect="1" noChangeArrowheads="1"/>
          </p:cNvPicPr>
          <p:nvPr/>
        </p:nvPicPr>
        <p:blipFill>
          <a:blip r:embed="rId3" cstate="screen"/>
          <a:srcRect/>
          <a:stretch>
            <a:fillRect/>
          </a:stretch>
        </p:blipFill>
        <p:spPr bwMode="auto">
          <a:xfrm>
            <a:off x="2267744" y="3789040"/>
            <a:ext cx="3600400" cy="2545316"/>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44034" name="Rectangle 2"/>
          <p:cNvSpPr>
            <a:spLocks noChangeArrowheads="1"/>
          </p:cNvSpPr>
          <p:nvPr/>
        </p:nvSpPr>
        <p:spPr bwMode="auto">
          <a:xfrm>
            <a:off x="827584" y="620688"/>
            <a:ext cx="7488832" cy="54784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Как образуются барханы.</a:t>
            </a:r>
            <a:endParaRPr kumimoji="0" lang="ru-RU" sz="800"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Для проведения этого опыта подберите иллюстрацию песчаной пустыни, на которой изображены барханы. Рассмотрите её перед началом работы. Как вы думаете, откуда в пустыне появляются такие песчаные горки? (Ответы выслушайте, но не комментируйте, дети сами ответят на этот вопрос ещё раз после окончания опыта).</a:t>
            </a:r>
            <a:endParaRPr kumimoji="0" lang="ru-RU" sz="8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Поставьте перед каждым ребёнком стеклянную банку с сухим песком и резиновым шлангом. Песок в банке - это личная пустыня каждого ребёнка. Опять превращаемся в ветры: несильно, но довольно долго дуем ан песок. Что с ним происходит? Сначала появляются волны, похожие на волны в мисочке с водой. Если дуть подольше, то песок из одного места переместится в другое. У самого "добросовестного" ветра появится песчаный холмик. Вот такие же песчаные холмы, только большие, можно встретить в настоящей пустыне. Их создаёт ветер. Называются эти песчаные холмы барханами. Когда ветер дует с разных сторон, песчаные холмы возникают в разных местах. Вот так, с помощью ветра, песок путешествует в пустыне.</a:t>
            </a:r>
            <a:endParaRPr kumimoji="0" lang="ru-RU" sz="8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Вернитесь к иллюстрации с изображением пустыни. На барханах либо вообще не растут растения, либо их крайне мало. Почему? Наверное, им что-то не нравится. А что именно, сейчас мы постараемся выяснить. "Посадите" (воткните) в песок палочку или сухую травку. Теперь дети должны дуть на песок таким образом, чтобы он перемещался в сторону палочки. Если они правильно будут это делать со временем песок почти засыплет всё ваше растение. Откопайте его так, чтобы видна была верхняя половина. Теперь ветер дует прямо на растение (дети тихонько выдувают песок из-под палочки). В конце концов, песка возле растения почти не останется, оно упадёт.</a:t>
            </a:r>
            <a:endParaRPr kumimoji="0" lang="ru-RU" sz="8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Вернитесь опять к вопросу о том, почему на барханах мало растений.</a:t>
            </a:r>
            <a:endParaRPr kumimoji="0" lang="ru-RU" sz="8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Вывод: Ветер то засыпает их песком, то выдувает его, и корешкам не за что держаться. К тому же песок в пустыне бывает очень горячим! В таких условиях могут выжить только самые выносливые растения, но их очень мало.</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54" name="Прямоугольник 53"/>
          <p:cNvSpPr/>
          <p:nvPr/>
        </p:nvSpPr>
        <p:spPr>
          <a:xfrm>
            <a:off x="971600" y="620688"/>
            <a:ext cx="7344816" cy="1877437"/>
          </a:xfrm>
          <a:prstGeom prst="rect">
            <a:avLst/>
          </a:prstGeom>
        </p:spPr>
        <p:txBody>
          <a:bodyPr wrap="square">
            <a:spAutoFit/>
          </a:bodyPr>
          <a:lstStyle/>
          <a:p>
            <a:pPr lvl="0" algn="just" fontAlgn="base">
              <a:spcBef>
                <a:spcPct val="0"/>
              </a:spcBef>
              <a:spcAft>
                <a:spcPct val="0"/>
              </a:spcAft>
            </a:pPr>
            <a:r>
              <a:rPr lang="ru-RU" b="1" dirty="0" smtClean="0">
                <a:solidFill>
                  <a:srgbClr val="7030A0"/>
                </a:solidFill>
                <a:latin typeface="Times New Roman" pitchFamily="18" charset="0"/>
                <a:ea typeface="Times New Roman" pitchFamily="18" charset="0"/>
                <a:cs typeface="Times New Roman" pitchFamily="18" charset="0"/>
              </a:rPr>
              <a:t>Волны.</a:t>
            </a:r>
            <a:endParaRPr lang="sah-RU" b="1" dirty="0" smtClean="0">
              <a:solidFill>
                <a:srgbClr val="7030A0"/>
              </a:solidFill>
              <a:latin typeface="Times New Roman" pitchFamily="18" charset="0"/>
              <a:ea typeface="Times New Roman" pitchFamily="18" charset="0"/>
              <a:cs typeface="Times New Roman" pitchFamily="18" charset="0"/>
            </a:endParaRPr>
          </a:p>
          <a:p>
            <a:pPr lvl="0" algn="just" fontAlgn="base">
              <a:spcBef>
                <a:spcPct val="0"/>
              </a:spcBef>
              <a:spcAft>
                <a:spcPct val="0"/>
              </a:spcAft>
            </a:pPr>
            <a:endParaRPr lang="ru-RU" dirty="0" smtClean="0">
              <a:solidFill>
                <a:srgbClr val="7030A0"/>
              </a:solidFill>
              <a:latin typeface="Arial" pitchFamily="34" charset="0"/>
            </a:endParaRPr>
          </a:p>
          <a:p>
            <a:pPr lvl="0" algn="just" eaLnBrk="0" fontAlgn="base" hangingPunct="0">
              <a:spcBef>
                <a:spcPct val="0"/>
              </a:spcBef>
              <a:spcAft>
                <a:spcPct val="0"/>
              </a:spcAft>
            </a:pPr>
            <a:r>
              <a:rPr lang="ru-RU" sz="1600" dirty="0" smtClean="0">
                <a:latin typeface="Times New Roman" pitchFamily="18" charset="0"/>
                <a:ea typeface="Times New Roman" pitchFamily="18" charset="0"/>
                <a:cs typeface="Times New Roman" pitchFamily="18" charset="0"/>
              </a:rPr>
              <a:t>Для этого опыта используйте веера, сделанные заранее самими ребятами. Дети машут веером над водой. Почему появились волны? Веер движется и как бы подгоняет воздух. Воздух тоже начинает двигаться. А ребята уже знают, ветер - это движение воздуха (старайтесь, чтобы дети делали как можно больше самостоятельных выводов, ведь уже обсуждался вопрос, откуда берётся ветер).</a:t>
            </a:r>
            <a:endParaRPr lang="ru-RU" sz="1600" dirty="0" smtClean="0">
              <a:latin typeface="Arial" pitchFamily="34" charset="0"/>
            </a:endParaRPr>
          </a:p>
        </p:txBody>
      </p:sp>
      <p:sp>
        <p:nvSpPr>
          <p:cNvPr id="43009" name="Rectangle 1"/>
          <p:cNvSpPr>
            <a:spLocks noChangeArrowheads="1"/>
          </p:cNvSpPr>
          <p:nvPr/>
        </p:nvSpPr>
        <p:spPr bwMode="auto">
          <a:xfrm>
            <a:off x="827584" y="2473152"/>
            <a:ext cx="7416824" cy="30777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Окрашивание воды</a:t>
            </a: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Цель: Выявить свойства воды: вода может быть тёплой и холодной, некоторые вещества растворяются в воде. Чем больше этого вещества, тем интенсивнее цвет; чем теплее вода, тем быстрее растворяется вещество.</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Материал: Ёмкости с водой (холодной и тёплой), краска, палочки для размешивания, мерные стаканчики.</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Взрослый и дети рассматривают в воде 2-3 предмета, выясняют, почему они хорошо видны (вода прозрачная). Далее выясняют, как можно окрасить воду (добавить краску). Взрослый предлагает окрасить воду самим (в стаканчиках с тёплой и холодной водой). В каком стаканчике краска быстрее растворится? (В стакане с тёплой водой). Как окрасится вода, если красителя будет больше? (Вода станет более окрашенной).</a:t>
            </a:r>
            <a:endParaRPr kumimoji="0" lang="ru-RU" sz="16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pic>
        <p:nvPicPr>
          <p:cNvPr id="54" name="Picture 2" descr="C:\Documents and Settings\Розалия\Мои документы\Документы\Мои рисунки\1305626734_dlya-glavnoy..jpg"/>
          <p:cNvPicPr>
            <a:picLocks noChangeAspect="1" noChangeArrowheads="1"/>
          </p:cNvPicPr>
          <p:nvPr/>
        </p:nvPicPr>
        <p:blipFill>
          <a:blip r:embed="rId3" cstate="screen"/>
          <a:srcRect/>
          <a:stretch>
            <a:fillRect/>
          </a:stretch>
        </p:blipFill>
        <p:spPr bwMode="auto">
          <a:xfrm>
            <a:off x="1403648" y="3570290"/>
            <a:ext cx="2592288" cy="2598061"/>
          </a:xfrm>
          <a:prstGeom prst="rect">
            <a:avLst/>
          </a:prstGeom>
          <a:noFill/>
        </p:spPr>
      </p:pic>
      <p:sp>
        <p:nvSpPr>
          <p:cNvPr id="47105" name="Rectangle 1"/>
          <p:cNvSpPr>
            <a:spLocks noChangeArrowheads="1"/>
          </p:cNvSpPr>
          <p:nvPr/>
        </p:nvSpPr>
        <p:spPr bwMode="auto">
          <a:xfrm>
            <a:off x="899592" y="764704"/>
            <a:ext cx="7416824"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Откуда берётся вода?</a:t>
            </a:r>
            <a:endParaRPr kumimoji="0" lang="sah-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rgbClr val="7030A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Цель : Познакомить с процессом конденсации.</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Материал: Ёмкость с горячей водой, охлаждённая металлическая крышка.</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Взрослый накрывает ёмкость с водой холодной крышкой. Через некоторое время детям предлагается рассмотреть внутреннюю сторону крышки, потрогать её рукой. Выясняют, откуда берётся вода (это частицы воды поднялись с поверхности, они не смогли испариться из банки и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осели</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на крышке). Взрослый предлагает повторить опыт, но с тёплой крышкой. Дети наблюдают, что на тёплой крышке воды нет, и с помощью воспитателя делают вывод: процесс превращения пара в воду происходит при охлаждении пара.</a:t>
            </a:r>
            <a:endParaRPr kumimoji="0" lang="ru-RU" sz="16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6143636" y="4338205"/>
            <a:ext cx="3000364" cy="2519795"/>
          </a:xfrm>
          <a:prstGeom prst="rect">
            <a:avLst/>
          </a:prstGeom>
          <a:noFill/>
          <a:ln w="9525" algn="ctr">
            <a:miter lim="800000"/>
            <a:headEnd/>
            <a:tailEnd/>
          </a:ln>
        </p:spPr>
      </p:pic>
      <p:sp>
        <p:nvSpPr>
          <p:cNvPr id="56" name="TextBox 55"/>
          <p:cNvSpPr txBox="1"/>
          <p:nvPr/>
        </p:nvSpPr>
        <p:spPr>
          <a:xfrm>
            <a:off x="2500298" y="2857496"/>
            <a:ext cx="4512774" cy="646331"/>
          </a:xfrm>
          <a:prstGeom prst="rect">
            <a:avLst/>
          </a:prstGeom>
          <a:noFill/>
        </p:spPr>
        <p:txBody>
          <a:bodyPr wrap="none" rtlCol="0">
            <a:spAutoFit/>
          </a:bodyPr>
          <a:lstStyle/>
          <a:p>
            <a:r>
              <a:rPr lang="ru-RU" sz="3600" b="1" dirty="0" smtClean="0">
                <a:solidFill>
                  <a:srgbClr val="7030A0"/>
                </a:solidFill>
              </a:rPr>
              <a:t>Спасибо за внимание</a:t>
            </a:r>
            <a:endParaRPr lang="ru-RU" sz="3600" b="1" dirty="0">
              <a:solidFill>
                <a:srgbClr val="7030A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53" name="TextBox 52"/>
          <p:cNvSpPr txBox="1"/>
          <p:nvPr/>
        </p:nvSpPr>
        <p:spPr>
          <a:xfrm>
            <a:off x="899592" y="792658"/>
            <a:ext cx="7344816" cy="5355312"/>
          </a:xfrm>
          <a:prstGeom prst="rect">
            <a:avLst/>
          </a:prstGeom>
          <a:noFill/>
        </p:spPr>
        <p:txBody>
          <a:bodyPr wrap="square" rtlCol="0">
            <a:spAutoFit/>
          </a:bodyPr>
          <a:lstStyle/>
          <a:p>
            <a:pPr algn="just"/>
            <a:r>
              <a:rPr lang="ru-RU" dirty="0" smtClean="0">
                <a:latin typeface="Times New Roman" pitchFamily="18" charset="0"/>
                <a:cs typeface="Times New Roman" pitchFamily="18" charset="0"/>
              </a:rPr>
              <a:t>	В своей работе используем следующие типы проектов:</a:t>
            </a:r>
          </a:p>
          <a:p>
            <a:pPr marL="342900" indent="-342900" algn="just">
              <a:buFont typeface="+mj-lt"/>
              <a:buAutoNum type="arabicPeriod"/>
            </a:pP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Исследовательско</a:t>
            </a:r>
            <a:r>
              <a:rPr lang="ru-RU" dirty="0" smtClean="0">
                <a:latin typeface="Times New Roman" pitchFamily="18" charset="0"/>
                <a:cs typeface="Times New Roman" pitchFamily="18" charset="0"/>
              </a:rPr>
              <a:t>-творческие: дети экспериментируют, а затем в результате изготавливаются наглядные пособия, планшеты и альбомы.</a:t>
            </a:r>
          </a:p>
          <a:p>
            <a:pPr marL="342900" indent="-342900" algn="just">
              <a:buFont typeface="+mj-lt"/>
              <a:buAutoNum type="arabicPeriod"/>
            </a:pPr>
            <a:r>
              <a:rPr lang="ru-RU" dirty="0">
                <a:latin typeface="Times New Roman" pitchFamily="18" charset="0"/>
                <a:cs typeface="Times New Roman" pitchFamily="18" charset="0"/>
              </a:rPr>
              <a:t> </a:t>
            </a:r>
            <a:r>
              <a:rPr lang="ru-RU" dirty="0" err="1" smtClean="0">
                <a:latin typeface="Times New Roman" pitchFamily="18" charset="0"/>
                <a:cs typeface="Times New Roman" pitchFamily="18" charset="0"/>
              </a:rPr>
              <a:t>Ролево</a:t>
            </a:r>
            <a:r>
              <a:rPr lang="ru-RU" dirty="0" smtClean="0">
                <a:latin typeface="Times New Roman" pitchFamily="18" charset="0"/>
                <a:cs typeface="Times New Roman" pitchFamily="18" charset="0"/>
              </a:rPr>
              <a:t>-игровые: это игры-забавы, опыты, театрализованные постановки.</a:t>
            </a:r>
          </a:p>
          <a:p>
            <a:pPr marL="342900" indent="-342900" algn="just">
              <a:buFont typeface="+mj-lt"/>
              <a:buAutoNum type="arabicPeriod"/>
            </a:pP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Творческие: выставки, тематические праздники и другие мероприятия.</a:t>
            </a:r>
          </a:p>
          <a:p>
            <a:pPr algn="just"/>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Как максимально использовать пытливость детского ума и подтолкнуть ребенка к познанию мира? Как способствовать развитию творческого начала ребенка? Эти и другие вопросы непременно встают перед родителями и воспитателями. В данной работе собрано большое количество разнообразных опытов и экспериментов, которые можно проводить вместе с детьми для расширения их представлений о мире, для интеллектуального и творческого развития ребенка. Описываемые </a:t>
            </a:r>
            <a:r>
              <a:rPr lang="sah-RU" dirty="0" smtClean="0">
                <a:latin typeface="Times New Roman" pitchFamily="18" charset="0"/>
                <a:cs typeface="Times New Roman" pitchFamily="18" charset="0"/>
              </a:rPr>
              <a:t>физические и химические </a:t>
            </a:r>
            <a:r>
              <a:rPr lang="ru-RU" dirty="0" smtClean="0">
                <a:latin typeface="Times New Roman" pitchFamily="18" charset="0"/>
                <a:cs typeface="Times New Roman" pitchFamily="18" charset="0"/>
              </a:rPr>
              <a:t>опыты не требуют никакой специальной подготовки и почти никаких материальных затрат</a:t>
            </a:r>
            <a:r>
              <a:rPr lang="sah-RU" dirty="0" smtClean="0">
                <a:latin typeface="Times New Roman" pitchFamily="18" charset="0"/>
                <a:cs typeface="Times New Roman" pitchFamily="18" charset="0"/>
              </a:rPr>
              <a:t>, на их основе можно включить в учебный процесс раннее изучение сложных предметов, как физика и химия.  </a:t>
            </a:r>
            <a:endParaRPr lang="ru-RU" sz="14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fontAlgn="base">
              <a:spcBef>
                <a:spcPct val="0"/>
              </a:spcBef>
              <a:spcAft>
                <a:spcPct val="0"/>
              </a:spcAft>
            </a:pPr>
            <a:endParaRPr lang="ru-RU" smtClean="0">
              <a:solidFill>
                <a:prstClr val="black"/>
              </a:solidFill>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solidFill>
                  <a:prstClr val="black"/>
                </a:solidFill>
              </a:endParaRPr>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sp>
        <p:nvSpPr>
          <p:cNvPr id="15362" name="Text Box 2"/>
          <p:cNvSpPr txBox="1">
            <a:spLocks noChangeArrowheads="1"/>
          </p:cNvSpPr>
          <p:nvPr/>
        </p:nvSpPr>
        <p:spPr bwMode="auto">
          <a:xfrm>
            <a:off x="899592" y="476672"/>
            <a:ext cx="7416824" cy="5760640"/>
          </a:xfrm>
          <a:prstGeom prst="rect">
            <a:avLst/>
          </a:prstGeom>
          <a:noFill/>
          <a:ln w="9525" algn="in">
            <a:noFill/>
            <a:miter lim="800000"/>
            <a:headEnd/>
            <a:tailEnd/>
          </a:ln>
          <a:effectLst/>
        </p:spPr>
        <p:txBody>
          <a:bodyPr vert="horz" wrap="square" lIns="91440" tIns="45720" rIns="91440" bIns="45720" numCol="1" anchor="t" anchorCtr="0" compatLnSpc="1">
            <a:prstTxWarp prst="textNoShape">
              <a:avLst/>
            </a:prstTxWarp>
          </a:bodyPr>
          <a:lstStyle/>
          <a:p>
            <a:pPr algn="just" fontAlgn="base">
              <a:spcBef>
                <a:spcPct val="0"/>
              </a:spcBef>
              <a:spcAft>
                <a:spcPts val="1000"/>
              </a:spcAft>
            </a:pPr>
            <a:r>
              <a:rPr lang="ru-RU" dirty="0" smtClean="0">
                <a:solidFill>
                  <a:srgbClr val="000000"/>
                </a:solidFill>
                <a:latin typeface="Times New Roman" pitchFamily="18" charset="0"/>
              </a:rPr>
              <a:t>	Так же, нами был составлен годовой план работы исследовательской деятельности. При составлении плана были учтены возрастные и психологические особенности детей.</a:t>
            </a:r>
          </a:p>
          <a:p>
            <a:pPr algn="just" fontAlgn="base">
              <a:spcBef>
                <a:spcPct val="0"/>
              </a:spcBef>
              <a:spcAft>
                <a:spcPts val="1000"/>
              </a:spcAft>
            </a:pPr>
            <a:r>
              <a:rPr lang="ru-RU" dirty="0" smtClean="0">
                <a:solidFill>
                  <a:srgbClr val="000000"/>
                </a:solidFill>
                <a:latin typeface="Times New Roman" pitchFamily="18" charset="0"/>
              </a:rPr>
              <a:t>Цель: становление у детей и взрослых научно-познавательного, практически-деятельного отношения к окружающей среде.</a:t>
            </a:r>
          </a:p>
          <a:p>
            <a:pPr algn="just" fontAlgn="base">
              <a:spcBef>
                <a:spcPct val="0"/>
              </a:spcBef>
              <a:spcAft>
                <a:spcPts val="1000"/>
              </a:spcAft>
            </a:pPr>
            <a:r>
              <a:rPr lang="ru-RU" dirty="0" smtClean="0">
                <a:solidFill>
                  <a:srgbClr val="000000"/>
                </a:solidFill>
                <a:latin typeface="Times New Roman" pitchFamily="18" charset="0"/>
              </a:rPr>
              <a:t>Задачи:</a:t>
            </a:r>
          </a:p>
          <a:p>
            <a:pPr marL="285750" indent="-285750" algn="just" fontAlgn="base">
              <a:spcBef>
                <a:spcPct val="0"/>
              </a:spcBef>
              <a:spcAft>
                <a:spcPts val="1000"/>
              </a:spcAft>
              <a:buFontTx/>
              <a:buChar char="-"/>
            </a:pPr>
            <a:r>
              <a:rPr lang="ru-RU" dirty="0" smtClean="0">
                <a:solidFill>
                  <a:srgbClr val="000000"/>
                </a:solidFill>
                <a:latin typeface="Times New Roman" pitchFamily="18" charset="0"/>
              </a:rPr>
              <a:t>Развитие творческого воображения, мышления;</a:t>
            </a:r>
          </a:p>
          <a:p>
            <a:pPr marL="285750" indent="-285750" algn="just" fontAlgn="base">
              <a:spcBef>
                <a:spcPct val="0"/>
              </a:spcBef>
              <a:spcAft>
                <a:spcPts val="1000"/>
              </a:spcAft>
              <a:buFontTx/>
              <a:buChar char="-"/>
            </a:pPr>
            <a:r>
              <a:rPr lang="ru-RU" dirty="0" smtClean="0">
                <a:solidFill>
                  <a:srgbClr val="000000"/>
                </a:solidFill>
                <a:latin typeface="Times New Roman" pitchFamily="18" charset="0"/>
              </a:rPr>
              <a:t>Обеспечение условий для всестороннего развития ребенка;</a:t>
            </a:r>
          </a:p>
          <a:p>
            <a:pPr marL="285750" indent="-285750" algn="just" fontAlgn="base">
              <a:spcBef>
                <a:spcPct val="0"/>
              </a:spcBef>
              <a:spcAft>
                <a:spcPts val="1000"/>
              </a:spcAft>
              <a:buFontTx/>
              <a:buChar char="-"/>
            </a:pPr>
            <a:r>
              <a:rPr lang="ru-RU" dirty="0">
                <a:solidFill>
                  <a:srgbClr val="000000"/>
                </a:solidFill>
                <a:latin typeface="Times New Roman" pitchFamily="18" charset="0"/>
              </a:rPr>
              <a:t> </a:t>
            </a:r>
            <a:r>
              <a:rPr lang="ru-RU" dirty="0" smtClean="0">
                <a:solidFill>
                  <a:srgbClr val="000000"/>
                </a:solidFill>
                <a:latin typeface="Times New Roman" pitchFamily="18" charset="0"/>
              </a:rPr>
              <a:t>Развитие коммуникативных навыков.</a:t>
            </a:r>
            <a:endParaRPr lang="en-US" dirty="0" smtClean="0">
              <a:solidFill>
                <a:srgbClr val="000000"/>
              </a:solidFill>
              <a:latin typeface="Times New Roman" pitchFamily="18" charset="0"/>
            </a:endParaRPr>
          </a:p>
        </p:txBody>
      </p:sp>
    </p:spTree>
    <p:extLst>
      <p:ext uri="{BB962C8B-B14F-4D97-AF65-F5344CB8AC3E}">
        <p14:creationId xmlns="" xmlns:p14="http://schemas.microsoft.com/office/powerpoint/2010/main" val="640368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graphicFrame>
        <p:nvGraphicFramePr>
          <p:cNvPr id="53" name="Таблица 52"/>
          <p:cNvGraphicFramePr>
            <a:graphicFrameLocks noGrp="1"/>
          </p:cNvGraphicFramePr>
          <p:nvPr/>
        </p:nvGraphicFramePr>
        <p:xfrm>
          <a:off x="971600" y="908720"/>
          <a:ext cx="7416825" cy="5380068"/>
        </p:xfrm>
        <a:graphic>
          <a:graphicData uri="http://schemas.openxmlformats.org/drawingml/2006/table">
            <a:tbl>
              <a:tblPr firstRow="1" bandRow="1">
                <a:tableStyleId>{5C22544A-7EE6-4342-B048-85BDC9FD1C3A}</a:tableStyleId>
              </a:tblPr>
              <a:tblGrid>
                <a:gridCol w="1224136"/>
                <a:gridCol w="2088232"/>
                <a:gridCol w="4104457"/>
              </a:tblGrid>
              <a:tr h="489654">
                <a:tc>
                  <a:txBody>
                    <a:bodyPr/>
                    <a:lstStyle/>
                    <a:p>
                      <a:r>
                        <a:rPr lang="sah-RU" dirty="0" smtClean="0"/>
                        <a:t>Месяц</a:t>
                      </a:r>
                      <a:endParaRPr lang="ru-RU" dirty="0"/>
                    </a:p>
                  </a:txBody>
                  <a:tcPr/>
                </a:tc>
                <a:tc>
                  <a:txBody>
                    <a:bodyPr/>
                    <a:lstStyle/>
                    <a:p>
                      <a:r>
                        <a:rPr lang="sah-RU" dirty="0" smtClean="0"/>
                        <a:t>Тема</a:t>
                      </a:r>
                      <a:endParaRPr lang="ru-RU" dirty="0"/>
                    </a:p>
                  </a:txBody>
                  <a:tcPr/>
                </a:tc>
                <a:tc>
                  <a:txBody>
                    <a:bodyPr/>
                    <a:lstStyle/>
                    <a:p>
                      <a:r>
                        <a:rPr lang="sah-RU" dirty="0" smtClean="0"/>
                        <a:t>Описание</a:t>
                      </a:r>
                      <a:endParaRPr lang="ru-RU" dirty="0"/>
                    </a:p>
                  </a:txBody>
                  <a:tcPr/>
                </a:tc>
              </a:tr>
              <a:tr h="1598574">
                <a:tc>
                  <a:txBody>
                    <a:bodyPr/>
                    <a:lstStyle/>
                    <a:p>
                      <a:r>
                        <a:rPr lang="sah-RU" sz="1600" dirty="0" smtClean="0"/>
                        <a:t>Сентябрь</a:t>
                      </a:r>
                      <a:endParaRPr lang="ru-RU" sz="1600" dirty="0"/>
                    </a:p>
                  </a:txBody>
                  <a:tcPr/>
                </a:tc>
                <a:tc>
                  <a:txBody>
                    <a:bodyPr/>
                    <a:lstStyle/>
                    <a:p>
                      <a:r>
                        <a:rPr lang="ru-RU" sz="1200" kern="1200" dirty="0" smtClean="0">
                          <a:solidFill>
                            <a:schemeClr val="dk1"/>
                          </a:solidFill>
                          <a:latin typeface="+mn-lt"/>
                          <a:ea typeface="+mn-ea"/>
                          <a:cs typeface="+mn-cs"/>
                        </a:rPr>
                        <a:t>1)Игра-путешествие «Где живут витамины?»</a:t>
                      </a:r>
                    </a:p>
                    <a:p>
                      <a:r>
                        <a:rPr lang="ru-RU" sz="1200" kern="1200" dirty="0" smtClean="0">
                          <a:solidFill>
                            <a:schemeClr val="dk1"/>
                          </a:solidFill>
                          <a:latin typeface="+mn-lt"/>
                          <a:ea typeface="+mn-ea"/>
                          <a:cs typeface="+mn-cs"/>
                        </a:rPr>
                        <a:t> </a:t>
                      </a:r>
                    </a:p>
                    <a:p>
                      <a:r>
                        <a:rPr lang="ru-RU" sz="1200" kern="1200" dirty="0" smtClean="0">
                          <a:solidFill>
                            <a:schemeClr val="dk1"/>
                          </a:solidFill>
                          <a:latin typeface="+mn-lt"/>
                          <a:ea typeface="+mn-ea"/>
                          <a:cs typeface="+mn-cs"/>
                        </a:rPr>
                        <a:t> </a:t>
                      </a:r>
                    </a:p>
                    <a:p>
                      <a:r>
                        <a:rPr lang="sah-RU" sz="1200" kern="1200" dirty="0" smtClean="0">
                          <a:solidFill>
                            <a:schemeClr val="dk1"/>
                          </a:solidFill>
                          <a:latin typeface="+mn-lt"/>
                          <a:ea typeface="+mn-ea"/>
                          <a:cs typeface="+mn-cs"/>
                        </a:rPr>
                        <a:t>2)</a:t>
                      </a:r>
                      <a:r>
                        <a:rPr lang="ru-RU" sz="1200" kern="1200" dirty="0" smtClean="0">
                          <a:solidFill>
                            <a:schemeClr val="dk1"/>
                          </a:solidFill>
                          <a:latin typeface="+mn-lt"/>
                          <a:ea typeface="+mn-ea"/>
                          <a:cs typeface="+mn-cs"/>
                        </a:rPr>
                        <a:t>Эксперимент «Как вода </a:t>
                      </a:r>
                      <a:r>
                        <a:rPr lang="ru-RU" sz="1200" i="1" kern="1200" dirty="0" smtClean="0">
                          <a:solidFill>
                            <a:schemeClr val="dk1"/>
                          </a:solidFill>
                          <a:latin typeface="+mn-lt"/>
                          <a:ea typeface="+mn-ea"/>
                          <a:cs typeface="+mn-cs"/>
                        </a:rPr>
                        <a:t>исчезает</a:t>
                      </a:r>
                      <a:r>
                        <a:rPr lang="ru-RU" sz="1200" kern="1200" dirty="0" smtClean="0">
                          <a:solidFill>
                            <a:schemeClr val="dk1"/>
                          </a:solidFill>
                          <a:latin typeface="+mn-lt"/>
                          <a:ea typeface="+mn-ea"/>
                          <a:cs typeface="+mn-cs"/>
                        </a:rPr>
                        <a:t>» </a:t>
                      </a:r>
                    </a:p>
                  </a:txBody>
                  <a:tcPr/>
                </a:tc>
                <a:tc>
                  <a:txBody>
                    <a:bodyPr/>
                    <a:lstStyle/>
                    <a:p>
                      <a:pPr algn="just"/>
                      <a:r>
                        <a:rPr lang="ru-RU" sz="1200" kern="1200" dirty="0" smtClean="0">
                          <a:solidFill>
                            <a:schemeClr val="dk1"/>
                          </a:solidFill>
                          <a:latin typeface="+mn-lt"/>
                          <a:ea typeface="+mn-ea"/>
                          <a:cs typeface="+mn-cs"/>
                        </a:rPr>
                        <a:t>Познакомить детей с продуктами питания, в которых содержаться витамины необходимые для жизни; формировать у детей навыки ЗОЖ и ОБЖ;  расширять познавательный интерес  к человеческому телу.</a:t>
                      </a:r>
                    </a:p>
                    <a:p>
                      <a:pPr algn="just"/>
                      <a:r>
                        <a:rPr lang="ru-RU" sz="1200" kern="1200" dirty="0" smtClean="0">
                          <a:solidFill>
                            <a:schemeClr val="dk1"/>
                          </a:solidFill>
                          <a:latin typeface="+mn-lt"/>
                          <a:ea typeface="+mn-ea"/>
                          <a:cs typeface="+mn-cs"/>
                        </a:rPr>
                        <a:t>Расширить и систематизировать знания детей о свойствах воды; формировать у детей навыки экспериментирования; развивать наблюдательность,  внимание: расширять познавательный интерес к неживой </a:t>
                      </a:r>
                    </a:p>
                  </a:txBody>
                  <a:tcPr/>
                </a:tc>
              </a:tr>
              <a:tr h="489654">
                <a:tc>
                  <a:txBody>
                    <a:bodyPr/>
                    <a:lstStyle/>
                    <a:p>
                      <a:r>
                        <a:rPr lang="sah-RU" sz="1600" dirty="0" smtClean="0"/>
                        <a:t>Октябрь</a:t>
                      </a:r>
                      <a:endParaRPr lang="ru-RU" sz="1600" dirty="0"/>
                    </a:p>
                  </a:txBody>
                  <a:tcPr/>
                </a:tc>
                <a:tc>
                  <a:txBody>
                    <a:bodyPr/>
                    <a:lstStyle/>
                    <a:p>
                      <a:r>
                        <a:rPr lang="ru-RU" sz="1200" kern="1200" dirty="0" smtClean="0">
                          <a:solidFill>
                            <a:schemeClr val="dk1"/>
                          </a:solidFill>
                          <a:latin typeface="+mn-lt"/>
                          <a:ea typeface="+mn-ea"/>
                          <a:cs typeface="+mn-cs"/>
                        </a:rPr>
                        <a:t>1)Мысленный эксперимент</a:t>
                      </a:r>
                    </a:p>
                    <a:p>
                      <a:r>
                        <a:rPr lang="ru-RU" sz="1200" kern="1200" dirty="0" smtClean="0">
                          <a:solidFill>
                            <a:schemeClr val="dk1"/>
                          </a:solidFill>
                          <a:latin typeface="+mn-lt"/>
                          <a:ea typeface="+mn-ea"/>
                          <a:cs typeface="+mn-cs"/>
                        </a:rPr>
                        <a:t> </a:t>
                      </a:r>
                    </a:p>
                    <a:p>
                      <a:r>
                        <a:rPr lang="ru-RU" sz="1200" kern="1200" dirty="0" smtClean="0">
                          <a:solidFill>
                            <a:schemeClr val="dk1"/>
                          </a:solidFill>
                          <a:latin typeface="+mn-lt"/>
                          <a:ea typeface="+mn-ea"/>
                          <a:cs typeface="+mn-cs"/>
                        </a:rPr>
                        <a:t> </a:t>
                      </a:r>
                    </a:p>
                    <a:p>
                      <a:r>
                        <a:rPr lang="ru-RU" sz="1200" kern="1200" dirty="0" smtClean="0">
                          <a:solidFill>
                            <a:schemeClr val="dk1"/>
                          </a:solidFill>
                          <a:latin typeface="+mn-lt"/>
                          <a:ea typeface="+mn-ea"/>
                          <a:cs typeface="+mn-cs"/>
                        </a:rPr>
                        <a:t> </a:t>
                      </a:r>
                    </a:p>
                    <a:p>
                      <a:r>
                        <a:rPr lang="ru-RU" sz="1200" kern="1200" dirty="0" smtClean="0">
                          <a:solidFill>
                            <a:schemeClr val="dk1"/>
                          </a:solidFill>
                          <a:latin typeface="+mn-lt"/>
                          <a:ea typeface="+mn-ea"/>
                          <a:cs typeface="+mn-cs"/>
                        </a:rPr>
                        <a:t>2)«Почему у нас зима, а в Индии лето?»  </a:t>
                      </a:r>
                    </a:p>
                    <a:p>
                      <a:r>
                        <a:rPr lang="ru-RU" sz="1800" kern="1200" dirty="0" smtClean="0">
                          <a:solidFill>
                            <a:schemeClr val="dk1"/>
                          </a:solidFill>
                          <a:latin typeface="+mn-lt"/>
                          <a:ea typeface="+mn-ea"/>
                          <a:cs typeface="+mn-cs"/>
                        </a:rPr>
                        <a:t> </a:t>
                      </a:r>
                      <a:endParaRPr lang="ru-RU" sz="1800" kern="1200" dirty="0">
                        <a:solidFill>
                          <a:schemeClr val="dk1"/>
                        </a:solidFill>
                        <a:latin typeface="+mn-lt"/>
                        <a:ea typeface="+mn-ea"/>
                        <a:cs typeface="+mn-cs"/>
                      </a:endParaRPr>
                    </a:p>
                  </a:txBody>
                  <a:tcPr/>
                </a:tc>
                <a:tc>
                  <a:txBody>
                    <a:bodyPr/>
                    <a:lstStyle/>
                    <a:p>
                      <a:pPr algn="just"/>
                      <a:r>
                        <a:rPr lang="ru-RU" sz="1200" kern="1200" dirty="0" smtClean="0">
                          <a:solidFill>
                            <a:schemeClr val="dk1"/>
                          </a:solidFill>
                          <a:latin typeface="+mn-lt"/>
                          <a:ea typeface="+mn-ea"/>
                          <a:cs typeface="+mn-cs"/>
                        </a:rPr>
                        <a:t>Познакомить детей с мысленными экспериментами; учить самостоятельно выполнять задания в уме, опираясь на наглядность; развивать мышление, любознательность, наблюдательность. </a:t>
                      </a:r>
                      <a:endParaRPr lang="sah-RU" sz="1200" kern="1200" dirty="0" smtClean="0">
                        <a:solidFill>
                          <a:schemeClr val="dk1"/>
                        </a:solidFill>
                        <a:latin typeface="+mn-lt"/>
                        <a:ea typeface="+mn-ea"/>
                        <a:cs typeface="+mn-cs"/>
                      </a:endParaRPr>
                    </a:p>
                    <a:p>
                      <a:pPr algn="just"/>
                      <a:r>
                        <a:rPr lang="ru-RU" sz="1200" kern="1200" dirty="0" smtClean="0">
                          <a:solidFill>
                            <a:schemeClr val="dk1"/>
                          </a:solidFill>
                          <a:latin typeface="+mn-lt"/>
                          <a:ea typeface="+mn-ea"/>
                          <a:cs typeface="+mn-cs"/>
                        </a:rPr>
                        <a:t>Продолжать знакомить с глобусом, картой</a:t>
                      </a:r>
                    </a:p>
                    <a:p>
                      <a:pPr algn="just"/>
                      <a:r>
                        <a:rPr lang="ru-RU" sz="1200" kern="1200" dirty="0" smtClean="0">
                          <a:solidFill>
                            <a:schemeClr val="dk1"/>
                          </a:solidFill>
                          <a:latin typeface="+mn-lt"/>
                          <a:ea typeface="+mn-ea"/>
                          <a:cs typeface="+mn-cs"/>
                        </a:rPr>
                        <a:t>Планеты; уточнять и обобщать знания детей о зиме; повторить правила поведения в природе развивать интерес к миру природы. </a:t>
                      </a:r>
                    </a:p>
                  </a:txBody>
                  <a:tcPr/>
                </a:tc>
              </a:tr>
              <a:tr h="489654">
                <a:tc>
                  <a:txBody>
                    <a:bodyPr/>
                    <a:lstStyle/>
                    <a:p>
                      <a:r>
                        <a:rPr lang="sah-RU" sz="1600" dirty="0" smtClean="0"/>
                        <a:t>Ноябрь</a:t>
                      </a:r>
                      <a:endParaRPr lang="ru-RU" sz="1600" dirty="0"/>
                    </a:p>
                  </a:txBody>
                  <a:tcPr/>
                </a:tc>
                <a:tc>
                  <a:txBody>
                    <a:bodyPr/>
                    <a:lstStyle/>
                    <a:p>
                      <a:r>
                        <a:rPr lang="ru-RU" sz="1200" kern="1200" dirty="0" smtClean="0">
                          <a:solidFill>
                            <a:schemeClr val="dk1"/>
                          </a:solidFill>
                          <a:latin typeface="+mn-lt"/>
                          <a:ea typeface="+mn-ea"/>
                          <a:cs typeface="+mn-cs"/>
                        </a:rPr>
                        <a:t>Эксперимент «Определяем плавучесть предметов» </a:t>
                      </a:r>
                    </a:p>
                    <a:p>
                      <a:r>
                        <a:rPr lang="ru-RU" sz="1800" kern="1200" dirty="0" smtClean="0">
                          <a:solidFill>
                            <a:schemeClr val="dk1"/>
                          </a:solidFill>
                          <a:latin typeface="+mn-lt"/>
                          <a:ea typeface="+mn-ea"/>
                          <a:cs typeface="+mn-cs"/>
                        </a:rPr>
                        <a:t> </a:t>
                      </a:r>
                    </a:p>
                    <a:p>
                      <a:r>
                        <a:rPr lang="ru-RU" sz="1200" b="0" kern="1200" dirty="0" smtClean="0">
                          <a:solidFill>
                            <a:schemeClr val="dk1"/>
                          </a:solidFill>
                          <a:latin typeface="Times New Roman" pitchFamily="18" charset="0"/>
                          <a:ea typeface="+mn-ea"/>
                          <a:cs typeface="Times New Roman" pitchFamily="18" charset="0"/>
                        </a:rPr>
                        <a:t>Всасывание воды</a:t>
                      </a:r>
                      <a:endParaRPr lang="ru-RU" sz="1200" b="0" dirty="0">
                        <a:latin typeface="Times New Roman" pitchFamily="18" charset="0"/>
                        <a:cs typeface="Times New Roman" pitchFamily="18" charset="0"/>
                      </a:endParaRPr>
                    </a:p>
                  </a:txBody>
                  <a:tcPr/>
                </a:tc>
                <a:tc>
                  <a:txBody>
                    <a:bodyPr/>
                    <a:lstStyle/>
                    <a:p>
                      <a:pPr algn="just"/>
                      <a:r>
                        <a:rPr lang="ru-RU" sz="1200" kern="1200" dirty="0" smtClean="0">
                          <a:solidFill>
                            <a:schemeClr val="dk1"/>
                          </a:solidFill>
                          <a:latin typeface="+mn-lt"/>
                          <a:ea typeface="+mn-ea"/>
                          <a:cs typeface="+mn-cs"/>
                        </a:rPr>
                        <a:t>Систематизировать знания детей о свойствах предметов ; способствовать развитию интереса к проведению экспериментов; формировать навыки самостоятельного решения проблем,  учить анализировать. </a:t>
                      </a:r>
                      <a:endParaRPr lang="ru-RU" sz="1800" kern="1200" dirty="0" smtClean="0">
                        <a:solidFill>
                          <a:schemeClr val="dk1"/>
                        </a:solidFill>
                        <a:latin typeface="+mn-lt"/>
                        <a:ea typeface="+mn-ea"/>
                        <a:cs typeface="+mn-cs"/>
                      </a:endParaRPr>
                    </a:p>
                    <a:p>
                      <a:r>
                        <a:rPr lang="ru-RU" sz="1200" kern="1200" dirty="0" smtClean="0">
                          <a:solidFill>
                            <a:schemeClr val="dk1"/>
                          </a:solidFill>
                          <a:latin typeface="+mn-lt"/>
                          <a:ea typeface="+mn-ea"/>
                          <a:cs typeface="+mn-cs"/>
                        </a:rPr>
                        <a:t>Поставьте цветок в воду, подкрашенную любой краской. Понаблюдайте, как изменится окраска цветка. Объясните, что стебель имеет проводящие трубочки, по которым вода поднимается к цветку и окрашивает его. Такое явление всасывания воды называется осмосом.</a:t>
                      </a:r>
                    </a:p>
                  </a:txBody>
                  <a:tcPr/>
                </a:tc>
              </a:tr>
            </a:tbl>
          </a:graphicData>
        </a:graphic>
      </p:graphicFrame>
      <p:sp>
        <p:nvSpPr>
          <p:cNvPr id="54" name="TextBox 53"/>
          <p:cNvSpPr txBox="1"/>
          <p:nvPr/>
        </p:nvSpPr>
        <p:spPr>
          <a:xfrm>
            <a:off x="2411760" y="404664"/>
            <a:ext cx="4939044" cy="369332"/>
          </a:xfrm>
          <a:prstGeom prst="rect">
            <a:avLst/>
          </a:prstGeom>
          <a:noFill/>
        </p:spPr>
        <p:txBody>
          <a:bodyPr wrap="none" rtlCol="0">
            <a:spAutoFit/>
          </a:bodyPr>
          <a:lstStyle/>
          <a:p>
            <a:r>
              <a:rPr lang="sah-RU" b="1" dirty="0" smtClean="0">
                <a:solidFill>
                  <a:srgbClr val="7030A0"/>
                </a:solidFill>
              </a:rPr>
              <a:t>Годовой план исследовательской деятельности</a:t>
            </a:r>
            <a:endParaRPr lang="ru-RU" b="1" dirty="0">
              <a:solidFill>
                <a:srgbClr val="7030A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8387408" y="6222591"/>
            <a:ext cx="756592" cy="635409"/>
          </a:xfrm>
          <a:prstGeom prst="rect">
            <a:avLst/>
          </a:prstGeom>
          <a:noFill/>
          <a:ln w="9525" algn="ctr">
            <a:miter lim="800000"/>
            <a:headEnd/>
            <a:tailEnd/>
          </a:ln>
        </p:spPr>
      </p:pic>
      <p:graphicFrame>
        <p:nvGraphicFramePr>
          <p:cNvPr id="53" name="Таблица 52"/>
          <p:cNvGraphicFramePr>
            <a:graphicFrameLocks noGrp="1"/>
          </p:cNvGraphicFramePr>
          <p:nvPr/>
        </p:nvGraphicFramePr>
        <p:xfrm>
          <a:off x="899592" y="404664"/>
          <a:ext cx="7416826" cy="6192688"/>
        </p:xfrm>
        <a:graphic>
          <a:graphicData uri="http://schemas.openxmlformats.org/drawingml/2006/table">
            <a:tbl>
              <a:tblPr firstRow="1" bandRow="1">
                <a:tableStyleId>{5C22544A-7EE6-4342-B048-85BDC9FD1C3A}</a:tableStyleId>
              </a:tblPr>
              <a:tblGrid>
                <a:gridCol w="1440160"/>
                <a:gridCol w="2088232"/>
                <a:gridCol w="3888434"/>
              </a:tblGrid>
              <a:tr h="370840">
                <a:tc>
                  <a:txBody>
                    <a:bodyPr/>
                    <a:lstStyle/>
                    <a:p>
                      <a:r>
                        <a:rPr lang="sah-RU" b="0" dirty="0" smtClean="0"/>
                        <a:t>Декабрь</a:t>
                      </a:r>
                      <a:endParaRPr lang="ru-RU" b="0" dirty="0"/>
                    </a:p>
                  </a:txBody>
                  <a:tcPr/>
                </a:tc>
                <a:tc>
                  <a:txBody>
                    <a:bodyPr/>
                    <a:lstStyle/>
                    <a:p>
                      <a:r>
                        <a:rPr lang="ru-RU" sz="1200" b="0" kern="1200" dirty="0" smtClean="0">
                          <a:solidFill>
                            <a:schemeClr val="lt1"/>
                          </a:solidFill>
                          <a:latin typeface="Times New Roman" pitchFamily="18" charset="0"/>
                          <a:ea typeface="+mn-ea"/>
                          <a:cs typeface="Times New Roman" pitchFamily="18" charset="0"/>
                        </a:rPr>
                        <a:t>1)«Воздух - невидимка» </a:t>
                      </a:r>
                    </a:p>
                    <a:p>
                      <a:r>
                        <a:rPr lang="ru-RU" sz="1200" b="0" kern="1200" dirty="0" smtClean="0">
                          <a:solidFill>
                            <a:schemeClr val="lt1"/>
                          </a:solidFill>
                          <a:latin typeface="Times New Roman" pitchFamily="18" charset="0"/>
                          <a:ea typeface="+mn-ea"/>
                          <a:cs typeface="Times New Roman" pitchFamily="18" charset="0"/>
                        </a:rPr>
                        <a:t> </a:t>
                      </a:r>
                    </a:p>
                    <a:p>
                      <a:r>
                        <a:rPr lang="ru-RU" sz="1200" b="0" kern="1200" dirty="0" smtClean="0">
                          <a:solidFill>
                            <a:schemeClr val="lt1"/>
                          </a:solidFill>
                          <a:latin typeface="Times New Roman" pitchFamily="18" charset="0"/>
                          <a:ea typeface="+mn-ea"/>
                          <a:cs typeface="Times New Roman" pitchFamily="18" charset="0"/>
                        </a:rPr>
                        <a:t> </a:t>
                      </a:r>
                    </a:p>
                    <a:p>
                      <a:r>
                        <a:rPr lang="ru-RU" sz="1200" b="0" kern="1200" dirty="0" smtClean="0">
                          <a:solidFill>
                            <a:schemeClr val="lt1"/>
                          </a:solidFill>
                          <a:latin typeface="Times New Roman" pitchFamily="18" charset="0"/>
                          <a:ea typeface="+mn-ea"/>
                          <a:cs typeface="Times New Roman" pitchFamily="18" charset="0"/>
                        </a:rPr>
                        <a:t> </a:t>
                      </a:r>
                    </a:p>
                    <a:p>
                      <a:r>
                        <a:rPr lang="ru-RU" sz="1200" b="0" kern="1200" dirty="0" smtClean="0">
                          <a:solidFill>
                            <a:schemeClr val="lt1"/>
                          </a:solidFill>
                          <a:latin typeface="Times New Roman" pitchFamily="18" charset="0"/>
                          <a:ea typeface="+mn-ea"/>
                          <a:cs typeface="Times New Roman" pitchFamily="18" charset="0"/>
                        </a:rPr>
                        <a:t> </a:t>
                      </a:r>
                    </a:p>
                    <a:p>
                      <a:r>
                        <a:rPr lang="ru-RU" sz="1200" b="0" kern="1200" dirty="0" smtClean="0">
                          <a:solidFill>
                            <a:schemeClr val="lt1"/>
                          </a:solidFill>
                          <a:latin typeface="Times New Roman" pitchFamily="18" charset="0"/>
                          <a:ea typeface="+mn-ea"/>
                          <a:cs typeface="Times New Roman" pitchFamily="18" charset="0"/>
                        </a:rPr>
                        <a:t>2)Игра-опыт «Сколько воды?»</a:t>
                      </a:r>
                    </a:p>
                    <a:p>
                      <a:r>
                        <a:rPr lang="ru-RU" sz="1800" b="0" kern="1200" dirty="0" smtClean="0">
                          <a:solidFill>
                            <a:schemeClr val="lt1"/>
                          </a:solidFill>
                          <a:latin typeface="+mn-lt"/>
                          <a:ea typeface="+mn-ea"/>
                          <a:cs typeface="+mn-cs"/>
                        </a:rPr>
                        <a:t> </a:t>
                      </a:r>
                    </a:p>
                  </a:txBody>
                  <a:tcPr/>
                </a:tc>
                <a:tc>
                  <a:txBody>
                    <a:bodyPr/>
                    <a:lstStyle/>
                    <a:p>
                      <a:pPr algn="just"/>
                      <a:r>
                        <a:rPr lang="ru-RU" sz="1200" b="0" kern="1200" dirty="0" smtClean="0">
                          <a:solidFill>
                            <a:schemeClr val="lt1"/>
                          </a:solidFill>
                          <a:latin typeface="+mn-lt"/>
                          <a:ea typeface="+mn-ea"/>
                          <a:cs typeface="+mn-cs"/>
                        </a:rPr>
                        <a:t>Систематизировать знания детей о свойствах воздуха; учить самостоятельно делать выводы в ходе опытов, анализировать; способствовать развитию познавательного интереса к явлениям неживой природы. </a:t>
                      </a:r>
                    </a:p>
                    <a:p>
                      <a:pPr algn="just"/>
                      <a:r>
                        <a:rPr lang="ru-RU" sz="1200" b="0" kern="1200" dirty="0" smtClean="0">
                          <a:solidFill>
                            <a:schemeClr val="lt1"/>
                          </a:solidFill>
                          <a:latin typeface="+mn-lt"/>
                          <a:ea typeface="+mn-ea"/>
                          <a:cs typeface="+mn-cs"/>
                        </a:rPr>
                        <a:t>Сколько маленьких стаканчиков с водой можно перелить  в бутылку? Посчитаем?</a:t>
                      </a:r>
                    </a:p>
                    <a:p>
                      <a:pPr algn="just"/>
                      <a:r>
                        <a:rPr lang="ru-RU" sz="1200" b="0" kern="1200" dirty="0" smtClean="0">
                          <a:solidFill>
                            <a:schemeClr val="lt1"/>
                          </a:solidFill>
                          <a:latin typeface="+mn-lt"/>
                          <a:ea typeface="+mn-ea"/>
                          <a:cs typeface="+mn-cs"/>
                        </a:rPr>
                        <a:t> Выливая в бутылку каждый следующий стакан, делайте на стенке   бутылки отметки маркером.</a:t>
                      </a:r>
                    </a:p>
                  </a:txBody>
                  <a:tcPr/>
                </a:tc>
              </a:tr>
              <a:tr h="370840">
                <a:tc>
                  <a:txBody>
                    <a:bodyPr/>
                    <a:lstStyle/>
                    <a:p>
                      <a:r>
                        <a:rPr lang="sah-RU" dirty="0" smtClean="0"/>
                        <a:t>Январь</a:t>
                      </a:r>
                      <a:endParaRPr lang="ru-RU" dirty="0"/>
                    </a:p>
                  </a:txBody>
                  <a:tcPr/>
                </a:tc>
                <a:tc>
                  <a:txBody>
                    <a:bodyPr/>
                    <a:lstStyle/>
                    <a:p>
                      <a:r>
                        <a:rPr lang="ru-RU" sz="1200" kern="1200" dirty="0" smtClean="0">
                          <a:solidFill>
                            <a:schemeClr val="dk1"/>
                          </a:solidFill>
                          <a:latin typeface="+mn-lt"/>
                          <a:ea typeface="+mn-ea"/>
                          <a:cs typeface="+mn-cs"/>
                        </a:rPr>
                        <a:t>Поливаем цветы</a:t>
                      </a:r>
                      <a:endParaRPr lang="sah-RU" sz="1200" kern="1200" dirty="0" smtClean="0">
                        <a:solidFill>
                          <a:schemeClr val="dk1"/>
                        </a:solidFill>
                        <a:latin typeface="+mn-lt"/>
                        <a:ea typeface="+mn-ea"/>
                        <a:cs typeface="+mn-cs"/>
                      </a:endParaRPr>
                    </a:p>
                    <a:p>
                      <a:endParaRPr lang="sah-RU" sz="1200" kern="1200" dirty="0" smtClean="0">
                        <a:solidFill>
                          <a:schemeClr val="dk1"/>
                        </a:solidFill>
                        <a:latin typeface="+mn-lt"/>
                        <a:ea typeface="+mn-ea"/>
                        <a:cs typeface="+mn-cs"/>
                      </a:endParaRPr>
                    </a:p>
                    <a:p>
                      <a:endParaRPr lang="sah-RU" sz="1200" kern="1200" dirty="0" smtClean="0">
                        <a:solidFill>
                          <a:schemeClr val="dk1"/>
                        </a:solidFill>
                        <a:latin typeface="+mn-lt"/>
                        <a:ea typeface="+mn-ea"/>
                        <a:cs typeface="+mn-cs"/>
                      </a:endParaRPr>
                    </a:p>
                    <a:p>
                      <a:endParaRPr lang="sah-RU" sz="1200" kern="1200" dirty="0" smtClean="0">
                        <a:solidFill>
                          <a:schemeClr val="dk1"/>
                        </a:solidFill>
                        <a:latin typeface="+mn-lt"/>
                        <a:ea typeface="+mn-ea"/>
                        <a:cs typeface="+mn-cs"/>
                      </a:endParaRPr>
                    </a:p>
                    <a:p>
                      <a:endParaRPr lang="sah-RU" sz="1200" kern="1200" dirty="0" smtClean="0">
                        <a:solidFill>
                          <a:schemeClr val="dk1"/>
                        </a:solidFill>
                        <a:latin typeface="+mn-lt"/>
                        <a:ea typeface="+mn-ea"/>
                        <a:cs typeface="+mn-cs"/>
                      </a:endParaRPr>
                    </a:p>
                    <a:p>
                      <a:endParaRPr lang="sah-RU" sz="1200" kern="1200" dirty="0" smtClean="0">
                        <a:solidFill>
                          <a:schemeClr val="dk1"/>
                        </a:solidFill>
                        <a:latin typeface="+mn-lt"/>
                        <a:ea typeface="+mn-ea"/>
                        <a:cs typeface="+mn-cs"/>
                      </a:endParaRPr>
                    </a:p>
                    <a:p>
                      <a:endParaRPr lang="sah-RU" sz="1200" kern="1200" dirty="0" smtClean="0">
                        <a:solidFill>
                          <a:schemeClr val="dk1"/>
                        </a:solidFill>
                        <a:latin typeface="+mn-lt"/>
                        <a:ea typeface="+mn-ea"/>
                        <a:cs typeface="+mn-cs"/>
                      </a:endParaRPr>
                    </a:p>
                    <a:p>
                      <a:endParaRPr lang="sah-RU" sz="1200" kern="1200" dirty="0" smtClean="0">
                        <a:solidFill>
                          <a:schemeClr val="dk1"/>
                        </a:solidFill>
                        <a:latin typeface="+mn-lt"/>
                        <a:ea typeface="+mn-ea"/>
                        <a:cs typeface="+mn-cs"/>
                      </a:endParaRPr>
                    </a:p>
                    <a:p>
                      <a:endParaRPr lang="ru-RU" sz="1200" kern="120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800" kern="1200" dirty="0" smtClean="0">
                          <a:solidFill>
                            <a:schemeClr val="dk1"/>
                          </a:solidFill>
                          <a:latin typeface="+mn-lt"/>
                          <a:ea typeface="+mn-ea"/>
                          <a:cs typeface="+mn-cs"/>
                        </a:rPr>
                        <a:t> </a:t>
                      </a:r>
                      <a:r>
                        <a:rPr lang="ru-RU" sz="1200" b="0" kern="1200" dirty="0" smtClean="0">
                          <a:solidFill>
                            <a:schemeClr val="dk1"/>
                          </a:solidFill>
                          <a:latin typeface="Times New Roman" pitchFamily="18" charset="0"/>
                          <a:ea typeface="+mn-ea"/>
                          <a:cs typeface="Times New Roman" pitchFamily="18" charset="0"/>
                        </a:rPr>
                        <a:t>Воздух в стакане.</a:t>
                      </a:r>
                    </a:p>
                    <a:p>
                      <a:endParaRPr lang="ru-RU" sz="1800" kern="1200" dirty="0" smtClean="0">
                        <a:solidFill>
                          <a:schemeClr val="dk1"/>
                        </a:solidFill>
                        <a:latin typeface="+mn-lt"/>
                        <a:ea typeface="+mn-ea"/>
                        <a:cs typeface="+mn-cs"/>
                      </a:endParaRPr>
                    </a:p>
                    <a:p>
                      <a:endParaRPr lang="ru-RU" sz="1200" dirty="0"/>
                    </a:p>
                  </a:txBody>
                  <a:tcPr/>
                </a:tc>
                <a:tc>
                  <a:txBody>
                    <a:bodyPr/>
                    <a:lstStyle/>
                    <a:p>
                      <a:pPr algn="just"/>
                      <a:r>
                        <a:rPr lang="ru-RU" sz="1200" kern="1200" dirty="0" smtClean="0">
                          <a:solidFill>
                            <a:schemeClr val="dk1"/>
                          </a:solidFill>
                          <a:latin typeface="+mn-lt"/>
                          <a:ea typeface="+mn-ea"/>
                          <a:cs typeface="+mn-cs"/>
                        </a:rPr>
                        <a:t>Возьмите на прогулку лейку с водой. Найдите клумбу и объясните ребёнку, что для того, чтобы цветы хорошо росли, их нужно поливать водой. Пусть малыш сам польёт клумбу. Обратите его внимание на то, как при поливе темнеет земля. Поливать можно траву, деревья, кустарники, рассказывая при этом как растения пьют воду. Рассматривайте капельки воды, оставшиеся на листьях, замечайте, что струйки воды из лейки похожи на дождик. Спойте песенку или прочитайте стишок.</a:t>
                      </a:r>
                      <a:endParaRPr lang="sah-RU" sz="1200" kern="1200" dirty="0" smtClean="0">
                        <a:solidFill>
                          <a:schemeClr val="dk1"/>
                        </a:solidFill>
                        <a:latin typeface="+mn-lt"/>
                        <a:ea typeface="+mn-ea"/>
                        <a:cs typeface="+mn-cs"/>
                      </a:endParaRPr>
                    </a:p>
                    <a:p>
                      <a:pPr algn="just"/>
                      <a:r>
                        <a:rPr lang="ru-RU" sz="1200" kern="1200" dirty="0" smtClean="0">
                          <a:solidFill>
                            <a:schemeClr val="dk1"/>
                          </a:solidFill>
                          <a:latin typeface="Times New Roman" pitchFamily="18" charset="0"/>
                          <a:ea typeface="+mn-ea"/>
                          <a:cs typeface="Times New Roman" pitchFamily="18" charset="0"/>
                        </a:rPr>
                        <a:t>Перевернуть стакан вверх дном и медленно опустить его в банку. Обратить внимание детей на то, что стакан нужно держать очень ровно. Что получается? Попадает ли вода в стакан? Почему нет?</a:t>
                      </a:r>
                    </a:p>
                    <a:p>
                      <a:pPr algn="just"/>
                      <a:r>
                        <a:rPr lang="ru-RU" sz="1200" kern="1200" dirty="0" smtClean="0">
                          <a:solidFill>
                            <a:schemeClr val="dk1"/>
                          </a:solidFill>
                          <a:latin typeface="Times New Roman" pitchFamily="18" charset="0"/>
                          <a:ea typeface="+mn-ea"/>
                          <a:cs typeface="Times New Roman" pitchFamily="18" charset="0"/>
                        </a:rPr>
                        <a:t>Вывод: в стакане есть воздух, он не пускает туда воду.</a:t>
                      </a:r>
                    </a:p>
                  </a:txBody>
                  <a:tcPr/>
                </a:tc>
              </a:tr>
              <a:tr h="1803568">
                <a:tc>
                  <a:txBody>
                    <a:bodyPr/>
                    <a:lstStyle/>
                    <a:p>
                      <a:r>
                        <a:rPr lang="sah-RU" dirty="0" smtClean="0"/>
                        <a:t>Февраль</a:t>
                      </a:r>
                      <a:endParaRPr lang="ru-RU" dirty="0"/>
                    </a:p>
                  </a:txBody>
                  <a:tcPr/>
                </a:tc>
                <a:tc>
                  <a:txBody>
                    <a:bodyPr/>
                    <a:lstStyle/>
                    <a:p>
                      <a:r>
                        <a:rPr lang="ru-RU" sz="1200" kern="1200" dirty="0" smtClean="0">
                          <a:solidFill>
                            <a:schemeClr val="dk1"/>
                          </a:solidFill>
                          <a:latin typeface="Times New Roman" pitchFamily="18" charset="0"/>
                          <a:ea typeface="+mn-ea"/>
                          <a:cs typeface="Times New Roman" pitchFamily="18" charset="0"/>
                        </a:rPr>
                        <a:t>1) Тонет—не тонет</a:t>
                      </a:r>
                    </a:p>
                    <a:p>
                      <a:r>
                        <a:rPr lang="ru-RU" sz="1800" kern="1200" dirty="0" smtClean="0">
                          <a:solidFill>
                            <a:schemeClr val="dk1"/>
                          </a:solidFill>
                          <a:latin typeface="+mn-lt"/>
                          <a:ea typeface="+mn-ea"/>
                          <a:cs typeface="+mn-cs"/>
                        </a:rPr>
                        <a:t> </a:t>
                      </a:r>
                    </a:p>
                    <a:p>
                      <a:endParaRPr lang="ru-RU" dirty="0"/>
                    </a:p>
                  </a:txBody>
                  <a:tcPr/>
                </a:tc>
                <a:tc>
                  <a:txBody>
                    <a:bodyPr/>
                    <a:lstStyle/>
                    <a:p>
                      <a:pPr algn="just"/>
                      <a:r>
                        <a:rPr lang="ru-RU" sz="1200" b="1" kern="1200" dirty="0" smtClean="0">
                          <a:solidFill>
                            <a:schemeClr val="dk1"/>
                          </a:solidFill>
                          <a:latin typeface="Times New Roman" pitchFamily="18" charset="0"/>
                          <a:ea typeface="+mn-ea"/>
                          <a:cs typeface="Times New Roman" pitchFamily="18" charset="0"/>
                        </a:rPr>
                        <a:t>Необходимый материал: </a:t>
                      </a:r>
                      <a:r>
                        <a:rPr lang="ru-RU" sz="1200" kern="1200" dirty="0" smtClean="0">
                          <a:solidFill>
                            <a:schemeClr val="dk1"/>
                          </a:solidFill>
                          <a:latin typeface="Times New Roman" pitchFamily="18" charset="0"/>
                          <a:ea typeface="+mn-ea"/>
                          <a:cs typeface="Times New Roman" pitchFamily="18" charset="0"/>
                        </a:rPr>
                        <a:t> тазик с водой, несколько предметов из разных материалов: пёрышко, гвоздик, пластмассовый шарик, прищепка, бусинка, бумажка и т.д.</a:t>
                      </a:r>
                    </a:p>
                    <a:p>
                      <a:pPr algn="just"/>
                      <a:r>
                        <a:rPr lang="ru-RU" sz="1200" kern="1200" dirty="0" smtClean="0">
                          <a:solidFill>
                            <a:schemeClr val="dk1"/>
                          </a:solidFill>
                          <a:latin typeface="Times New Roman" pitchFamily="18" charset="0"/>
                          <a:ea typeface="+mn-ea"/>
                          <a:cs typeface="Times New Roman" pitchFamily="18" charset="0"/>
                        </a:rPr>
                        <a:t>· В ходе эксперимента ребёнок должен распределить предметы по признаку «Тонет – не тонет»</a:t>
                      </a:r>
                    </a:p>
                    <a:p>
                      <a:pPr algn="just"/>
                      <a:r>
                        <a:rPr lang="ru-RU" sz="1200" kern="1200" dirty="0" smtClean="0">
                          <a:solidFill>
                            <a:schemeClr val="dk1"/>
                          </a:solidFill>
                          <a:latin typeface="Times New Roman" pitchFamily="18" charset="0"/>
                          <a:ea typeface="+mn-ea"/>
                          <a:cs typeface="Times New Roman" pitchFamily="18" charset="0"/>
                        </a:rPr>
                        <a:t>1. Тонет сразу</a:t>
                      </a:r>
                    </a:p>
                    <a:p>
                      <a:pPr algn="just"/>
                      <a:r>
                        <a:rPr lang="ru-RU" sz="1200" kern="1200" dirty="0" smtClean="0">
                          <a:solidFill>
                            <a:schemeClr val="dk1"/>
                          </a:solidFill>
                          <a:latin typeface="Times New Roman" pitchFamily="18" charset="0"/>
                          <a:ea typeface="+mn-ea"/>
                          <a:cs typeface="Times New Roman" pitchFamily="18" charset="0"/>
                        </a:rPr>
                        <a:t>2. Тонет после намокания</a:t>
                      </a:r>
                    </a:p>
                    <a:p>
                      <a:pPr algn="just"/>
                      <a:r>
                        <a:rPr lang="ru-RU" sz="1200" kern="1200" dirty="0" smtClean="0">
                          <a:solidFill>
                            <a:schemeClr val="dk1"/>
                          </a:solidFill>
                          <a:latin typeface="Times New Roman" pitchFamily="18" charset="0"/>
                          <a:ea typeface="+mn-ea"/>
                          <a:cs typeface="Times New Roman" pitchFamily="18" charset="0"/>
                        </a:rPr>
                        <a:t>3. Не тонет.</a:t>
                      </a:r>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7919864" y="5829934"/>
            <a:ext cx="1224136" cy="1028066"/>
          </a:xfrm>
          <a:prstGeom prst="rect">
            <a:avLst/>
          </a:prstGeom>
          <a:noFill/>
          <a:ln w="9525" algn="ctr">
            <a:miter lim="800000"/>
            <a:headEnd/>
            <a:tailEnd/>
          </a:ln>
        </p:spPr>
      </p:pic>
      <p:graphicFrame>
        <p:nvGraphicFramePr>
          <p:cNvPr id="53" name="Таблица 52"/>
          <p:cNvGraphicFramePr>
            <a:graphicFrameLocks noGrp="1"/>
          </p:cNvGraphicFramePr>
          <p:nvPr/>
        </p:nvGraphicFramePr>
        <p:xfrm>
          <a:off x="827583" y="476672"/>
          <a:ext cx="7560842" cy="5486400"/>
        </p:xfrm>
        <a:graphic>
          <a:graphicData uri="http://schemas.openxmlformats.org/drawingml/2006/table">
            <a:tbl>
              <a:tblPr firstRow="1" bandRow="1">
                <a:tableStyleId>{5C22544A-7EE6-4342-B048-85BDC9FD1C3A}</a:tableStyleId>
              </a:tblPr>
              <a:tblGrid>
                <a:gridCol w="1440161"/>
                <a:gridCol w="2232248"/>
                <a:gridCol w="3888433"/>
              </a:tblGrid>
              <a:tr h="370840">
                <a:tc>
                  <a:txBody>
                    <a:bodyPr/>
                    <a:lstStyle/>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lt1"/>
                          </a:solidFill>
                          <a:latin typeface="Times New Roman" pitchFamily="18" charset="0"/>
                          <a:ea typeface="+mn-ea"/>
                          <a:cs typeface="Times New Roman" pitchFamily="18" charset="0"/>
                        </a:rPr>
                        <a:t>Запираем воздух в шарик.</a:t>
                      </a:r>
                    </a:p>
                    <a:p>
                      <a:endParaRPr lang="ru-RU" dirty="0"/>
                    </a:p>
                  </a:txBody>
                  <a:tcPr/>
                </a:tc>
                <a:tc>
                  <a:txBody>
                    <a:bodyPr/>
                    <a:lstStyle/>
                    <a:p>
                      <a:pPr algn="just"/>
                      <a:r>
                        <a:rPr lang="ru-RU" sz="1200" b="1" kern="1200" dirty="0" smtClean="0">
                          <a:solidFill>
                            <a:schemeClr val="lt1"/>
                          </a:solidFill>
                          <a:latin typeface="Times New Roman" pitchFamily="18" charset="0"/>
                          <a:ea typeface="+mn-ea"/>
                          <a:cs typeface="Times New Roman" pitchFamily="18" charset="0"/>
                        </a:rPr>
                        <a:t>Детям предлагается подумать, где можно найти много воздуха сразу? ( В воздушных шариках). Чем мы надуваем шарики? (Воздухом) Воспитатель предлагает детям надуть шары и объясняет: мы как бы ловим воздух и запираем его в воздушном шарике. Если шарик сильно надуть, он может лопнуть. Почему? Воздух весь не поместится. Так что главное - не перестараться. (предлагает детям поиграть с шарами).</a:t>
                      </a:r>
                    </a:p>
                  </a:txBody>
                  <a:tcPr/>
                </a:tc>
              </a:tr>
              <a:tr h="370840">
                <a:tc>
                  <a:txBody>
                    <a:bodyPr/>
                    <a:lstStyle/>
                    <a:p>
                      <a:r>
                        <a:rPr lang="sah-RU" dirty="0" smtClean="0"/>
                        <a:t>Март</a:t>
                      </a:r>
                      <a:endParaRPr lang="ru-RU" dirty="0"/>
                    </a:p>
                  </a:txBody>
                  <a:tcPr/>
                </a:tc>
                <a:tc>
                  <a:txBody>
                    <a:bodyPr/>
                    <a:lstStyle/>
                    <a:p>
                      <a:r>
                        <a:rPr lang="ru-RU" sz="1200" kern="1200" dirty="0" smtClean="0">
                          <a:solidFill>
                            <a:schemeClr val="dk1"/>
                          </a:solidFill>
                          <a:latin typeface="+mn-lt"/>
                          <a:ea typeface="+mn-ea"/>
                          <a:cs typeface="+mn-cs"/>
                        </a:rPr>
                        <a:t>«Капли»</a:t>
                      </a:r>
                      <a:endParaRPr lang="sah-RU" sz="1200" kern="1200" dirty="0" smtClean="0">
                        <a:solidFill>
                          <a:schemeClr val="dk1"/>
                        </a:solidFill>
                        <a:latin typeface="+mn-lt"/>
                        <a:ea typeface="+mn-ea"/>
                        <a:cs typeface="+mn-cs"/>
                      </a:endParaRPr>
                    </a:p>
                    <a:p>
                      <a:endParaRPr lang="sah-RU" sz="1200" kern="1200" dirty="0" smtClean="0">
                        <a:solidFill>
                          <a:schemeClr val="dk1"/>
                        </a:solidFill>
                        <a:latin typeface="+mn-lt"/>
                        <a:ea typeface="+mn-ea"/>
                        <a:cs typeface="+mn-cs"/>
                      </a:endParaRPr>
                    </a:p>
                    <a:p>
                      <a:endParaRPr lang="sah-RU" sz="1200" kern="1200" dirty="0" smtClean="0">
                        <a:solidFill>
                          <a:schemeClr val="dk1"/>
                        </a:solidFill>
                        <a:latin typeface="+mn-lt"/>
                        <a:ea typeface="+mn-ea"/>
                        <a:cs typeface="+mn-cs"/>
                      </a:endParaRPr>
                    </a:p>
                    <a:p>
                      <a:endParaRPr lang="sah-RU" sz="1200" kern="1200" dirty="0" smtClean="0">
                        <a:solidFill>
                          <a:schemeClr val="dk1"/>
                        </a:solidFill>
                        <a:latin typeface="+mn-lt"/>
                        <a:ea typeface="+mn-ea"/>
                        <a:cs typeface="+mn-cs"/>
                      </a:endParaRPr>
                    </a:p>
                    <a:p>
                      <a:endParaRPr lang="sah-RU" sz="1200" kern="1200" dirty="0" smtClean="0">
                        <a:solidFill>
                          <a:schemeClr val="dk1"/>
                        </a:solidFill>
                        <a:latin typeface="+mn-lt"/>
                        <a:ea typeface="+mn-ea"/>
                        <a:cs typeface="+mn-cs"/>
                      </a:endParaRPr>
                    </a:p>
                    <a:p>
                      <a:endParaRPr lang="sah-RU" sz="1200" kern="1200" dirty="0" smtClean="0">
                        <a:solidFill>
                          <a:schemeClr val="dk1"/>
                        </a:solidFill>
                        <a:latin typeface="+mn-lt"/>
                        <a:ea typeface="+mn-ea"/>
                        <a:cs typeface="+mn-cs"/>
                      </a:endParaRPr>
                    </a:p>
                    <a:p>
                      <a:endParaRPr lang="sah-RU" sz="1200" kern="1200" dirty="0" smtClean="0">
                        <a:solidFill>
                          <a:schemeClr val="dk1"/>
                        </a:solidFill>
                        <a:latin typeface="+mn-lt"/>
                        <a:ea typeface="+mn-ea"/>
                        <a:cs typeface="+mn-cs"/>
                      </a:endParaRPr>
                    </a:p>
                    <a:p>
                      <a:endParaRPr lang="sah-RU" sz="1200" kern="120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dk1"/>
                          </a:solidFill>
                          <a:latin typeface="+mn-lt"/>
                          <a:ea typeface="+mn-ea"/>
                          <a:cs typeface="+mn-cs"/>
                        </a:rPr>
                        <a:t>"Вода может превращаться в лёд, а лёд превращается в воду".</a:t>
                      </a:r>
                      <a:endParaRPr lang="ru-RU" sz="1200" kern="1200" dirty="0" smtClean="0">
                        <a:solidFill>
                          <a:schemeClr val="dk1"/>
                        </a:solidFill>
                        <a:latin typeface="+mn-lt"/>
                        <a:ea typeface="+mn-ea"/>
                        <a:cs typeface="+mn-cs"/>
                      </a:endParaRPr>
                    </a:p>
                    <a:p>
                      <a:endParaRPr lang="ru-RU" sz="1200" kern="1200" dirty="0" smtClean="0">
                        <a:solidFill>
                          <a:schemeClr val="dk1"/>
                        </a:solidFill>
                        <a:latin typeface="+mn-lt"/>
                        <a:ea typeface="+mn-ea"/>
                        <a:cs typeface="+mn-cs"/>
                      </a:endParaRPr>
                    </a:p>
                    <a:p>
                      <a:r>
                        <a:rPr lang="ru-RU" sz="1800" kern="1200" dirty="0" smtClean="0">
                          <a:solidFill>
                            <a:schemeClr val="dk1"/>
                          </a:solidFill>
                          <a:latin typeface="+mn-lt"/>
                          <a:ea typeface="+mn-ea"/>
                          <a:cs typeface="+mn-cs"/>
                        </a:rPr>
                        <a:t> </a:t>
                      </a:r>
                    </a:p>
                    <a:p>
                      <a:endParaRPr lang="ru-RU" dirty="0"/>
                    </a:p>
                  </a:txBody>
                  <a:tcPr/>
                </a:tc>
                <a:tc>
                  <a:txBody>
                    <a:bodyPr/>
                    <a:lstStyle/>
                    <a:p>
                      <a:pPr algn="just"/>
                      <a:r>
                        <a:rPr lang="ru-RU" sz="1200" b="1" kern="1200" dirty="0" smtClean="0">
                          <a:solidFill>
                            <a:schemeClr val="dk1"/>
                          </a:solidFill>
                          <a:latin typeface="Times New Roman" pitchFamily="18" charset="0"/>
                          <a:ea typeface="+mn-ea"/>
                          <a:cs typeface="Times New Roman" pitchFamily="18" charset="0"/>
                        </a:rPr>
                        <a:t>Необходимый инвентарь:</a:t>
                      </a:r>
                      <a:r>
                        <a:rPr lang="ru-RU" sz="1200" kern="1200" dirty="0" smtClean="0">
                          <a:solidFill>
                            <a:schemeClr val="dk1"/>
                          </a:solidFill>
                          <a:latin typeface="Times New Roman" pitchFamily="18" charset="0"/>
                          <a:ea typeface="+mn-ea"/>
                          <a:cs typeface="Times New Roman" pitchFamily="18" charset="0"/>
                        </a:rPr>
                        <a:t> контейнер для кубиков льда, стакан с слегка подкрашенной гуашью водой, пипетка, губка или салфетка.</a:t>
                      </a:r>
                    </a:p>
                    <a:p>
                      <a:pPr algn="just"/>
                      <a:r>
                        <a:rPr lang="ru-RU" sz="1200" kern="1200" dirty="0" smtClean="0">
                          <a:solidFill>
                            <a:schemeClr val="dk1"/>
                          </a:solidFill>
                          <a:latin typeface="Times New Roman" pitchFamily="18" charset="0"/>
                          <a:ea typeface="+mn-ea"/>
                          <a:cs typeface="Times New Roman" pitchFamily="18" charset="0"/>
                        </a:rPr>
                        <a:t>С помощью пипетки ребёнок переносит воду из чашки в контейнер для льда. Когда все ячейки заполнятся, можно собрать таким же способом воду обратно в чашку. В ходе эксперимента можно посчитать, сколько капель в</a:t>
                      </a:r>
                      <a:endParaRPr lang="sah-RU" sz="1200" kern="1200" dirty="0" smtClean="0">
                        <a:solidFill>
                          <a:schemeClr val="dk1"/>
                        </a:solidFill>
                        <a:latin typeface="Times New Roman" pitchFamily="18" charset="0"/>
                        <a:ea typeface="+mn-ea"/>
                        <a:cs typeface="Times New Roman" pitchFamily="18" charset="0"/>
                      </a:endParaRPr>
                    </a:p>
                    <a:p>
                      <a:pPr algn="just"/>
                      <a:r>
                        <a:rPr lang="ru-RU" sz="1200" kern="1200" dirty="0" err="1" smtClean="0">
                          <a:solidFill>
                            <a:schemeClr val="dk1"/>
                          </a:solidFill>
                          <a:latin typeface="Times New Roman" pitchFamily="18" charset="0"/>
                          <a:ea typeface="+mn-ea"/>
                          <a:cs typeface="Times New Roman" pitchFamily="18" charset="0"/>
                        </a:rPr>
                        <a:t>мещается</a:t>
                      </a:r>
                      <a:r>
                        <a:rPr lang="ru-RU" sz="1200" kern="1200" dirty="0" smtClean="0">
                          <a:solidFill>
                            <a:schemeClr val="dk1"/>
                          </a:solidFill>
                          <a:latin typeface="Times New Roman" pitchFamily="18" charset="0"/>
                          <a:ea typeface="+mn-ea"/>
                          <a:cs typeface="Times New Roman" pitchFamily="18" charset="0"/>
                        </a:rPr>
                        <a:t> в одну ячейку, в две и </a:t>
                      </a:r>
                      <a:r>
                        <a:rPr lang="ru-RU" sz="1200" kern="1200" dirty="0" err="1" smtClean="0">
                          <a:solidFill>
                            <a:schemeClr val="dk1"/>
                          </a:solidFill>
                          <a:latin typeface="Times New Roman" pitchFamily="18" charset="0"/>
                          <a:ea typeface="+mn-ea"/>
                          <a:cs typeface="Times New Roman" pitchFamily="18" charset="0"/>
                        </a:rPr>
                        <a:t>т.д</a:t>
                      </a:r>
                      <a:r>
                        <a:rPr lang="sah-RU" sz="1200" kern="1200" dirty="0" smtClean="0">
                          <a:solidFill>
                            <a:schemeClr val="dk1"/>
                          </a:solidFill>
                          <a:latin typeface="Times New Roman" pitchFamily="18" charset="0"/>
                          <a:ea typeface="+mn-ea"/>
                          <a:cs typeface="Times New Roman" pitchFamily="18" charset="0"/>
                        </a:rPr>
                        <a:t>.</a:t>
                      </a:r>
                    </a:p>
                    <a:p>
                      <a:pPr algn="just"/>
                      <a:r>
                        <a:rPr lang="ru-RU" sz="1200" kern="1200" dirty="0" smtClean="0">
                          <a:solidFill>
                            <a:schemeClr val="dk1"/>
                          </a:solidFill>
                          <a:latin typeface="Times New Roman" pitchFamily="18" charset="0"/>
                          <a:ea typeface="+mn-ea"/>
                          <a:cs typeface="Times New Roman" pitchFamily="18" charset="0"/>
                        </a:rPr>
                        <a:t>Налить воду в стакан. Что мы знаем о воде? Вода какая? (Жидкая, прозрачная, без цвета, запаха и вкуса). Теперь перельём воду в формочки и поставим в холодильник. Что стало с водой? (Она замёрзла, превратилась в лёд). Почему? (В холодильнике очень холодно). Оставим формочки со льдом на некоторое время в тёплом месте. Что станет со льдом? Почему? (В комнате тепло). Вода превращается в лёд, а лёд в воду.</a:t>
                      </a:r>
                    </a:p>
                    <a:p>
                      <a:pPr algn="just"/>
                      <a:r>
                        <a:rPr lang="ru-RU" sz="1200" kern="1200" dirty="0" smtClean="0">
                          <a:solidFill>
                            <a:schemeClr val="dk1"/>
                          </a:solidFill>
                          <a:latin typeface="Times New Roman" pitchFamily="18" charset="0"/>
                          <a:ea typeface="+mn-ea"/>
                          <a:cs typeface="Times New Roman" pitchFamily="18" charset="0"/>
                        </a:rPr>
                        <a:t>Вывод: О чём мы сегодня узнали? Когда вода превращается в лёд? (Тогда, когда очень холодно). Когда лёд превращается в воду? (Тогда, когда очень тепло).</a:t>
                      </a:r>
                    </a:p>
                    <a:p>
                      <a:pPr algn="just"/>
                      <a:endParaRPr lang="ru-RU" sz="1200" kern="1200" dirty="0" smtClean="0">
                        <a:solidFill>
                          <a:schemeClr val="dk1"/>
                        </a:solidFill>
                        <a:latin typeface="Times New Roman" pitchFamily="18" charset="0"/>
                        <a:ea typeface="+mn-ea"/>
                        <a:cs typeface="Times New Roman" pitchFamily="18" charset="0"/>
                      </a:endParaRPr>
                    </a:p>
                  </a:txBody>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noChangeShapeType="1"/>
          </p:cNvSpPr>
          <p:nvPr/>
        </p:nvSpPr>
        <p:spPr bwMode="auto">
          <a:xfrm>
            <a:off x="110253463" y="106475213"/>
            <a:ext cx="5327650" cy="7488237"/>
          </a:xfrm>
          <a:prstGeom prst="rect">
            <a:avLst/>
          </a:prstGeom>
          <a:solidFill>
            <a:srgbClr val="CCCC00"/>
          </a:solidFill>
          <a:ln w="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 name="Group 4"/>
          <p:cNvGrpSpPr>
            <a:grpSpLocks/>
          </p:cNvGrpSpPr>
          <p:nvPr/>
        </p:nvGrpSpPr>
        <p:grpSpPr bwMode="auto">
          <a:xfrm>
            <a:off x="0" y="1"/>
            <a:ext cx="9144000" cy="6857999"/>
            <a:chOff x="110692689" y="106919229"/>
            <a:chExt cx="4323972" cy="6443184"/>
          </a:xfrm>
        </p:grpSpPr>
        <p:sp>
          <p:nvSpPr>
            <p:cNvPr id="1029" name="AutoShape 5"/>
            <p:cNvSpPr>
              <a:spLocks noChangeArrowheads="1" noChangeShapeType="1"/>
            </p:cNvSpPr>
            <p:nvPr/>
          </p:nvSpPr>
          <p:spPr bwMode="auto">
            <a:xfrm>
              <a:off x="11108577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0" name="AutoShape 6"/>
            <p:cNvSpPr>
              <a:spLocks noChangeArrowheads="1" noChangeShapeType="1"/>
            </p:cNvSpPr>
            <p:nvPr/>
          </p:nvSpPr>
          <p:spPr bwMode="auto">
            <a:xfrm>
              <a:off x="11147886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1" name="AutoShape 7"/>
            <p:cNvSpPr>
              <a:spLocks noChangeArrowheads="1" noChangeShapeType="1"/>
            </p:cNvSpPr>
            <p:nvPr/>
          </p:nvSpPr>
          <p:spPr bwMode="auto">
            <a:xfrm>
              <a:off x="11187195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2" name="AutoShape 8"/>
            <p:cNvSpPr>
              <a:spLocks noChangeArrowheads="1" noChangeShapeType="1"/>
            </p:cNvSpPr>
            <p:nvPr/>
          </p:nvSpPr>
          <p:spPr bwMode="auto">
            <a:xfrm>
              <a:off x="11226504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3" name="AutoShape 9"/>
            <p:cNvSpPr>
              <a:spLocks noChangeArrowheads="1" noChangeShapeType="1"/>
            </p:cNvSpPr>
            <p:nvPr/>
          </p:nvSpPr>
          <p:spPr bwMode="auto">
            <a:xfrm>
              <a:off x="112658131"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4" name="AutoShape 10"/>
            <p:cNvSpPr>
              <a:spLocks noChangeArrowheads="1" noChangeShapeType="1"/>
            </p:cNvSpPr>
            <p:nvPr/>
          </p:nvSpPr>
          <p:spPr bwMode="auto">
            <a:xfrm>
              <a:off x="11305121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5" name="AutoShape 11"/>
            <p:cNvSpPr>
              <a:spLocks noChangeArrowheads="1" noChangeShapeType="1"/>
            </p:cNvSpPr>
            <p:nvPr/>
          </p:nvSpPr>
          <p:spPr bwMode="auto">
            <a:xfrm>
              <a:off x="113444308"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6" name="AutoShape 12"/>
            <p:cNvSpPr>
              <a:spLocks noChangeArrowheads="1" noChangeShapeType="1"/>
            </p:cNvSpPr>
            <p:nvPr/>
          </p:nvSpPr>
          <p:spPr bwMode="auto">
            <a:xfrm>
              <a:off x="113837396"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7" name="AutoShape 13"/>
            <p:cNvSpPr>
              <a:spLocks noChangeArrowheads="1" noChangeShapeType="1"/>
            </p:cNvSpPr>
            <p:nvPr/>
          </p:nvSpPr>
          <p:spPr bwMode="auto">
            <a:xfrm>
              <a:off x="114230484" y="10691922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8" name="AutoShape 14"/>
            <p:cNvSpPr>
              <a:spLocks noChangeArrowheads="1" noChangeShapeType="1"/>
            </p:cNvSpPr>
            <p:nvPr/>
          </p:nvSpPr>
          <p:spPr bwMode="auto">
            <a:xfrm>
              <a:off x="110692689"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39" name="AutoShape 15"/>
            <p:cNvSpPr>
              <a:spLocks noChangeArrowheads="1" noChangeShapeType="1"/>
            </p:cNvSpPr>
            <p:nvPr/>
          </p:nvSpPr>
          <p:spPr bwMode="auto">
            <a:xfrm>
              <a:off x="110692689"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0" name="AutoShape 16"/>
            <p:cNvSpPr>
              <a:spLocks noChangeArrowheads="1" noChangeShapeType="1"/>
            </p:cNvSpPr>
            <p:nvPr/>
          </p:nvSpPr>
          <p:spPr bwMode="auto">
            <a:xfrm>
              <a:off x="110692689"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1" name="AutoShape 17"/>
            <p:cNvSpPr>
              <a:spLocks noChangeArrowheads="1" noChangeShapeType="1"/>
            </p:cNvSpPr>
            <p:nvPr/>
          </p:nvSpPr>
          <p:spPr bwMode="auto">
            <a:xfrm>
              <a:off x="110692689"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2" name="AutoShape 18"/>
            <p:cNvSpPr>
              <a:spLocks noChangeArrowheads="1" noChangeShapeType="1"/>
            </p:cNvSpPr>
            <p:nvPr/>
          </p:nvSpPr>
          <p:spPr bwMode="auto">
            <a:xfrm>
              <a:off x="110692689"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3" name="AutoShape 19"/>
            <p:cNvSpPr>
              <a:spLocks noChangeArrowheads="1" noChangeShapeType="1"/>
            </p:cNvSpPr>
            <p:nvPr/>
          </p:nvSpPr>
          <p:spPr bwMode="auto">
            <a:xfrm>
              <a:off x="110692689"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4" name="AutoShape 20"/>
            <p:cNvSpPr>
              <a:spLocks noChangeArrowheads="1" noChangeShapeType="1"/>
            </p:cNvSpPr>
            <p:nvPr/>
          </p:nvSpPr>
          <p:spPr bwMode="auto">
            <a:xfrm>
              <a:off x="110692689"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5" name="AutoShape 21"/>
            <p:cNvSpPr>
              <a:spLocks noChangeArrowheads="1" noChangeShapeType="1"/>
            </p:cNvSpPr>
            <p:nvPr/>
          </p:nvSpPr>
          <p:spPr bwMode="auto">
            <a:xfrm>
              <a:off x="110692689"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6" name="AutoShape 22"/>
            <p:cNvSpPr>
              <a:spLocks noChangeArrowheads="1" noChangeShapeType="1"/>
            </p:cNvSpPr>
            <p:nvPr/>
          </p:nvSpPr>
          <p:spPr bwMode="auto">
            <a:xfrm>
              <a:off x="110692689"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7" name="AutoShape 23"/>
            <p:cNvSpPr>
              <a:spLocks noChangeArrowheads="1" noChangeShapeType="1"/>
            </p:cNvSpPr>
            <p:nvPr/>
          </p:nvSpPr>
          <p:spPr bwMode="auto">
            <a:xfrm>
              <a:off x="110692689"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8" name="AutoShape 24"/>
            <p:cNvSpPr>
              <a:spLocks noChangeArrowheads="1" noChangeShapeType="1"/>
            </p:cNvSpPr>
            <p:nvPr/>
          </p:nvSpPr>
          <p:spPr bwMode="auto">
            <a:xfrm>
              <a:off x="110692689"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49" name="AutoShape 25"/>
            <p:cNvSpPr>
              <a:spLocks noChangeArrowheads="1" noChangeShapeType="1"/>
            </p:cNvSpPr>
            <p:nvPr/>
          </p:nvSpPr>
          <p:spPr bwMode="auto">
            <a:xfrm>
              <a:off x="110692689"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0" name="AutoShape 26"/>
            <p:cNvSpPr>
              <a:spLocks noChangeArrowheads="1" noChangeShapeType="1"/>
            </p:cNvSpPr>
            <p:nvPr/>
          </p:nvSpPr>
          <p:spPr bwMode="auto">
            <a:xfrm>
              <a:off x="110692689"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1" name="AutoShape 27"/>
            <p:cNvSpPr>
              <a:spLocks noChangeArrowheads="1" noChangeShapeType="1"/>
            </p:cNvSpPr>
            <p:nvPr/>
          </p:nvSpPr>
          <p:spPr bwMode="auto">
            <a:xfrm>
              <a:off x="110692689"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2" name="AutoShape 28"/>
            <p:cNvSpPr>
              <a:spLocks noChangeArrowheads="1" noChangeShapeType="1"/>
            </p:cNvSpPr>
            <p:nvPr/>
          </p:nvSpPr>
          <p:spPr bwMode="auto">
            <a:xfrm>
              <a:off x="110692689"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3" name="AutoShape 29"/>
            <p:cNvSpPr>
              <a:spLocks noChangeArrowheads="1" noChangeShapeType="1"/>
            </p:cNvSpPr>
            <p:nvPr/>
          </p:nvSpPr>
          <p:spPr bwMode="auto">
            <a:xfrm>
              <a:off x="114623573" y="10691922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4" name="AutoShape 30"/>
            <p:cNvSpPr>
              <a:spLocks noChangeArrowheads="1" noChangeShapeType="1"/>
            </p:cNvSpPr>
            <p:nvPr/>
          </p:nvSpPr>
          <p:spPr bwMode="auto">
            <a:xfrm>
              <a:off x="114623573" y="107348775"/>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5" name="AutoShape 31"/>
            <p:cNvSpPr>
              <a:spLocks noChangeArrowheads="1" noChangeShapeType="1"/>
            </p:cNvSpPr>
            <p:nvPr/>
          </p:nvSpPr>
          <p:spPr bwMode="auto">
            <a:xfrm>
              <a:off x="114623573" y="107778320"/>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6" name="AutoShape 32"/>
            <p:cNvSpPr>
              <a:spLocks noChangeArrowheads="1" noChangeShapeType="1"/>
            </p:cNvSpPr>
            <p:nvPr/>
          </p:nvSpPr>
          <p:spPr bwMode="auto">
            <a:xfrm>
              <a:off x="114623573" y="108207866"/>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7" name="AutoShape 33"/>
            <p:cNvSpPr>
              <a:spLocks noChangeArrowheads="1" noChangeShapeType="1"/>
            </p:cNvSpPr>
            <p:nvPr/>
          </p:nvSpPr>
          <p:spPr bwMode="auto">
            <a:xfrm>
              <a:off x="114623573" y="108637411"/>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8" name="AutoShape 34"/>
            <p:cNvSpPr>
              <a:spLocks noChangeArrowheads="1" noChangeShapeType="1"/>
            </p:cNvSpPr>
            <p:nvPr/>
          </p:nvSpPr>
          <p:spPr bwMode="auto">
            <a:xfrm>
              <a:off x="114623573" y="1090669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59" name="AutoShape 35"/>
            <p:cNvSpPr>
              <a:spLocks noChangeArrowheads="1" noChangeShapeType="1"/>
            </p:cNvSpPr>
            <p:nvPr/>
          </p:nvSpPr>
          <p:spPr bwMode="auto">
            <a:xfrm>
              <a:off x="114623573" y="10949650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0" name="AutoShape 36"/>
            <p:cNvSpPr>
              <a:spLocks noChangeArrowheads="1" noChangeShapeType="1"/>
            </p:cNvSpPr>
            <p:nvPr/>
          </p:nvSpPr>
          <p:spPr bwMode="auto">
            <a:xfrm>
              <a:off x="114623573" y="109926048"/>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1" name="AutoShape 37"/>
            <p:cNvSpPr>
              <a:spLocks noChangeArrowheads="1" noChangeShapeType="1"/>
            </p:cNvSpPr>
            <p:nvPr/>
          </p:nvSpPr>
          <p:spPr bwMode="auto">
            <a:xfrm>
              <a:off x="114623573" y="110355594"/>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2" name="AutoShape 38"/>
            <p:cNvSpPr>
              <a:spLocks noChangeArrowheads="1" noChangeShapeType="1"/>
            </p:cNvSpPr>
            <p:nvPr/>
          </p:nvSpPr>
          <p:spPr bwMode="auto">
            <a:xfrm>
              <a:off x="114623573" y="11078513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3" name="AutoShape 39"/>
            <p:cNvSpPr>
              <a:spLocks noChangeArrowheads="1" noChangeShapeType="1"/>
            </p:cNvSpPr>
            <p:nvPr/>
          </p:nvSpPr>
          <p:spPr bwMode="auto">
            <a:xfrm>
              <a:off x="114623573" y="111207812"/>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4" name="AutoShape 40"/>
            <p:cNvSpPr>
              <a:spLocks noChangeArrowheads="1" noChangeShapeType="1"/>
            </p:cNvSpPr>
            <p:nvPr/>
          </p:nvSpPr>
          <p:spPr bwMode="auto">
            <a:xfrm>
              <a:off x="114623573" y="11163735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5" name="AutoShape 41"/>
            <p:cNvSpPr>
              <a:spLocks noChangeArrowheads="1" noChangeShapeType="1"/>
            </p:cNvSpPr>
            <p:nvPr/>
          </p:nvSpPr>
          <p:spPr bwMode="auto">
            <a:xfrm>
              <a:off x="114623573" y="112066903"/>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6" name="AutoShape 42"/>
            <p:cNvSpPr>
              <a:spLocks noChangeArrowheads="1" noChangeShapeType="1"/>
            </p:cNvSpPr>
            <p:nvPr/>
          </p:nvSpPr>
          <p:spPr bwMode="auto">
            <a:xfrm>
              <a:off x="114623573" y="112496449"/>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7" name="AutoShape 43"/>
            <p:cNvSpPr>
              <a:spLocks noChangeArrowheads="1" noChangeShapeType="1"/>
            </p:cNvSpPr>
            <p:nvPr/>
          </p:nvSpPr>
          <p:spPr bwMode="auto">
            <a:xfrm>
              <a:off x="114623573" y="112918549"/>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8" name="AutoShape 44"/>
            <p:cNvSpPr>
              <a:spLocks noChangeArrowheads="1" noChangeShapeType="1"/>
            </p:cNvSpPr>
            <p:nvPr/>
          </p:nvSpPr>
          <p:spPr bwMode="auto">
            <a:xfrm>
              <a:off x="11108577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69" name="AutoShape 45"/>
            <p:cNvSpPr>
              <a:spLocks noChangeArrowheads="1" noChangeShapeType="1"/>
            </p:cNvSpPr>
            <p:nvPr/>
          </p:nvSpPr>
          <p:spPr bwMode="auto">
            <a:xfrm>
              <a:off x="11147886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0" name="AutoShape 46"/>
            <p:cNvSpPr>
              <a:spLocks noChangeArrowheads="1" noChangeShapeType="1"/>
            </p:cNvSpPr>
            <p:nvPr/>
          </p:nvSpPr>
          <p:spPr bwMode="auto">
            <a:xfrm>
              <a:off x="11187195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1" name="AutoShape 47"/>
            <p:cNvSpPr>
              <a:spLocks noChangeArrowheads="1" noChangeShapeType="1"/>
            </p:cNvSpPr>
            <p:nvPr/>
          </p:nvSpPr>
          <p:spPr bwMode="auto">
            <a:xfrm>
              <a:off x="112265043"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2" name="AutoShape 48"/>
            <p:cNvSpPr>
              <a:spLocks noChangeArrowheads="1" noChangeShapeType="1"/>
            </p:cNvSpPr>
            <p:nvPr/>
          </p:nvSpPr>
          <p:spPr bwMode="auto">
            <a:xfrm>
              <a:off x="112658131"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3" name="AutoShape 49"/>
            <p:cNvSpPr>
              <a:spLocks noChangeArrowheads="1" noChangeShapeType="1"/>
            </p:cNvSpPr>
            <p:nvPr/>
          </p:nvSpPr>
          <p:spPr bwMode="auto">
            <a:xfrm>
              <a:off x="113051219"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4" name="AutoShape 50"/>
            <p:cNvSpPr>
              <a:spLocks noChangeArrowheads="1" noChangeShapeType="1"/>
            </p:cNvSpPr>
            <p:nvPr/>
          </p:nvSpPr>
          <p:spPr bwMode="auto">
            <a:xfrm>
              <a:off x="113444308"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5" name="AutoShape 51"/>
            <p:cNvSpPr>
              <a:spLocks noChangeArrowheads="1" noChangeShapeType="1"/>
            </p:cNvSpPr>
            <p:nvPr/>
          </p:nvSpPr>
          <p:spPr bwMode="auto">
            <a:xfrm>
              <a:off x="113837396" y="112932867"/>
              <a:ext cx="393088" cy="429546"/>
            </a:xfrm>
            <a:prstGeom prst="diamond">
              <a:avLst/>
            </a:prstGeom>
            <a:solidFill>
              <a:srgbClr val="9999CC"/>
            </a:solidFill>
            <a:ln w="31750" algn="in">
              <a:solidFill>
                <a:srgbClr val="C2C2E1"/>
              </a:solid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sp>
          <p:nvSpPr>
            <p:cNvPr id="1076" name="AutoShape 52"/>
            <p:cNvSpPr>
              <a:spLocks noChangeArrowheads="1" noChangeShapeType="1"/>
            </p:cNvSpPr>
            <p:nvPr/>
          </p:nvSpPr>
          <p:spPr bwMode="auto">
            <a:xfrm>
              <a:off x="114230484" y="112932867"/>
              <a:ext cx="393088" cy="429546"/>
            </a:xfrm>
            <a:prstGeom prst="diamond">
              <a:avLst/>
            </a:prstGeom>
            <a:solidFill>
              <a:srgbClr val="C2C2E1"/>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ru-RU"/>
            </a:p>
          </p:txBody>
        </p:sp>
      </p:grpSp>
      <p:pic>
        <p:nvPicPr>
          <p:cNvPr id="1078" name="Picture 54" descr="Изображение 119"/>
          <p:cNvPicPr>
            <a:picLocks noChangeAspect="1" noChangeArrowheads="1"/>
          </p:cNvPicPr>
          <p:nvPr/>
        </p:nvPicPr>
        <p:blipFill>
          <a:blip r:embed="rId2" cstate="screen"/>
          <a:srcRect/>
          <a:stretch>
            <a:fillRect/>
          </a:stretch>
        </p:blipFill>
        <p:spPr bwMode="auto">
          <a:xfrm>
            <a:off x="8171384" y="6041168"/>
            <a:ext cx="972616" cy="816832"/>
          </a:xfrm>
          <a:prstGeom prst="rect">
            <a:avLst/>
          </a:prstGeom>
          <a:noFill/>
          <a:ln w="9525" algn="ctr">
            <a:miter lim="800000"/>
            <a:headEnd/>
            <a:tailEnd/>
          </a:ln>
        </p:spPr>
      </p:pic>
      <p:graphicFrame>
        <p:nvGraphicFramePr>
          <p:cNvPr id="53" name="Таблица 52"/>
          <p:cNvGraphicFramePr>
            <a:graphicFrameLocks noGrp="1"/>
          </p:cNvGraphicFramePr>
          <p:nvPr/>
        </p:nvGraphicFramePr>
        <p:xfrm>
          <a:off x="899591" y="548680"/>
          <a:ext cx="7344816" cy="5669280"/>
        </p:xfrm>
        <a:graphic>
          <a:graphicData uri="http://schemas.openxmlformats.org/drawingml/2006/table">
            <a:tbl>
              <a:tblPr firstRow="1" bandRow="1">
                <a:tableStyleId>{5C22544A-7EE6-4342-B048-85BDC9FD1C3A}</a:tableStyleId>
              </a:tblPr>
              <a:tblGrid>
                <a:gridCol w="1440161"/>
                <a:gridCol w="2088232"/>
                <a:gridCol w="3816423"/>
              </a:tblGrid>
              <a:tr h="370840">
                <a:tc>
                  <a:txBody>
                    <a:bodyPr/>
                    <a:lstStyle/>
                    <a:p>
                      <a:r>
                        <a:rPr lang="sah-RU" dirty="0" smtClean="0"/>
                        <a:t>Апрель</a:t>
                      </a:r>
                      <a:endParaRPr lang="ru-RU" dirty="0"/>
                    </a:p>
                  </a:txBody>
                  <a:tcPr/>
                </a:tc>
                <a:tc>
                  <a:txBody>
                    <a:bodyPr/>
                    <a:lstStyle/>
                    <a:p>
                      <a:pPr marR="0" indent="0" algn="l" rtl="0">
                        <a:spcBef>
                          <a:spcPts val="0"/>
                        </a:spcBef>
                        <a:spcAft>
                          <a:spcPts val="0"/>
                        </a:spcAft>
                      </a:pPr>
                      <a:r>
                        <a:rPr lang="ru-RU" sz="1000" kern="1400" dirty="0">
                          <a:solidFill>
                            <a:srgbClr val="000000"/>
                          </a:solidFill>
                          <a:latin typeface="Times New Roman"/>
                        </a:rPr>
                        <a:t>«Свойства солёной воды</a:t>
                      </a:r>
                      <a:r>
                        <a:rPr lang="ru-RU" sz="1000" kern="1400" dirty="0" smtClean="0">
                          <a:solidFill>
                            <a:srgbClr val="000000"/>
                          </a:solidFill>
                          <a:latin typeface="Times New Roman"/>
                        </a:rPr>
                        <a:t>»</a:t>
                      </a:r>
                      <a:endParaRPr lang="sah-RU" sz="1000" kern="1400" dirty="0" smtClean="0">
                        <a:solidFill>
                          <a:srgbClr val="000000"/>
                        </a:solidFill>
                        <a:latin typeface="Times New Roman"/>
                      </a:endParaRPr>
                    </a:p>
                    <a:p>
                      <a:pPr marR="0" indent="0" algn="l" rtl="0">
                        <a:spcBef>
                          <a:spcPts val="0"/>
                        </a:spcBef>
                        <a:spcAft>
                          <a:spcPts val="0"/>
                        </a:spcAft>
                      </a:pPr>
                      <a:endParaRPr lang="sah-RU" sz="1000" kern="1400" dirty="0" smtClean="0">
                        <a:solidFill>
                          <a:srgbClr val="000000"/>
                        </a:solidFill>
                        <a:latin typeface="Times New Roman"/>
                      </a:endParaRPr>
                    </a:p>
                    <a:p>
                      <a:pPr marR="0" indent="0" algn="l" rtl="0">
                        <a:spcBef>
                          <a:spcPts val="0"/>
                        </a:spcBef>
                        <a:spcAft>
                          <a:spcPts val="0"/>
                        </a:spcAft>
                      </a:pPr>
                      <a:endParaRPr lang="sah-RU" sz="1000" kern="1400" dirty="0" smtClean="0">
                        <a:solidFill>
                          <a:srgbClr val="000000"/>
                        </a:solidFill>
                        <a:latin typeface="Times New Roman"/>
                      </a:endParaRPr>
                    </a:p>
                    <a:p>
                      <a:pPr marR="0" indent="0" algn="l" rtl="0">
                        <a:spcBef>
                          <a:spcPts val="0"/>
                        </a:spcBef>
                        <a:spcAft>
                          <a:spcPts val="0"/>
                        </a:spcAft>
                      </a:pPr>
                      <a:endParaRPr lang="sah-RU" sz="1000" kern="1400" dirty="0" smtClean="0">
                        <a:solidFill>
                          <a:srgbClr val="000000"/>
                        </a:solidFill>
                        <a:latin typeface="Times New Roman"/>
                      </a:endParaRPr>
                    </a:p>
                    <a:p>
                      <a:pPr marR="0" indent="0" algn="l" rtl="0">
                        <a:spcBef>
                          <a:spcPts val="0"/>
                        </a:spcBef>
                        <a:spcAft>
                          <a:spcPts val="0"/>
                        </a:spcAft>
                      </a:pPr>
                      <a:endParaRPr lang="sah-RU" sz="1000" kern="1400" dirty="0" smtClean="0">
                        <a:solidFill>
                          <a:srgbClr val="000000"/>
                        </a:solidFill>
                        <a:latin typeface="Times New Roman"/>
                      </a:endParaRPr>
                    </a:p>
                    <a:p>
                      <a:pPr marR="0" indent="0" algn="l" rtl="0">
                        <a:spcBef>
                          <a:spcPts val="0"/>
                        </a:spcBef>
                        <a:spcAft>
                          <a:spcPts val="0"/>
                        </a:spcAft>
                      </a:pPr>
                      <a:endParaRPr lang="sah-RU" sz="1000" kern="1400" dirty="0" smtClean="0">
                        <a:solidFill>
                          <a:srgbClr val="000000"/>
                        </a:solidFill>
                        <a:latin typeface="Times New Roman"/>
                      </a:endParaRPr>
                    </a:p>
                    <a:p>
                      <a:pPr marR="0" indent="0" algn="l" rtl="0">
                        <a:spcBef>
                          <a:spcPts val="0"/>
                        </a:spcBef>
                        <a:spcAft>
                          <a:spcPts val="0"/>
                        </a:spcAft>
                      </a:pPr>
                      <a:endParaRPr lang="sah-RU" sz="1000" kern="1400" dirty="0" smtClean="0">
                        <a:solidFill>
                          <a:srgbClr val="000000"/>
                        </a:solidFill>
                        <a:latin typeface="Times New Roman"/>
                      </a:endParaRPr>
                    </a:p>
                    <a:p>
                      <a:pPr marR="0" indent="0" algn="l" rtl="0">
                        <a:spcBef>
                          <a:spcPts val="0"/>
                        </a:spcBef>
                        <a:spcAft>
                          <a:spcPts val="0"/>
                        </a:spcAft>
                      </a:pPr>
                      <a:endParaRPr lang="sah-RU" sz="1000" kern="1400" dirty="0" smtClean="0">
                        <a:solidFill>
                          <a:srgbClr val="000000"/>
                        </a:solidFill>
                        <a:latin typeface="Times New Roman"/>
                      </a:endParaRPr>
                    </a:p>
                    <a:p>
                      <a:pPr marR="0" indent="0" algn="l" rtl="0">
                        <a:spcBef>
                          <a:spcPts val="0"/>
                        </a:spcBef>
                        <a:spcAft>
                          <a:spcPts val="0"/>
                        </a:spcAft>
                      </a:pPr>
                      <a:endParaRPr lang="sah-RU" sz="1000" kern="1400" dirty="0" smtClean="0">
                        <a:solidFill>
                          <a:srgbClr val="000000"/>
                        </a:solidFill>
                        <a:latin typeface="Times New Roman"/>
                      </a:endParaRPr>
                    </a:p>
                    <a:p>
                      <a:pPr marR="0" indent="0" algn="l" rtl="0">
                        <a:spcBef>
                          <a:spcPts val="0"/>
                        </a:spcBef>
                        <a:spcAft>
                          <a:spcPts val="0"/>
                        </a:spcAft>
                      </a:pPr>
                      <a:endParaRPr lang="sah-RU" sz="1200" kern="1400" dirty="0" smtClean="0">
                        <a:solidFill>
                          <a:srgbClr val="000000"/>
                        </a:solidFill>
                        <a:latin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dk1"/>
                          </a:solidFill>
                          <a:latin typeface="+mn-lt"/>
                          <a:ea typeface="+mn-ea"/>
                          <a:cs typeface="+mn-cs"/>
                        </a:rPr>
                        <a:t>"Сухой песок может сыпаться".</a:t>
                      </a:r>
                      <a:endParaRPr lang="ru-RU" sz="1200" kern="1200" dirty="0" smtClean="0">
                        <a:solidFill>
                          <a:schemeClr val="dk1"/>
                        </a:solidFill>
                        <a:latin typeface="+mn-lt"/>
                        <a:ea typeface="+mn-ea"/>
                        <a:cs typeface="+mn-cs"/>
                      </a:endParaRPr>
                    </a:p>
                    <a:p>
                      <a:pPr marR="0" indent="0" algn="l" rtl="0">
                        <a:spcBef>
                          <a:spcPts val="0"/>
                        </a:spcBef>
                        <a:spcAft>
                          <a:spcPts val="0"/>
                        </a:spcAft>
                      </a:pPr>
                      <a:endParaRPr lang="sah-RU" sz="1000" kern="1400" dirty="0" smtClean="0">
                        <a:solidFill>
                          <a:srgbClr val="000000"/>
                        </a:solidFill>
                        <a:latin typeface="Times New Roman"/>
                      </a:endParaRPr>
                    </a:p>
                    <a:p>
                      <a:pPr marR="0" indent="0" algn="l" rtl="0">
                        <a:spcBef>
                          <a:spcPts val="0"/>
                        </a:spcBef>
                        <a:spcAft>
                          <a:spcPts val="0"/>
                        </a:spcAft>
                      </a:pPr>
                      <a:endParaRPr lang="ru-RU" sz="1000" kern="1400" dirty="0">
                        <a:solidFill>
                          <a:srgbClr val="000000"/>
                        </a:solidFill>
                        <a:latin typeface="Times New Roman"/>
                      </a:endParaRPr>
                    </a:p>
                  </a:txBody>
                  <a:tcPr marL="36576" marR="36576" marT="36576" marB="36576"/>
                </a:tc>
                <a:tc>
                  <a:txBody>
                    <a:bodyPr/>
                    <a:lstStyle/>
                    <a:p>
                      <a:pPr algn="just"/>
                      <a:r>
                        <a:rPr lang="ru-RU" sz="1200" b="1" kern="1200" dirty="0" smtClean="0">
                          <a:solidFill>
                            <a:schemeClr val="lt1"/>
                          </a:solidFill>
                          <a:latin typeface="Times New Roman" pitchFamily="18" charset="0"/>
                          <a:ea typeface="+mn-ea"/>
                          <a:cs typeface="Times New Roman" pitchFamily="18" charset="0"/>
                        </a:rPr>
                        <a:t>Необходимый инвентарь: два стакана с водой, два яйца, поваренная соль (4ст. ложки.), ложка.</a:t>
                      </a:r>
                    </a:p>
                    <a:p>
                      <a:pPr algn="just"/>
                      <a:r>
                        <a:rPr lang="ru-RU" sz="1200" b="1" kern="1200" dirty="0" smtClean="0">
                          <a:solidFill>
                            <a:schemeClr val="lt1"/>
                          </a:solidFill>
                          <a:latin typeface="Times New Roman" pitchFamily="18" charset="0"/>
                          <a:ea typeface="+mn-ea"/>
                          <a:cs typeface="Times New Roman" pitchFamily="18" charset="0"/>
                        </a:rPr>
                        <a:t>· Ребёнок с помощью ложки опускается яйцо в один стакан, наблюдает, что оно тонет.</a:t>
                      </a:r>
                    </a:p>
                    <a:p>
                      <a:pPr algn="just"/>
                      <a:r>
                        <a:rPr lang="ru-RU" sz="1200" b="1" kern="1200" dirty="0" smtClean="0">
                          <a:solidFill>
                            <a:schemeClr val="lt1"/>
                          </a:solidFill>
                          <a:latin typeface="Times New Roman" pitchFamily="18" charset="0"/>
                          <a:ea typeface="+mn-ea"/>
                          <a:cs typeface="Times New Roman" pitchFamily="18" charset="0"/>
                        </a:rPr>
                        <a:t>Во втором стакане он растворяет соль, тщательно размешивая её ложкой. Опускает второе яйцо. Наблюдает, что в этом стакане яйцо плавает на поверхности.</a:t>
                      </a:r>
                      <a:endParaRPr lang="sah-RU" sz="1200" b="1" kern="1200" dirty="0" smtClean="0">
                        <a:solidFill>
                          <a:schemeClr val="lt1"/>
                        </a:solidFill>
                        <a:latin typeface="Times New Roman" pitchFamily="18" charset="0"/>
                        <a:ea typeface="+mn-ea"/>
                        <a:cs typeface="Times New Roman" pitchFamily="18" charset="0"/>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dk1"/>
                        </a:solidFill>
                        <a:latin typeface="+mn-lt"/>
                        <a:ea typeface="+mn-ea"/>
                        <a:cs typeface="+mn-cs"/>
                      </a:endParaRPr>
                    </a:p>
                    <a:p>
                      <a:pPr algn="just"/>
                      <a:r>
                        <a:rPr lang="ru-RU" sz="1200" kern="1200" dirty="0" smtClean="0">
                          <a:solidFill>
                            <a:schemeClr val="dk1"/>
                          </a:solidFill>
                          <a:latin typeface="+mn-lt"/>
                          <a:ea typeface="+mn-ea"/>
                          <a:cs typeface="+mn-cs"/>
                        </a:rPr>
                        <a:t>Предложить набрать в кулачок горсть песка и выпустить его маленькой струйкой. Что происходит с сухим песком? (Он сыплется).</a:t>
                      </a:r>
                    </a:p>
                    <a:p>
                      <a:pPr algn="just"/>
                      <a:r>
                        <a:rPr lang="ru-RU" sz="1200" kern="1200" dirty="0" smtClean="0">
                          <a:solidFill>
                            <a:schemeClr val="dk1"/>
                          </a:solidFill>
                          <a:latin typeface="+mn-lt"/>
                          <a:ea typeface="+mn-ea"/>
                          <a:cs typeface="+mn-cs"/>
                        </a:rPr>
                        <a:t>Вывод: О чём мы сегодня узнали? Сухой песок сыплется.</a:t>
                      </a:r>
                    </a:p>
                  </a:txBody>
                  <a:tcPr/>
                </a:tc>
              </a:tr>
              <a:tr h="370840">
                <a:tc>
                  <a:txBody>
                    <a:bodyPr/>
                    <a:lstStyle/>
                    <a:p>
                      <a:r>
                        <a:rPr lang="sah-RU" dirty="0" smtClean="0"/>
                        <a:t>Май</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dk1"/>
                          </a:solidFill>
                          <a:latin typeface="+mn-lt"/>
                          <a:ea typeface="+mn-ea"/>
                          <a:cs typeface="+mn-cs"/>
                        </a:rPr>
                        <a:t>"Воздух не виден в комнате. Чтобы его увидеть, его надо поймать".</a:t>
                      </a:r>
                      <a:endParaRPr lang="ru-RU" sz="1200" kern="1200" dirty="0" smtClean="0">
                        <a:solidFill>
                          <a:schemeClr val="dk1"/>
                        </a:solidFill>
                        <a:latin typeface="+mn-lt"/>
                        <a:ea typeface="+mn-ea"/>
                        <a:cs typeface="+mn-cs"/>
                      </a:endParaRPr>
                    </a:p>
                    <a:p>
                      <a:endParaRPr lang="ru-RU" sz="1200" dirty="0"/>
                    </a:p>
                  </a:txBody>
                  <a:tcPr/>
                </a:tc>
                <a:tc>
                  <a:txBody>
                    <a:bodyPr/>
                    <a:lstStyle/>
                    <a:p>
                      <a:pPr algn="just"/>
                      <a:r>
                        <a:rPr lang="ru-RU" sz="1200" kern="1200" dirty="0" smtClean="0">
                          <a:solidFill>
                            <a:schemeClr val="dk1"/>
                          </a:solidFill>
                          <a:latin typeface="Times New Roman" pitchFamily="18" charset="0"/>
                          <a:ea typeface="+mn-ea"/>
                          <a:cs typeface="Times New Roman" pitchFamily="18" charset="0"/>
                        </a:rPr>
                        <a:t>Детям предлагается посмотреть на групповую комнату. Что вы видите? (Игрушки, столы и т. д.) А ещё в комнате много воздуха, но его не видно, потому что он прозрачный, бесцветный. Чтобы увидеть воздух, его нужно поймать. Воспитатель предлагает посмотреть в полиэтиленовый пакет. Что там? (Он пуст). Его можно сложить в несколько раз. Смотрите, какой он тоненький. Теперь мы набираем в пакет воздух, завязываем его. Наш пакет полон воздуха и похож на подушку. Теперь развяжем пакет, выпустим из него воздух. Пакет стал опять тоненьким. Почему? (В нём нет воздуха). Опять наберём в пакет воздух и снова его выпустим (2-3 раза).</a:t>
                      </a:r>
                    </a:p>
                    <a:p>
                      <a:pPr algn="just"/>
                      <a:r>
                        <a:rPr lang="ru-RU" sz="1200" kern="1200" dirty="0" smtClean="0">
                          <a:solidFill>
                            <a:schemeClr val="dk1"/>
                          </a:solidFill>
                          <a:latin typeface="Times New Roman" pitchFamily="18" charset="0"/>
                          <a:ea typeface="+mn-ea"/>
                          <a:cs typeface="Times New Roman" pitchFamily="18" charset="0"/>
                        </a:rPr>
                        <a:t>Вывод: О чём мы сегодня узнали? Воздух прозрачен. Чтобы его увидеть, его надо поймать.</a:t>
                      </a:r>
                    </a:p>
                    <a:p>
                      <a:endParaRPr lang="ru-RU" sz="1200" dirty="0"/>
                    </a:p>
                  </a:txBody>
                  <a:tcPr/>
                </a:tc>
              </a:tr>
            </a:tbl>
          </a:graphicData>
        </a:graphic>
      </p:graphicFrame>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556</TotalTime>
  <Words>3269</Words>
  <Application>Microsoft Office PowerPoint</Application>
  <PresentationFormat>Экран (4:3)</PresentationFormat>
  <Paragraphs>282</Paragraphs>
  <Slides>35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80</cp:revision>
  <dcterms:modified xsi:type="dcterms:W3CDTF">2022-10-25T05:04:14Z</dcterms:modified>
</cp:coreProperties>
</file>