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58" r:id="rId5"/>
    <p:sldId id="259" r:id="rId6"/>
    <p:sldId id="260" r:id="rId7"/>
    <p:sldId id="261" r:id="rId8"/>
    <p:sldId id="262" r:id="rId9"/>
    <p:sldId id="263" r:id="rId10"/>
    <p:sldId id="264" r:id="rId11"/>
    <p:sldId id="265" r:id="rId12"/>
    <p:sldId id="266" r:id="rId13"/>
    <p:sldId id="268"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52" autoAdjust="0"/>
    <p:restoredTop sz="94660" autoAdjust="0"/>
  </p:normalViewPr>
  <p:slideViewPr>
    <p:cSldViewPr snapToGrid="0">
      <p:cViewPr varScale="1">
        <p:scale>
          <a:sx n="105" d="100"/>
          <a:sy n="105" d="100"/>
        </p:scale>
        <p:origin x="204"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D891D90-B3C1-43AF-B358-9313DDF31186}" type="datetimeFigureOut">
              <a:rPr lang="ru-RU" smtClean="0"/>
              <a:t>20.05.2020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AA97F5-03B8-449D-856F-FD194F28B591}" type="slidenum">
              <a:rPr lang="ru-RU" smtClean="0"/>
              <a:t>‹#›</a:t>
            </a:fld>
            <a:endParaRPr lang="ru-RU"/>
          </a:p>
        </p:txBody>
      </p:sp>
    </p:spTree>
    <p:extLst>
      <p:ext uri="{BB962C8B-B14F-4D97-AF65-F5344CB8AC3E}">
        <p14:creationId xmlns:p14="http://schemas.microsoft.com/office/powerpoint/2010/main" val="495549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891D90-B3C1-43AF-B358-9313DDF31186}" type="datetimeFigureOut">
              <a:rPr lang="ru-RU" smtClean="0"/>
              <a:t>20.05.2020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AA97F5-03B8-449D-856F-FD194F28B591}" type="slidenum">
              <a:rPr lang="ru-RU" smtClean="0"/>
              <a:t>‹#›</a:t>
            </a:fld>
            <a:endParaRPr lang="ru-RU"/>
          </a:p>
        </p:txBody>
      </p:sp>
    </p:spTree>
    <p:extLst>
      <p:ext uri="{BB962C8B-B14F-4D97-AF65-F5344CB8AC3E}">
        <p14:creationId xmlns:p14="http://schemas.microsoft.com/office/powerpoint/2010/main" val="2690425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891D90-B3C1-43AF-B358-9313DDF31186}" type="datetimeFigureOut">
              <a:rPr lang="ru-RU" smtClean="0"/>
              <a:t>20.05.2020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AA97F5-03B8-449D-856F-FD194F28B591}" type="slidenum">
              <a:rPr lang="ru-RU" smtClean="0"/>
              <a:t>‹#›</a:t>
            </a:fld>
            <a:endParaRPr lang="ru-RU"/>
          </a:p>
        </p:txBody>
      </p:sp>
    </p:spTree>
    <p:extLst>
      <p:ext uri="{BB962C8B-B14F-4D97-AF65-F5344CB8AC3E}">
        <p14:creationId xmlns:p14="http://schemas.microsoft.com/office/powerpoint/2010/main" val="1105345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891D90-B3C1-43AF-B358-9313DDF31186}" type="datetimeFigureOut">
              <a:rPr lang="ru-RU" smtClean="0"/>
              <a:t>20.05.2020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AA97F5-03B8-449D-856F-FD194F28B591}" type="slidenum">
              <a:rPr lang="ru-RU" smtClean="0"/>
              <a:t>‹#›</a:t>
            </a:fld>
            <a:endParaRPr lang="ru-RU"/>
          </a:p>
        </p:txBody>
      </p:sp>
    </p:spTree>
    <p:extLst>
      <p:ext uri="{BB962C8B-B14F-4D97-AF65-F5344CB8AC3E}">
        <p14:creationId xmlns:p14="http://schemas.microsoft.com/office/powerpoint/2010/main" val="3298921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D891D90-B3C1-43AF-B358-9313DDF31186}" type="datetimeFigureOut">
              <a:rPr lang="ru-RU" smtClean="0"/>
              <a:t>20.05.2020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AA97F5-03B8-449D-856F-FD194F28B591}" type="slidenum">
              <a:rPr lang="ru-RU" smtClean="0"/>
              <a:t>‹#›</a:t>
            </a:fld>
            <a:endParaRPr lang="ru-RU"/>
          </a:p>
        </p:txBody>
      </p:sp>
    </p:spTree>
    <p:extLst>
      <p:ext uri="{BB962C8B-B14F-4D97-AF65-F5344CB8AC3E}">
        <p14:creationId xmlns:p14="http://schemas.microsoft.com/office/powerpoint/2010/main" val="2042811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D891D90-B3C1-43AF-B358-9313DDF31186}" type="datetimeFigureOut">
              <a:rPr lang="ru-RU" smtClean="0"/>
              <a:t>20.05.2020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AA97F5-03B8-449D-856F-FD194F28B591}" type="slidenum">
              <a:rPr lang="ru-RU" smtClean="0"/>
              <a:t>‹#›</a:t>
            </a:fld>
            <a:endParaRPr lang="ru-RU"/>
          </a:p>
        </p:txBody>
      </p:sp>
    </p:spTree>
    <p:extLst>
      <p:ext uri="{BB962C8B-B14F-4D97-AF65-F5344CB8AC3E}">
        <p14:creationId xmlns:p14="http://schemas.microsoft.com/office/powerpoint/2010/main" val="361885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D891D90-B3C1-43AF-B358-9313DDF31186}" type="datetimeFigureOut">
              <a:rPr lang="ru-RU" smtClean="0"/>
              <a:t>20.05.2020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AAA97F5-03B8-449D-856F-FD194F28B591}" type="slidenum">
              <a:rPr lang="ru-RU" smtClean="0"/>
              <a:t>‹#›</a:t>
            </a:fld>
            <a:endParaRPr lang="ru-RU"/>
          </a:p>
        </p:txBody>
      </p:sp>
    </p:spTree>
    <p:extLst>
      <p:ext uri="{BB962C8B-B14F-4D97-AF65-F5344CB8AC3E}">
        <p14:creationId xmlns:p14="http://schemas.microsoft.com/office/powerpoint/2010/main" val="3405613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D891D90-B3C1-43AF-B358-9313DDF31186}" type="datetimeFigureOut">
              <a:rPr lang="ru-RU" smtClean="0"/>
              <a:t>20.05.2020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AAA97F5-03B8-449D-856F-FD194F28B591}" type="slidenum">
              <a:rPr lang="ru-RU" smtClean="0"/>
              <a:t>‹#›</a:t>
            </a:fld>
            <a:endParaRPr lang="ru-RU"/>
          </a:p>
        </p:txBody>
      </p:sp>
    </p:spTree>
    <p:extLst>
      <p:ext uri="{BB962C8B-B14F-4D97-AF65-F5344CB8AC3E}">
        <p14:creationId xmlns:p14="http://schemas.microsoft.com/office/powerpoint/2010/main" val="669931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D891D90-B3C1-43AF-B358-9313DDF31186}" type="datetimeFigureOut">
              <a:rPr lang="ru-RU" smtClean="0"/>
              <a:t>20.05.2020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AAA97F5-03B8-449D-856F-FD194F28B591}" type="slidenum">
              <a:rPr lang="ru-RU" smtClean="0"/>
              <a:t>‹#›</a:t>
            </a:fld>
            <a:endParaRPr lang="ru-RU"/>
          </a:p>
        </p:txBody>
      </p:sp>
    </p:spTree>
    <p:extLst>
      <p:ext uri="{BB962C8B-B14F-4D97-AF65-F5344CB8AC3E}">
        <p14:creationId xmlns:p14="http://schemas.microsoft.com/office/powerpoint/2010/main" val="2256205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D891D90-B3C1-43AF-B358-9313DDF31186}" type="datetimeFigureOut">
              <a:rPr lang="ru-RU" smtClean="0"/>
              <a:t>20.05.2020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AA97F5-03B8-449D-856F-FD194F28B591}" type="slidenum">
              <a:rPr lang="ru-RU" smtClean="0"/>
              <a:t>‹#›</a:t>
            </a:fld>
            <a:endParaRPr lang="ru-RU"/>
          </a:p>
        </p:txBody>
      </p:sp>
    </p:spTree>
    <p:extLst>
      <p:ext uri="{BB962C8B-B14F-4D97-AF65-F5344CB8AC3E}">
        <p14:creationId xmlns:p14="http://schemas.microsoft.com/office/powerpoint/2010/main" val="662825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D891D90-B3C1-43AF-B358-9313DDF31186}" type="datetimeFigureOut">
              <a:rPr lang="ru-RU" smtClean="0"/>
              <a:t>20.05.2020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AA97F5-03B8-449D-856F-FD194F28B591}" type="slidenum">
              <a:rPr lang="ru-RU" smtClean="0"/>
              <a:t>‹#›</a:t>
            </a:fld>
            <a:endParaRPr lang="ru-RU"/>
          </a:p>
        </p:txBody>
      </p:sp>
    </p:spTree>
    <p:extLst>
      <p:ext uri="{BB962C8B-B14F-4D97-AF65-F5344CB8AC3E}">
        <p14:creationId xmlns:p14="http://schemas.microsoft.com/office/powerpoint/2010/main" val="3666317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891D90-B3C1-43AF-B358-9313DDF31186}" type="datetimeFigureOut">
              <a:rPr lang="ru-RU" smtClean="0"/>
              <a:t>20.05.2020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AA97F5-03B8-449D-856F-FD194F28B591}" type="slidenum">
              <a:rPr lang="ru-RU" smtClean="0"/>
              <a:t>‹#›</a:t>
            </a:fld>
            <a:endParaRPr lang="ru-RU"/>
          </a:p>
        </p:txBody>
      </p:sp>
    </p:spTree>
    <p:extLst>
      <p:ext uri="{BB962C8B-B14F-4D97-AF65-F5344CB8AC3E}">
        <p14:creationId xmlns:p14="http://schemas.microsoft.com/office/powerpoint/2010/main" val="3320734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82296"/>
            <a:ext cx="12192000" cy="7116945"/>
          </a:xfrm>
          <a:prstGeom prst="rect">
            <a:avLst/>
          </a:prstGeom>
        </p:spPr>
      </p:pic>
      <p:sp>
        <p:nvSpPr>
          <p:cNvPr id="2" name="Заголовок 1"/>
          <p:cNvSpPr>
            <a:spLocks noGrp="1"/>
          </p:cNvSpPr>
          <p:nvPr>
            <p:ph type="ctrTitle"/>
          </p:nvPr>
        </p:nvSpPr>
        <p:spPr>
          <a:xfrm>
            <a:off x="1364882" y="466343"/>
            <a:ext cx="9131808" cy="2596897"/>
          </a:xfrm>
        </p:spPr>
        <p:txBody>
          <a:bodyPr/>
          <a:lstStyle/>
          <a:p>
            <a:r>
              <a:rPr lang="ru-RU" b="1" i="1" dirty="0" smtClean="0"/>
              <a:t>Дикие животные Африки</a:t>
            </a:r>
            <a:br>
              <a:rPr lang="ru-RU" b="1" i="1" dirty="0" smtClean="0"/>
            </a:br>
            <a:r>
              <a:rPr lang="ru-RU" b="1" i="1" dirty="0"/>
              <a:t/>
            </a:r>
            <a:br>
              <a:rPr lang="ru-RU" b="1" i="1" dirty="0"/>
            </a:br>
            <a:r>
              <a:rPr lang="ru-RU" sz="3200" b="1" i="1" dirty="0" smtClean="0">
                <a:latin typeface="Times New Roman" panose="02020603050405020304" pitchFamily="18" charset="0"/>
                <a:cs typeface="Times New Roman" panose="02020603050405020304" pitchFamily="18" charset="0"/>
              </a:rPr>
              <a:t>виртуальное путешествие</a:t>
            </a:r>
            <a:endParaRPr lang="ru-RU" sz="3200" b="1" i="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9290303" y="3570854"/>
            <a:ext cx="2653567" cy="1985582"/>
          </a:xfrm>
        </p:spPr>
        <p:txBody>
          <a:bodyPr>
            <a:noAutofit/>
          </a:bodyPr>
          <a:lstStyle/>
          <a:p>
            <a:r>
              <a:rPr lang="ru-RU" sz="1800" b="1" dirty="0" smtClean="0"/>
              <a:t>Ржевская </a:t>
            </a:r>
          </a:p>
          <a:p>
            <a:r>
              <a:rPr lang="ru-RU" sz="1800" b="1" dirty="0" smtClean="0"/>
              <a:t>Светлана Юрьевна</a:t>
            </a:r>
          </a:p>
          <a:p>
            <a:r>
              <a:rPr lang="ru-RU" sz="1800" b="1" dirty="0" smtClean="0"/>
              <a:t>учитель-логопед</a:t>
            </a:r>
          </a:p>
          <a:p>
            <a:r>
              <a:rPr lang="ru-RU" sz="1800" b="1" dirty="0" smtClean="0"/>
              <a:t>МБОУ СОШ № 10 </a:t>
            </a:r>
            <a:r>
              <a:rPr lang="ru-RU" sz="1800" b="1" dirty="0" err="1" smtClean="0"/>
              <a:t>г.Орла</a:t>
            </a:r>
            <a:endParaRPr lang="ru-RU" sz="1800" b="1" dirty="0"/>
          </a:p>
        </p:txBody>
      </p:sp>
    </p:spTree>
    <p:extLst>
      <p:ext uri="{BB962C8B-B14F-4D97-AF65-F5344CB8AC3E}">
        <p14:creationId xmlns:p14="http://schemas.microsoft.com/office/powerpoint/2010/main" val="9112129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rotWithShape="1">
          <a:blip r:embed="rId2"/>
          <a:srcRect l="511" r="-1" b="9986"/>
          <a:stretch/>
        </p:blipFill>
        <p:spPr>
          <a:xfrm>
            <a:off x="0" y="0"/>
            <a:ext cx="12192000" cy="6858001"/>
          </a:xfrm>
          <a:prstGeom prst="rect">
            <a:avLst/>
          </a:prstGeom>
        </p:spPr>
      </p:pic>
      <p:sp>
        <p:nvSpPr>
          <p:cNvPr id="2" name="Заголовок 1"/>
          <p:cNvSpPr>
            <a:spLocks noGrp="1"/>
          </p:cNvSpPr>
          <p:nvPr>
            <p:ph type="title"/>
          </p:nvPr>
        </p:nvSpPr>
        <p:spPr/>
        <p:txBody>
          <a:bodyPr/>
          <a:lstStyle/>
          <a:p>
            <a:pPr algn="ctr"/>
            <a:r>
              <a:rPr lang="ru-RU" b="1" dirty="0" smtClean="0"/>
              <a:t>Жираф</a:t>
            </a:r>
            <a:br>
              <a:rPr lang="ru-RU" b="1" dirty="0" smtClean="0"/>
            </a:br>
            <a:endParaRPr lang="ru-RU" b="1" dirty="0"/>
          </a:p>
        </p:txBody>
      </p:sp>
      <p:pic>
        <p:nvPicPr>
          <p:cNvPr id="5" name="Рисунок 4"/>
          <p:cNvPicPr>
            <a:picLocks noChangeAspect="1"/>
          </p:cNvPicPr>
          <p:nvPr/>
        </p:nvPicPr>
        <p:blipFill>
          <a:blip r:embed="rId3"/>
          <a:stretch>
            <a:fillRect/>
          </a:stretch>
        </p:blipFill>
        <p:spPr>
          <a:xfrm>
            <a:off x="9523012" y="0"/>
            <a:ext cx="2668988" cy="2001741"/>
          </a:xfrm>
          <a:prstGeom prst="rect">
            <a:avLst/>
          </a:prstGeom>
        </p:spPr>
      </p:pic>
      <p:sp>
        <p:nvSpPr>
          <p:cNvPr id="6" name="Прямоугольник 5"/>
          <p:cNvSpPr/>
          <p:nvPr/>
        </p:nvSpPr>
        <p:spPr>
          <a:xfrm>
            <a:off x="2596896" y="977217"/>
            <a:ext cx="6926116" cy="406112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700" dirty="0"/>
              <a:t>Жираф самое высокое животное на свете. Рост жирафа может достигать 6-ти метров. Шея жирафа – целых 1,5 метра! У жирафа длинные ноги, узкая грудь, длинная шея и маленькая голова с рожками. Длинная шея позволяет ему лакомиться нежными листочками с деревьев. </a:t>
            </a:r>
            <a:r>
              <a:rPr lang="ru-RU" sz="1700" dirty="0" smtClean="0"/>
              <a:t>Они объедают и колючки на акациях. А </a:t>
            </a:r>
            <a:r>
              <a:rPr lang="ru-RU" sz="1700" dirty="0"/>
              <a:t>длинные передние ноги дают возможность очень быстро бегать, даже быстрее льва, единственного хищника, который может напасть на жирафа. У жирафа очень острые копыта, с их помощью он защищается от врагов. Высокие и грациозные жирафы обладают чутким слухом, острым зрением, а в беге они не уступают быстроногим газелям. На еду у самого высокого на Земле млекопитающего уходит по 20 часов в сутки! В день он съедает 30-40 кг зелени. Спит всего 1-2 часа лежа </a:t>
            </a:r>
            <a:r>
              <a:rPr lang="ru-RU" sz="1700"/>
              <a:t>на </a:t>
            </a:r>
            <a:r>
              <a:rPr lang="ru-RU" sz="1700" smtClean="0"/>
              <a:t>земле. </a:t>
            </a:r>
            <a:r>
              <a:rPr lang="ru-RU" sz="1700" dirty="0"/>
              <a:t>Очень долго люди думали, что эти животные немые. Но недавно люди обнаружили, что жирафы умеют блеять и похрюкивать.</a:t>
            </a:r>
          </a:p>
          <a:p>
            <a:endParaRPr lang="ru-RU" dirty="0"/>
          </a:p>
        </p:txBody>
      </p:sp>
    </p:spTree>
    <p:extLst>
      <p:ext uri="{BB962C8B-B14F-4D97-AF65-F5344CB8AC3E}">
        <p14:creationId xmlns:p14="http://schemas.microsoft.com/office/powerpoint/2010/main" val="12559008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p:txBody>
          <a:bodyPr/>
          <a:lstStyle/>
          <a:p>
            <a:pPr algn="ctr"/>
            <a:r>
              <a:rPr lang="ru-RU" b="1" dirty="0" smtClean="0"/>
              <a:t>Загадки</a:t>
            </a:r>
            <a:endParaRPr lang="ru-RU" b="1" dirty="0"/>
          </a:p>
        </p:txBody>
      </p:sp>
      <p:sp>
        <p:nvSpPr>
          <p:cNvPr id="5" name="Овал 4"/>
          <p:cNvSpPr/>
          <p:nvPr/>
        </p:nvSpPr>
        <p:spPr>
          <a:xfrm>
            <a:off x="749808" y="890588"/>
            <a:ext cx="3639312" cy="15636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Хищника клык</a:t>
            </a:r>
            <a:r>
              <a:rPr lang="ru-RU" sz="1600" dirty="0" smtClean="0"/>
              <a:t>,</a:t>
            </a:r>
          </a:p>
          <a:p>
            <a:pPr algn="ctr"/>
            <a:r>
              <a:rPr lang="ru-RU" sz="1600" dirty="0" smtClean="0"/>
              <a:t> </a:t>
            </a:r>
            <a:r>
              <a:rPr lang="ru-RU" sz="1600" dirty="0"/>
              <a:t>Страшный рык </a:t>
            </a:r>
            <a:endParaRPr lang="ru-RU" sz="1600" dirty="0" smtClean="0"/>
          </a:p>
          <a:p>
            <a:pPr algn="ctr"/>
            <a:r>
              <a:rPr lang="ru-RU" sz="1600" dirty="0" smtClean="0"/>
              <a:t>Слышат </a:t>
            </a:r>
            <a:r>
              <a:rPr lang="ru-RU" sz="1600" dirty="0"/>
              <a:t>звери, обомлев, Кто же этот хищник?</a:t>
            </a:r>
          </a:p>
          <a:p>
            <a:pPr algn="ctr"/>
            <a:endParaRPr lang="ru-RU" dirty="0"/>
          </a:p>
        </p:txBody>
      </p:sp>
      <p:sp>
        <p:nvSpPr>
          <p:cNvPr id="6" name="Овал 5"/>
          <p:cNvSpPr/>
          <p:nvPr/>
        </p:nvSpPr>
        <p:spPr>
          <a:xfrm>
            <a:off x="7644384" y="918496"/>
            <a:ext cx="3895344" cy="14813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Он имеет рост гигантский</a:t>
            </a:r>
            <a:br>
              <a:rPr lang="ru-RU" sz="1600" dirty="0"/>
            </a:br>
            <a:r>
              <a:rPr lang="ru-RU" sz="1600" dirty="0"/>
              <a:t>Не в пустыне, не в горах</a:t>
            </a:r>
            <a:br>
              <a:rPr lang="ru-RU" sz="1600" dirty="0"/>
            </a:br>
            <a:r>
              <a:rPr lang="ru-RU" sz="1600" dirty="0"/>
              <a:t>По саванне Африканской</a:t>
            </a:r>
            <a:br>
              <a:rPr lang="ru-RU" sz="1600" dirty="0"/>
            </a:br>
            <a:r>
              <a:rPr lang="ru-RU" sz="1600" dirty="0"/>
              <a:t>Ходит медленно...</a:t>
            </a:r>
          </a:p>
        </p:txBody>
      </p:sp>
      <p:sp>
        <p:nvSpPr>
          <p:cNvPr id="9" name="Овал 8"/>
          <p:cNvSpPr/>
          <p:nvPr/>
        </p:nvSpPr>
        <p:spPr>
          <a:xfrm>
            <a:off x="137160" y="3930492"/>
            <a:ext cx="3950208" cy="14512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600" dirty="0" smtClean="0"/>
          </a:p>
          <a:p>
            <a:endParaRPr lang="ru-RU" sz="1600" dirty="0"/>
          </a:p>
          <a:p>
            <a:r>
              <a:rPr lang="ru-RU" sz="1600" dirty="0" smtClean="0"/>
              <a:t>Слышите </a:t>
            </a:r>
            <a:r>
              <a:rPr lang="ru-RU" sz="1600" dirty="0"/>
              <a:t>могучий топот? Видите длиннющий хобот? Это не волшебный сон! </a:t>
            </a:r>
            <a:endParaRPr lang="ru-RU" sz="1600" dirty="0" smtClean="0"/>
          </a:p>
          <a:p>
            <a:r>
              <a:rPr lang="ru-RU" sz="1600" dirty="0" smtClean="0"/>
              <a:t>Это </a:t>
            </a:r>
            <a:r>
              <a:rPr lang="ru-RU" sz="1600" dirty="0"/>
              <a:t>— Африканский …</a:t>
            </a:r>
            <a:r>
              <a:rPr lang="ru-RU" dirty="0"/>
              <a:t/>
            </a:r>
            <a:br>
              <a:rPr lang="ru-RU" dirty="0"/>
            </a:br>
            <a:r>
              <a:rPr lang="ru-RU" dirty="0"/>
              <a:t/>
            </a:r>
            <a:br>
              <a:rPr lang="ru-RU" dirty="0"/>
            </a:br>
            <a:endParaRPr lang="ru-RU" dirty="0">
              <a:effectLst/>
            </a:endParaRPr>
          </a:p>
        </p:txBody>
      </p:sp>
      <p:sp>
        <p:nvSpPr>
          <p:cNvPr id="10" name="Овал 9"/>
          <p:cNvSpPr/>
          <p:nvPr/>
        </p:nvSpPr>
        <p:spPr>
          <a:xfrm>
            <a:off x="3831336" y="1883664"/>
            <a:ext cx="4078224" cy="18196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t>Вылупился из скорлупки,</a:t>
            </a:r>
          </a:p>
          <a:p>
            <a:pPr algn="ctr"/>
            <a:r>
              <a:rPr lang="ru-RU" sz="1600" dirty="0" smtClean="0"/>
              <a:t>У него большие зубки,</a:t>
            </a:r>
          </a:p>
          <a:p>
            <a:pPr algn="ctr"/>
            <a:r>
              <a:rPr lang="ru-RU" sz="1600" dirty="0" smtClean="0"/>
              <a:t>Нравом он не очень мил,</a:t>
            </a:r>
          </a:p>
          <a:p>
            <a:pPr algn="ctr"/>
            <a:r>
              <a:rPr lang="ru-RU" sz="1600" dirty="0" smtClean="0"/>
              <a:t>Любит погружаться в Нил.</a:t>
            </a:r>
            <a:endParaRPr lang="ru-RU" sz="1600" dirty="0"/>
          </a:p>
        </p:txBody>
      </p:sp>
      <p:sp>
        <p:nvSpPr>
          <p:cNvPr id="11" name="Овал 10"/>
          <p:cNvSpPr/>
          <p:nvPr/>
        </p:nvSpPr>
        <p:spPr>
          <a:xfrm>
            <a:off x="6967728" y="4069080"/>
            <a:ext cx="4251960" cy="18745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t>Строят людям рожицы</a:t>
            </a:r>
          </a:p>
          <a:p>
            <a:pPr algn="ctr"/>
            <a:r>
              <a:rPr lang="ru-RU"/>
              <a:t>И едят бананы,</a:t>
            </a:r>
          </a:p>
          <a:p>
            <a:pPr algn="ctr"/>
            <a:r>
              <a:rPr lang="ru-RU"/>
              <a:t>От прохлады ёжатся</a:t>
            </a:r>
          </a:p>
          <a:p>
            <a:pPr algn="ctr"/>
            <a:r>
              <a:rPr lang="ru-RU"/>
              <a:t>В джунглях…</a:t>
            </a:r>
          </a:p>
        </p:txBody>
      </p:sp>
    </p:spTree>
    <p:extLst>
      <p:ext uri="{BB962C8B-B14F-4D97-AF65-F5344CB8AC3E}">
        <p14:creationId xmlns:p14="http://schemas.microsoft.com/office/powerpoint/2010/main" val="2596499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Объект 5"/>
          <p:cNvPicPr>
            <a:picLocks noGrp="1" noChangeAspect="1"/>
          </p:cNvPicPr>
          <p:nvPr>
            <p:ph idx="1"/>
          </p:nvPr>
        </p:nvPicPr>
        <p:blipFill>
          <a:blip r:embed="rId2"/>
          <a:stretch>
            <a:fillRect/>
          </a:stretch>
        </p:blipFill>
        <p:spPr>
          <a:xfrm>
            <a:off x="0" y="0"/>
            <a:ext cx="12192000" cy="6858000"/>
          </a:xfrm>
          <a:prstGeom prst="rect">
            <a:avLst/>
          </a:prstGeom>
        </p:spPr>
      </p:pic>
      <p:sp>
        <p:nvSpPr>
          <p:cNvPr id="7" name="Овал 6"/>
          <p:cNvSpPr/>
          <p:nvPr/>
        </p:nvSpPr>
        <p:spPr>
          <a:xfrm>
            <a:off x="4937760" y="676656"/>
            <a:ext cx="3163824" cy="896112"/>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effectLst>
                  <a:outerShdw blurRad="38100" dist="38100" dir="2700000" algn="tl">
                    <a:srgbClr val="000000">
                      <a:alpha val="43137"/>
                    </a:srgbClr>
                  </a:outerShdw>
                </a:effectLst>
              </a:rPr>
              <a:t>Викторина</a:t>
            </a:r>
            <a:endParaRPr lang="ru-RU" sz="3200" dirty="0">
              <a:solidFill>
                <a:schemeClr val="tx1"/>
              </a:solidFill>
              <a:effectLst>
                <a:outerShdw blurRad="38100" dist="38100" dir="2700000" algn="tl">
                  <a:srgbClr val="000000">
                    <a:alpha val="43137"/>
                  </a:srgbClr>
                </a:outerShdw>
              </a:effectLst>
            </a:endParaRPr>
          </a:p>
        </p:txBody>
      </p:sp>
      <p:sp>
        <p:nvSpPr>
          <p:cNvPr id="8" name="Волна 7"/>
          <p:cNvSpPr/>
          <p:nvPr/>
        </p:nvSpPr>
        <p:spPr>
          <a:xfrm>
            <a:off x="1371600" y="1078993"/>
            <a:ext cx="2370582" cy="1527048"/>
          </a:xfrm>
          <a:prstGeom prst="wav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dirty="0" smtClean="0"/>
              <a:t>1.Какая </a:t>
            </a:r>
            <a:r>
              <a:rPr lang="ru-RU" sz="1400" dirty="0" smtClean="0"/>
              <a:t>кошка крупнее всех?</a:t>
            </a:r>
          </a:p>
          <a:p>
            <a:pPr marL="342900" indent="-342900" algn="just">
              <a:buAutoNum type="arabicPeriod"/>
            </a:pPr>
            <a:r>
              <a:rPr lang="ru-RU" sz="1400" dirty="0" smtClean="0"/>
              <a:t>Леопард</a:t>
            </a:r>
          </a:p>
          <a:p>
            <a:pPr marL="342900" indent="-342900" algn="just">
              <a:buAutoNum type="arabicPeriod"/>
            </a:pPr>
            <a:r>
              <a:rPr lang="ru-RU" sz="1400" dirty="0" smtClean="0"/>
              <a:t>Лев</a:t>
            </a:r>
            <a:endParaRPr lang="ru-RU" sz="1400" dirty="0" smtClean="0"/>
          </a:p>
          <a:p>
            <a:pPr marL="342900" indent="-342900" algn="just">
              <a:buAutoNum type="arabicPeriod"/>
            </a:pPr>
            <a:r>
              <a:rPr lang="ru-RU" sz="1400" dirty="0" smtClean="0"/>
              <a:t>Тигр</a:t>
            </a:r>
            <a:endParaRPr lang="ru-RU" sz="1400" dirty="0"/>
          </a:p>
        </p:txBody>
      </p:sp>
      <p:sp>
        <p:nvSpPr>
          <p:cNvPr id="9" name="Волна 8"/>
          <p:cNvSpPr/>
          <p:nvPr/>
        </p:nvSpPr>
        <p:spPr>
          <a:xfrm>
            <a:off x="1337309" y="2606041"/>
            <a:ext cx="2422017" cy="1490471"/>
          </a:xfrm>
          <a:prstGeom prst="wav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smtClean="0"/>
          </a:p>
          <a:p>
            <a:pPr algn="just"/>
            <a:r>
              <a:rPr lang="ru-RU" sz="1400" dirty="0" smtClean="0"/>
              <a:t>2.Сколько </a:t>
            </a:r>
            <a:r>
              <a:rPr lang="ru-RU" sz="1400" dirty="0" smtClean="0"/>
              <a:t>лет живут слоны?</a:t>
            </a:r>
          </a:p>
          <a:p>
            <a:pPr marL="342900" indent="-342900" algn="just">
              <a:buAutoNum type="arabicPeriod"/>
            </a:pPr>
            <a:r>
              <a:rPr lang="ru-RU" sz="1400" dirty="0" smtClean="0"/>
              <a:t>7 лет</a:t>
            </a:r>
          </a:p>
          <a:p>
            <a:pPr algn="just"/>
            <a:r>
              <a:rPr lang="ru-RU" sz="1400" dirty="0" smtClean="0"/>
              <a:t>2.  17 лет</a:t>
            </a:r>
          </a:p>
          <a:p>
            <a:pPr algn="just"/>
            <a:r>
              <a:rPr lang="ru-RU" sz="1400" dirty="0" smtClean="0"/>
              <a:t>3. 70 лет</a:t>
            </a:r>
          </a:p>
          <a:p>
            <a:pPr algn="ctr"/>
            <a:endParaRPr lang="ru-RU" sz="1400" dirty="0"/>
          </a:p>
        </p:txBody>
      </p:sp>
      <p:sp>
        <p:nvSpPr>
          <p:cNvPr id="10" name="Волна 9"/>
          <p:cNvSpPr/>
          <p:nvPr/>
        </p:nvSpPr>
        <p:spPr>
          <a:xfrm>
            <a:off x="1290447" y="4279392"/>
            <a:ext cx="2451735" cy="1780238"/>
          </a:xfrm>
          <a:prstGeom prst="wav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dirty="0" smtClean="0"/>
              <a:t>3.Животное</a:t>
            </a:r>
            <a:r>
              <a:rPr lang="ru-RU" sz="1400" dirty="0" smtClean="0"/>
              <a:t>, которое не умеет прыгать?</a:t>
            </a:r>
          </a:p>
          <a:p>
            <a:pPr algn="just"/>
            <a:r>
              <a:rPr lang="ru-RU" sz="1400" dirty="0" smtClean="0"/>
              <a:t>1.Лев</a:t>
            </a:r>
          </a:p>
          <a:p>
            <a:pPr algn="just"/>
            <a:r>
              <a:rPr lang="ru-RU" sz="1400" dirty="0" smtClean="0"/>
              <a:t>2.Слон</a:t>
            </a:r>
          </a:p>
          <a:p>
            <a:pPr algn="just"/>
            <a:r>
              <a:rPr lang="ru-RU" sz="1400" dirty="0" smtClean="0"/>
              <a:t>3.Мышь</a:t>
            </a:r>
            <a:endParaRPr lang="ru-RU" sz="1400" dirty="0"/>
          </a:p>
        </p:txBody>
      </p:sp>
      <p:sp>
        <p:nvSpPr>
          <p:cNvPr id="12" name="Волна 11"/>
          <p:cNvSpPr/>
          <p:nvPr/>
        </p:nvSpPr>
        <p:spPr>
          <a:xfrm>
            <a:off x="4597526" y="1524657"/>
            <a:ext cx="2946274" cy="1728571"/>
          </a:xfrm>
          <a:prstGeom prst="wav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4.В </a:t>
            </a:r>
            <a:r>
              <a:rPr lang="ru-RU" sz="1400" dirty="0" smtClean="0"/>
              <a:t>чём особенность задних лап крокодила?</a:t>
            </a:r>
          </a:p>
          <a:p>
            <a:pPr algn="ctr"/>
            <a:r>
              <a:rPr lang="ru-RU" sz="1400" dirty="0" smtClean="0"/>
              <a:t>1.Они очень длинные</a:t>
            </a:r>
          </a:p>
          <a:p>
            <a:pPr algn="ctr"/>
            <a:r>
              <a:rPr lang="ru-RU" sz="1400" dirty="0" smtClean="0"/>
              <a:t>2.Они с перепонками</a:t>
            </a:r>
          </a:p>
          <a:p>
            <a:pPr algn="ctr"/>
            <a:r>
              <a:rPr lang="ru-RU" sz="1400" dirty="0" smtClean="0"/>
              <a:t>3. На них есть когти</a:t>
            </a:r>
            <a:endParaRPr lang="ru-RU" sz="1400" dirty="0"/>
          </a:p>
        </p:txBody>
      </p:sp>
      <p:sp>
        <p:nvSpPr>
          <p:cNvPr id="13" name="Волна 12"/>
          <p:cNvSpPr/>
          <p:nvPr/>
        </p:nvSpPr>
        <p:spPr>
          <a:xfrm>
            <a:off x="4614670" y="3087830"/>
            <a:ext cx="2929130" cy="1545336"/>
          </a:xfrm>
          <a:prstGeom prst="wav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5.Чем </a:t>
            </a:r>
            <a:r>
              <a:rPr lang="ru-RU" sz="1400" dirty="0" smtClean="0"/>
              <a:t>питаются </a:t>
            </a:r>
            <a:r>
              <a:rPr lang="ru-RU" sz="1400" dirty="0" err="1" smtClean="0"/>
              <a:t>сурикаты</a:t>
            </a:r>
            <a:r>
              <a:rPr lang="ru-RU" sz="1400" dirty="0" smtClean="0"/>
              <a:t>?</a:t>
            </a:r>
          </a:p>
          <a:p>
            <a:pPr marL="342900" indent="-342900" algn="just">
              <a:buAutoNum type="arabicPeriod"/>
            </a:pPr>
            <a:r>
              <a:rPr lang="ru-RU" sz="1400" dirty="0" smtClean="0"/>
              <a:t>Бамбуком</a:t>
            </a:r>
          </a:p>
          <a:p>
            <a:pPr marL="342900" indent="-342900" algn="just">
              <a:buAutoNum type="arabicPeriod"/>
            </a:pPr>
            <a:r>
              <a:rPr lang="ru-RU" sz="1400" dirty="0" smtClean="0"/>
              <a:t>Гамбургерами</a:t>
            </a:r>
          </a:p>
          <a:p>
            <a:pPr marL="342900" indent="-342900" algn="just">
              <a:buAutoNum type="arabicPeriod"/>
            </a:pPr>
            <a:r>
              <a:rPr lang="ru-RU" sz="1400" dirty="0" smtClean="0"/>
              <a:t>Скорпионами</a:t>
            </a:r>
            <a:endParaRPr lang="ru-RU" sz="1400" dirty="0"/>
          </a:p>
        </p:txBody>
      </p:sp>
      <p:sp>
        <p:nvSpPr>
          <p:cNvPr id="14" name="Волна 13"/>
          <p:cNvSpPr/>
          <p:nvPr/>
        </p:nvSpPr>
        <p:spPr>
          <a:xfrm>
            <a:off x="4597526" y="4456278"/>
            <a:ext cx="2963418" cy="1798217"/>
          </a:xfrm>
          <a:prstGeom prst="wav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6.Как </a:t>
            </a:r>
            <a:r>
              <a:rPr lang="ru-RU" sz="1400" dirty="0" smtClean="0"/>
              <a:t>и люди шимпанзе пользуются…</a:t>
            </a:r>
          </a:p>
          <a:p>
            <a:pPr algn="ctr"/>
            <a:r>
              <a:rPr lang="ru-RU" sz="1400" dirty="0" smtClean="0"/>
              <a:t>1.Библиотеками</a:t>
            </a:r>
          </a:p>
          <a:p>
            <a:pPr algn="ctr"/>
            <a:r>
              <a:rPr lang="ru-RU" sz="1400" dirty="0" smtClean="0"/>
              <a:t>2. Орудиями</a:t>
            </a:r>
          </a:p>
          <a:p>
            <a:pPr algn="ctr"/>
            <a:r>
              <a:rPr lang="ru-RU" sz="1400" dirty="0" smtClean="0"/>
              <a:t>3. Машинами</a:t>
            </a:r>
            <a:endParaRPr lang="ru-RU" sz="1400" dirty="0"/>
          </a:p>
        </p:txBody>
      </p:sp>
      <p:sp>
        <p:nvSpPr>
          <p:cNvPr id="15" name="Волна 14"/>
          <p:cNvSpPr/>
          <p:nvPr/>
        </p:nvSpPr>
        <p:spPr>
          <a:xfrm>
            <a:off x="8211312" y="1393244"/>
            <a:ext cx="2203704" cy="1499616"/>
          </a:xfrm>
          <a:prstGeom prst="wav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dirty="0" smtClean="0"/>
              <a:t>7.Чего </a:t>
            </a:r>
            <a:r>
              <a:rPr lang="ru-RU" sz="1400" dirty="0" smtClean="0"/>
              <a:t>нет у шимпанзе?</a:t>
            </a:r>
          </a:p>
          <a:p>
            <a:pPr algn="just"/>
            <a:r>
              <a:rPr lang="ru-RU" sz="1400" dirty="0" smtClean="0"/>
              <a:t>1.Пальцев</a:t>
            </a:r>
          </a:p>
          <a:p>
            <a:pPr algn="just"/>
            <a:r>
              <a:rPr lang="ru-RU" sz="1400" dirty="0" smtClean="0"/>
              <a:t>2.Длинных рук</a:t>
            </a:r>
          </a:p>
          <a:p>
            <a:pPr algn="just"/>
            <a:r>
              <a:rPr lang="ru-RU" sz="1400" dirty="0" smtClean="0"/>
              <a:t>3.Хвоста</a:t>
            </a:r>
            <a:endParaRPr lang="ru-RU" sz="1400" dirty="0"/>
          </a:p>
        </p:txBody>
      </p:sp>
      <p:sp>
        <p:nvSpPr>
          <p:cNvPr id="16" name="Волна 15"/>
          <p:cNvSpPr/>
          <p:nvPr/>
        </p:nvSpPr>
        <p:spPr>
          <a:xfrm>
            <a:off x="8211312" y="2963117"/>
            <a:ext cx="2267712" cy="1670049"/>
          </a:xfrm>
          <a:prstGeom prst="wav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dirty="0" smtClean="0"/>
              <a:t>8.Звуки </a:t>
            </a:r>
            <a:r>
              <a:rPr lang="ru-RU" sz="1400" dirty="0" smtClean="0"/>
              <a:t>гиены похожи на…</a:t>
            </a:r>
          </a:p>
          <a:p>
            <a:pPr marL="342900" indent="-342900" algn="just">
              <a:buAutoNum type="arabicPeriod"/>
            </a:pPr>
            <a:r>
              <a:rPr lang="ru-RU" sz="1400" dirty="0" smtClean="0"/>
              <a:t>Плач</a:t>
            </a:r>
          </a:p>
          <a:p>
            <a:pPr marL="342900" indent="-342900" algn="just">
              <a:buAutoNum type="arabicPeriod"/>
            </a:pPr>
            <a:r>
              <a:rPr lang="ru-RU" sz="1400" dirty="0" smtClean="0"/>
              <a:t>Смех</a:t>
            </a:r>
            <a:endParaRPr lang="ru-RU" sz="1400" dirty="0" smtClean="0"/>
          </a:p>
          <a:p>
            <a:pPr marL="342900" indent="-342900" algn="just">
              <a:buAutoNum type="arabicPeriod"/>
            </a:pPr>
            <a:r>
              <a:rPr lang="ru-RU" sz="1400" dirty="0" smtClean="0"/>
              <a:t>Мурлыканье</a:t>
            </a:r>
            <a:endParaRPr lang="ru-RU" sz="1400" dirty="0"/>
          </a:p>
        </p:txBody>
      </p:sp>
      <p:sp>
        <p:nvSpPr>
          <p:cNvPr id="17" name="Волна 16"/>
          <p:cNvSpPr/>
          <p:nvPr/>
        </p:nvSpPr>
        <p:spPr>
          <a:xfrm>
            <a:off x="8211312" y="4711818"/>
            <a:ext cx="2322576" cy="1454207"/>
          </a:xfrm>
          <a:prstGeom prst="wav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dirty="0" smtClean="0"/>
              <a:t>9.Любимое </a:t>
            </a:r>
            <a:r>
              <a:rPr lang="ru-RU" sz="1400" dirty="0" smtClean="0"/>
              <a:t>дерево жирафа</a:t>
            </a:r>
          </a:p>
          <a:p>
            <a:pPr marL="342900" indent="-342900" algn="just">
              <a:buAutoNum type="arabicPeriod"/>
            </a:pPr>
            <a:r>
              <a:rPr lang="ru-RU" sz="1400" dirty="0" smtClean="0"/>
              <a:t>Яблоня</a:t>
            </a:r>
          </a:p>
          <a:p>
            <a:pPr marL="342900" indent="-342900" algn="just">
              <a:buAutoNum type="arabicPeriod"/>
            </a:pPr>
            <a:r>
              <a:rPr lang="ru-RU" sz="1400" dirty="0" smtClean="0"/>
              <a:t>Акация</a:t>
            </a:r>
          </a:p>
          <a:p>
            <a:pPr marL="342900" indent="-342900" algn="just">
              <a:buAutoNum type="arabicPeriod"/>
            </a:pPr>
            <a:r>
              <a:rPr lang="ru-RU" sz="1400" dirty="0" smtClean="0"/>
              <a:t>Ёлочка</a:t>
            </a:r>
            <a:endParaRPr lang="ru-RU" sz="1400" dirty="0"/>
          </a:p>
        </p:txBody>
      </p:sp>
    </p:spTree>
    <p:extLst>
      <p:ext uri="{BB962C8B-B14F-4D97-AF65-F5344CB8AC3E}">
        <p14:creationId xmlns:p14="http://schemas.microsoft.com/office/powerpoint/2010/main" val="2900385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73152" y="0"/>
            <a:ext cx="12192000" cy="6858000"/>
          </a:xfrm>
          <a:prstGeom prst="rect">
            <a:avLst/>
          </a:prstGeom>
        </p:spPr>
      </p:pic>
      <p:sp>
        <p:nvSpPr>
          <p:cNvPr id="2" name="Заголовок 1"/>
          <p:cNvSpPr>
            <a:spLocks noGrp="1"/>
          </p:cNvSpPr>
          <p:nvPr>
            <p:ph type="title"/>
          </p:nvPr>
        </p:nvSpPr>
        <p:spPr>
          <a:xfrm>
            <a:off x="838200" y="365125"/>
            <a:ext cx="10515600" cy="5834507"/>
          </a:xfrm>
        </p:spPr>
        <p:txBody>
          <a:bodyPr>
            <a:normAutofit/>
          </a:bodyPr>
          <a:lstStyle/>
          <a:p>
            <a:pPr algn="ctr"/>
            <a:r>
              <a:rPr lang="ru-RU" b="1" i="1" smtClean="0"/>
              <a:t>Проверь себя</a:t>
            </a:r>
            <a:br>
              <a:rPr lang="ru-RU" b="1" i="1" smtClean="0"/>
            </a:br>
            <a:r>
              <a:rPr lang="ru-RU" b="1" i="1" dirty="0" smtClean="0"/>
              <a:t/>
            </a:r>
            <a:br>
              <a:rPr lang="ru-RU" b="1" i="1" dirty="0" smtClean="0"/>
            </a:br>
            <a:r>
              <a:rPr lang="ru-RU" sz="2800" b="1" dirty="0" smtClean="0"/>
              <a:t>Загадки</a:t>
            </a:r>
            <a:r>
              <a:rPr lang="ru-RU" sz="2400" b="1" dirty="0" smtClean="0"/>
              <a:t/>
            </a:r>
            <a:br>
              <a:rPr lang="ru-RU" sz="2400" b="1" dirty="0" smtClean="0"/>
            </a:br>
            <a:r>
              <a:rPr lang="ru-RU" sz="2000" b="1" dirty="0" smtClean="0"/>
              <a:t>Лев, слон, крокодил, жираф, обезьяны.</a:t>
            </a:r>
            <a:br>
              <a:rPr lang="ru-RU" sz="2000" b="1" dirty="0" smtClean="0"/>
            </a:br>
            <a:r>
              <a:rPr lang="ru-RU" sz="2000" b="1" dirty="0"/>
              <a:t/>
            </a:r>
            <a:br>
              <a:rPr lang="ru-RU" sz="2000" b="1" dirty="0"/>
            </a:br>
            <a:r>
              <a:rPr lang="ru-RU" sz="2800" b="1" dirty="0" smtClean="0"/>
              <a:t>Викторина</a:t>
            </a:r>
            <a:br>
              <a:rPr lang="ru-RU" sz="2800" b="1" dirty="0" smtClean="0"/>
            </a:br>
            <a:r>
              <a:rPr lang="ru-RU" sz="1600" b="1" dirty="0" smtClean="0"/>
              <a:t>1. 2</a:t>
            </a:r>
            <a:br>
              <a:rPr lang="ru-RU" sz="1600" b="1" dirty="0" smtClean="0"/>
            </a:br>
            <a:r>
              <a:rPr lang="ru-RU" sz="1600" b="1" dirty="0" smtClean="0"/>
              <a:t>2. 3</a:t>
            </a:r>
            <a:br>
              <a:rPr lang="ru-RU" sz="1600" b="1" dirty="0" smtClean="0"/>
            </a:br>
            <a:r>
              <a:rPr lang="ru-RU" sz="1600" b="1" dirty="0" smtClean="0"/>
              <a:t>3. 2</a:t>
            </a:r>
            <a:br>
              <a:rPr lang="ru-RU" sz="1600" b="1" dirty="0" smtClean="0"/>
            </a:br>
            <a:r>
              <a:rPr lang="ru-RU" sz="1600" b="1" dirty="0" smtClean="0"/>
              <a:t>4. 2</a:t>
            </a:r>
            <a:br>
              <a:rPr lang="ru-RU" sz="1600" b="1" dirty="0" smtClean="0"/>
            </a:br>
            <a:r>
              <a:rPr lang="ru-RU" sz="1600" b="1" dirty="0" smtClean="0"/>
              <a:t>5. 3</a:t>
            </a:r>
            <a:br>
              <a:rPr lang="ru-RU" sz="1600" b="1" dirty="0" smtClean="0"/>
            </a:br>
            <a:r>
              <a:rPr lang="ru-RU" sz="1600" b="1" dirty="0" smtClean="0"/>
              <a:t>6. 2</a:t>
            </a:r>
            <a:br>
              <a:rPr lang="ru-RU" sz="1600" b="1" dirty="0" smtClean="0"/>
            </a:br>
            <a:r>
              <a:rPr lang="ru-RU" sz="1600" b="1" dirty="0" smtClean="0"/>
              <a:t>7. 3</a:t>
            </a:r>
            <a:br>
              <a:rPr lang="ru-RU" sz="1600" b="1" dirty="0" smtClean="0"/>
            </a:br>
            <a:r>
              <a:rPr lang="ru-RU" sz="1600" b="1" dirty="0" smtClean="0"/>
              <a:t>8. 2</a:t>
            </a:r>
            <a:br>
              <a:rPr lang="ru-RU" sz="1600" b="1" dirty="0" smtClean="0"/>
            </a:br>
            <a:r>
              <a:rPr lang="ru-RU" sz="1600" b="1" dirty="0" smtClean="0"/>
              <a:t>9.2.</a:t>
            </a:r>
            <a:br>
              <a:rPr lang="ru-RU" sz="1600" b="1" dirty="0" smtClean="0"/>
            </a:br>
            <a:r>
              <a:rPr lang="ru-RU" sz="1600" b="1" dirty="0" smtClean="0"/>
              <a:t/>
            </a:r>
            <a:br>
              <a:rPr lang="ru-RU" sz="1600" b="1" dirty="0" smtClean="0"/>
            </a:br>
            <a:r>
              <a:rPr lang="ru-RU" sz="1600" b="1" dirty="0" smtClean="0"/>
              <a:t/>
            </a:r>
            <a:br>
              <a:rPr lang="ru-RU" sz="1600" b="1" dirty="0" smtClean="0"/>
            </a:br>
            <a:r>
              <a:rPr lang="ru-RU" sz="2000" b="1" dirty="0" smtClean="0"/>
              <a:t/>
            </a:r>
            <a:br>
              <a:rPr lang="ru-RU" sz="2000" b="1" dirty="0" smtClean="0"/>
            </a:br>
            <a:endParaRPr lang="ru-RU" sz="2000" b="1" dirty="0"/>
          </a:p>
        </p:txBody>
      </p:sp>
    </p:spTree>
    <p:extLst>
      <p:ext uri="{BB962C8B-B14F-4D97-AF65-F5344CB8AC3E}">
        <p14:creationId xmlns:p14="http://schemas.microsoft.com/office/powerpoint/2010/main" val="804616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rotWithShape="1">
          <a:blip r:embed="rId2"/>
          <a:srcRect l="-75" r="-1" b="9215"/>
          <a:stretch/>
        </p:blipFill>
        <p:spPr>
          <a:xfrm>
            <a:off x="-118872" y="14768"/>
            <a:ext cx="12310872" cy="6843232"/>
          </a:xfrm>
          <a:prstGeom prst="rect">
            <a:avLst/>
          </a:prstGeom>
        </p:spPr>
      </p:pic>
      <p:sp>
        <p:nvSpPr>
          <p:cNvPr id="2" name="Заголовок 1"/>
          <p:cNvSpPr>
            <a:spLocks noGrp="1"/>
          </p:cNvSpPr>
          <p:nvPr>
            <p:ph type="title"/>
          </p:nvPr>
        </p:nvSpPr>
        <p:spPr>
          <a:xfrm>
            <a:off x="838200" y="365125"/>
            <a:ext cx="10515600" cy="5176139"/>
          </a:xfrm>
        </p:spPr>
        <p:txBody>
          <a:bodyPr>
            <a:normAutofit fontScale="90000"/>
          </a:bodyPr>
          <a:lstStyle/>
          <a:p>
            <a:pPr algn="ctr"/>
            <a:r>
              <a:rPr lang="ru-RU" b="1" i="1" dirty="0" smtClean="0"/>
              <a:t>Дорогие ребята! </a:t>
            </a:r>
            <a:br>
              <a:rPr lang="ru-RU" b="1" i="1" dirty="0" smtClean="0"/>
            </a:br>
            <a:r>
              <a:rPr lang="ru-RU" b="1" i="1" dirty="0" smtClean="0"/>
              <a:t/>
            </a:r>
            <a:br>
              <a:rPr lang="ru-RU" b="1" i="1" dirty="0" smtClean="0"/>
            </a:br>
            <a:r>
              <a:rPr lang="ru-RU" sz="2800" b="1" dirty="0" smtClean="0"/>
              <a:t>Наша планета очень большая. На ней живёт огромное количество живых существ. Каждое из них обладает чем-то уникальным и неповторимым. Приглашаю вас в виртуальное путешествие , в котором вы познакомитесь с удивительными животными Африки. </a:t>
            </a:r>
            <a:r>
              <a:rPr lang="ru-RU" sz="2800" b="1" dirty="0"/>
              <a:t/>
            </a:r>
            <a:br>
              <a:rPr lang="ru-RU" sz="2800" b="1" dirty="0"/>
            </a:br>
            <a:r>
              <a:rPr lang="ru-RU" sz="2800" b="1" dirty="0" smtClean="0"/>
              <a:t>Это путешествие поможет вам узнать новое о животных, которые вам известны.</a:t>
            </a:r>
            <a:br>
              <a:rPr lang="ru-RU" sz="2800" b="1" dirty="0" smtClean="0"/>
            </a:br>
            <a:r>
              <a:rPr lang="ru-RU" sz="2800" b="1" dirty="0" smtClean="0"/>
              <a:t>Внимательно прочитайте предложенный материал. После ознакомления отгадайте загадки, а затем проверьте свои знания при помощи викторины.</a:t>
            </a:r>
            <a:br>
              <a:rPr lang="ru-RU" sz="2800" b="1" dirty="0" smtClean="0"/>
            </a:br>
            <a:r>
              <a:rPr lang="ru-RU" sz="2800" b="1" dirty="0" smtClean="0"/>
              <a:t/>
            </a:r>
            <a:br>
              <a:rPr lang="ru-RU" sz="2800" b="1" dirty="0" smtClean="0"/>
            </a:br>
            <a:r>
              <a:rPr lang="ru-RU" sz="4000" b="1" dirty="0" smtClean="0"/>
              <a:t>Желаю успехов!!!</a:t>
            </a:r>
            <a:br>
              <a:rPr lang="ru-RU" sz="4000" b="1" dirty="0" smtClean="0"/>
            </a:br>
            <a:r>
              <a:rPr lang="ru-RU" sz="4000" b="1" dirty="0" smtClean="0"/>
              <a:t/>
            </a:r>
            <a:br>
              <a:rPr lang="ru-RU" sz="4000" b="1" dirty="0" smtClean="0"/>
            </a:br>
            <a:endParaRPr lang="ru-RU" sz="4000" b="1" dirty="0"/>
          </a:p>
        </p:txBody>
      </p:sp>
    </p:spTree>
    <p:extLst>
      <p:ext uri="{BB962C8B-B14F-4D97-AF65-F5344CB8AC3E}">
        <p14:creationId xmlns:p14="http://schemas.microsoft.com/office/powerpoint/2010/main" val="881138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srcRect l="-75" r="-1" b="9215"/>
          <a:stretch/>
        </p:blipFill>
        <p:spPr>
          <a:xfrm>
            <a:off x="-9144" y="1"/>
            <a:ext cx="12201144" cy="6858000"/>
          </a:xfrm>
          <a:prstGeom prst="rect">
            <a:avLst/>
          </a:prstGeom>
        </p:spPr>
      </p:pic>
      <p:sp>
        <p:nvSpPr>
          <p:cNvPr id="3" name="Объект 2"/>
          <p:cNvSpPr>
            <a:spLocks noGrp="1"/>
          </p:cNvSpPr>
          <p:nvPr>
            <p:ph idx="1"/>
          </p:nvPr>
        </p:nvSpPr>
        <p:spPr>
          <a:xfrm>
            <a:off x="804672" y="512064"/>
            <a:ext cx="10128504" cy="5120639"/>
          </a:xfrm>
        </p:spPr>
        <p:txBody>
          <a:bodyPr>
            <a:normAutofit fontScale="55000" lnSpcReduction="20000"/>
          </a:bodyPr>
          <a:lstStyle/>
          <a:p>
            <a:endParaRPr lang="ru-RU" dirty="0" smtClean="0"/>
          </a:p>
          <a:p>
            <a:endParaRPr lang="ru-RU" dirty="0"/>
          </a:p>
          <a:p>
            <a:pPr marL="0" indent="0" algn="ctr">
              <a:buNone/>
            </a:pPr>
            <a:r>
              <a:rPr lang="ru-RU" sz="8400" b="1" i="1" dirty="0" smtClean="0"/>
              <a:t>Содержание</a:t>
            </a:r>
          </a:p>
          <a:p>
            <a:pPr marL="0" indent="0" algn="ctr">
              <a:buNone/>
            </a:pPr>
            <a:r>
              <a:rPr lang="ru-RU" sz="4500" b="1" dirty="0" smtClean="0"/>
              <a:t>1.</a:t>
            </a:r>
            <a:r>
              <a:rPr lang="ru-RU" sz="4500" b="1" dirty="0"/>
              <a:t> </a:t>
            </a:r>
            <a:r>
              <a:rPr lang="ru-RU" sz="4500" b="1" dirty="0" smtClean="0"/>
              <a:t>Лев</a:t>
            </a:r>
            <a:endParaRPr lang="ru-RU" sz="4500" b="1" dirty="0"/>
          </a:p>
          <a:p>
            <a:pPr marL="0" indent="0" algn="ctr">
              <a:buNone/>
            </a:pPr>
            <a:r>
              <a:rPr lang="ru-RU" sz="4500" b="1" dirty="0"/>
              <a:t>2.Слон</a:t>
            </a:r>
          </a:p>
          <a:p>
            <a:pPr marL="0" indent="0" algn="ctr">
              <a:buNone/>
            </a:pPr>
            <a:r>
              <a:rPr lang="ru-RU" sz="4500" b="1" dirty="0" smtClean="0"/>
              <a:t>           3</a:t>
            </a:r>
            <a:r>
              <a:rPr lang="ru-RU" sz="4500" b="1" dirty="0"/>
              <a:t>. Крокодил</a:t>
            </a:r>
          </a:p>
          <a:p>
            <a:pPr marL="0" indent="0" algn="ctr">
              <a:buNone/>
            </a:pPr>
            <a:r>
              <a:rPr lang="ru-RU" sz="4500" b="1" dirty="0" smtClean="0"/>
              <a:t>      4.Сурикат</a:t>
            </a:r>
            <a:endParaRPr lang="ru-RU" sz="4500" b="1" dirty="0"/>
          </a:p>
          <a:p>
            <a:pPr marL="0" indent="0" algn="ctr">
              <a:buNone/>
            </a:pPr>
            <a:r>
              <a:rPr lang="ru-RU" sz="4500" b="1" dirty="0" smtClean="0"/>
              <a:t>           5.Шимпанзе</a:t>
            </a:r>
            <a:endParaRPr lang="ru-RU" sz="4500" b="1" dirty="0"/>
          </a:p>
          <a:p>
            <a:pPr marL="0" indent="0" algn="ctr">
              <a:buNone/>
            </a:pPr>
            <a:r>
              <a:rPr lang="ru-RU" sz="4500" b="1" dirty="0"/>
              <a:t>6.Гиена</a:t>
            </a:r>
          </a:p>
          <a:p>
            <a:pPr marL="0" indent="0" algn="ctr">
              <a:buNone/>
            </a:pPr>
            <a:r>
              <a:rPr lang="ru-RU" sz="4500" b="1" dirty="0" smtClean="0"/>
              <a:t>  7.Жираф</a:t>
            </a:r>
          </a:p>
          <a:p>
            <a:pPr marL="0" indent="0" algn="ctr">
              <a:buNone/>
            </a:pPr>
            <a:r>
              <a:rPr lang="ru-RU" sz="4500" b="1" dirty="0" smtClean="0"/>
              <a:t>  8.Загадки</a:t>
            </a:r>
          </a:p>
          <a:p>
            <a:pPr marL="0" indent="0" algn="ctr">
              <a:buNone/>
            </a:pPr>
            <a:r>
              <a:rPr lang="ru-RU" sz="4500" b="1" dirty="0" smtClean="0"/>
              <a:t>        9. Викторина</a:t>
            </a:r>
            <a:endParaRPr lang="ru-RU" sz="4500" b="1" dirty="0"/>
          </a:p>
          <a:p>
            <a:pPr algn="ctr"/>
            <a:endParaRPr lang="ru-RU" dirty="0"/>
          </a:p>
        </p:txBody>
      </p:sp>
    </p:spTree>
    <p:extLst>
      <p:ext uri="{BB962C8B-B14F-4D97-AF65-F5344CB8AC3E}">
        <p14:creationId xmlns:p14="http://schemas.microsoft.com/office/powerpoint/2010/main" val="15771385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531" b="10097"/>
          <a:stretch/>
        </p:blipFill>
        <p:spPr>
          <a:xfrm>
            <a:off x="-64008" y="0"/>
            <a:ext cx="12256008" cy="7187184"/>
          </a:xfrm>
          <a:prstGeom prst="rect">
            <a:avLst/>
          </a:prstGeom>
        </p:spPr>
      </p:pic>
      <p:sp>
        <p:nvSpPr>
          <p:cNvPr id="2" name="Заголовок 1"/>
          <p:cNvSpPr>
            <a:spLocks noGrp="1"/>
          </p:cNvSpPr>
          <p:nvPr>
            <p:ph type="title"/>
          </p:nvPr>
        </p:nvSpPr>
        <p:spPr>
          <a:xfrm>
            <a:off x="838200" y="438539"/>
            <a:ext cx="9836020" cy="1252149"/>
          </a:xfrm>
        </p:spPr>
        <p:txBody>
          <a:bodyPr/>
          <a:lstStyle/>
          <a:p>
            <a:pPr algn="ctr"/>
            <a:r>
              <a:rPr lang="ru-RU" b="1" i="1" dirty="0" smtClean="0"/>
              <a:t>ЛЕВ</a:t>
            </a:r>
            <a:endParaRPr lang="ru-RU" b="1" i="1" dirty="0"/>
          </a:p>
        </p:txBody>
      </p:sp>
      <p:pic>
        <p:nvPicPr>
          <p:cNvPr id="5" name="Рисунок 4"/>
          <p:cNvPicPr>
            <a:picLocks noChangeAspect="1"/>
          </p:cNvPicPr>
          <p:nvPr/>
        </p:nvPicPr>
        <p:blipFill>
          <a:blip r:embed="rId3"/>
          <a:stretch>
            <a:fillRect/>
          </a:stretch>
        </p:blipFill>
        <p:spPr>
          <a:xfrm>
            <a:off x="7939480" y="0"/>
            <a:ext cx="4252520" cy="2835013"/>
          </a:xfrm>
          <a:prstGeom prst="rect">
            <a:avLst/>
          </a:prstGeom>
        </p:spPr>
      </p:pic>
      <p:sp>
        <p:nvSpPr>
          <p:cNvPr id="3" name="Прямоугольник 2"/>
          <p:cNvSpPr/>
          <p:nvPr/>
        </p:nvSpPr>
        <p:spPr>
          <a:xfrm>
            <a:off x="2075688" y="2130552"/>
            <a:ext cx="4471416" cy="1801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2596896" y="1362456"/>
            <a:ext cx="5085028" cy="4334256"/>
          </a:xfrm>
          <a:prstGeom prst="rect">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ru-RU" dirty="0" smtClean="0"/>
              <a:t>Лев –царь зверей. Относится к семейству </a:t>
            </a:r>
            <a:r>
              <a:rPr lang="ru-RU" dirty="0"/>
              <a:t>кошачьих. В природе львы живут от десяти до четырнадцати </a:t>
            </a:r>
            <a:r>
              <a:rPr lang="ru-RU" dirty="0" smtClean="0"/>
              <a:t>лет. Огромная пушистая грива есть только у самцов. У льва большая голова с сильными челюстями и огромными зубами. Глаза животного широко расставлены, поэтому лев отлично видит, что происходит вокруг. У него сильное мускулистое тело. Длинный хвост помогает балансировать во время бега и прыжков. Кончик хвоста украшен кисточкой. У льва сильные лапы. В подушечках находятся острые когти, длина которых достигает 8 см.</a:t>
            </a:r>
            <a:endParaRPr lang="ru-RU" dirty="0"/>
          </a:p>
        </p:txBody>
      </p:sp>
    </p:spTree>
    <p:extLst>
      <p:ext uri="{BB962C8B-B14F-4D97-AF65-F5344CB8AC3E}">
        <p14:creationId xmlns:p14="http://schemas.microsoft.com/office/powerpoint/2010/main" val="25988954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rotWithShape="1">
          <a:blip r:embed="rId2"/>
          <a:srcRect l="-74" b="9356"/>
          <a:stretch/>
        </p:blipFill>
        <p:spPr>
          <a:xfrm>
            <a:off x="0" y="0"/>
            <a:ext cx="12192000" cy="6858000"/>
          </a:xfrm>
          <a:prstGeom prst="rect">
            <a:avLst/>
          </a:prstGeom>
        </p:spPr>
      </p:pic>
      <p:sp>
        <p:nvSpPr>
          <p:cNvPr id="2" name="Заголовок 1"/>
          <p:cNvSpPr>
            <a:spLocks noGrp="1"/>
          </p:cNvSpPr>
          <p:nvPr>
            <p:ph type="title"/>
          </p:nvPr>
        </p:nvSpPr>
        <p:spPr/>
        <p:txBody>
          <a:bodyPr/>
          <a:lstStyle/>
          <a:p>
            <a:pPr algn="ctr"/>
            <a:r>
              <a:rPr lang="ru-RU" b="1" i="1" dirty="0" smtClean="0"/>
              <a:t>Слон</a:t>
            </a:r>
            <a:endParaRPr lang="ru-RU" b="1" i="1" dirty="0"/>
          </a:p>
        </p:txBody>
      </p:sp>
      <p:pic>
        <p:nvPicPr>
          <p:cNvPr id="5" name="Рисунок 4"/>
          <p:cNvPicPr>
            <a:picLocks noChangeAspect="1"/>
          </p:cNvPicPr>
          <p:nvPr/>
        </p:nvPicPr>
        <p:blipFill>
          <a:blip r:embed="rId3"/>
          <a:stretch>
            <a:fillRect/>
          </a:stretch>
        </p:blipFill>
        <p:spPr>
          <a:xfrm>
            <a:off x="9050254" y="1"/>
            <a:ext cx="3141746" cy="2651759"/>
          </a:xfrm>
          <a:prstGeom prst="rect">
            <a:avLst/>
          </a:prstGeom>
        </p:spPr>
      </p:pic>
      <p:sp>
        <p:nvSpPr>
          <p:cNvPr id="6" name="Прямоугольник 5"/>
          <p:cNvSpPr/>
          <p:nvPr/>
        </p:nvSpPr>
        <p:spPr>
          <a:xfrm>
            <a:off x="2724912" y="1261872"/>
            <a:ext cx="6144768" cy="44256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a:t>Слон является самым большим наземным животным на планете</a:t>
            </a:r>
            <a:r>
              <a:rPr lang="ru-RU" sz="1600" dirty="0" smtClean="0"/>
              <a:t>. Продолжительность жизни достигает 70 лет. Главное </a:t>
            </a:r>
            <a:r>
              <a:rPr lang="ru-RU" sz="1600" dirty="0"/>
              <a:t>отличие слона это наличие хобота, который выполняет различные функции. Благодаря ему животное нюхает, пьет, дышит, захватывает еду, издает звуки. Только в этом органе содержится около 100 000 мускулов. На кончике хобота имеется небольшой отросток в форме пальца, которым животные могут брать небольшие предметы. У слонов также есть бивни. Животные питаются травой, фруктами, корнями и корой деревьев. Едят они очень много. Взрослая особь может потребить до 136 кг еды в день. Воды слон выпивает около 100-300 л. Интересные факты о слонах Слоны входят в список самых умных животных на планете. Они обладают хорошей памятью и помнят людей, которые плохо или хорошо к ним относились, а также места и события, связанные с ними. Слоны – это единственные животные, которые не умеют прыгать. Они очень мало спят, не больше 4 часов в сутки. На первый взгляд слоны кажутся неповоротливыми животными, однако они могут </a:t>
            </a:r>
            <a:r>
              <a:rPr lang="ru-RU" dirty="0"/>
              <a:t>развить скорость до 30 </a:t>
            </a:r>
            <a:r>
              <a:rPr lang="ru-RU" dirty="0" smtClean="0"/>
              <a:t>км/час.</a:t>
            </a:r>
            <a:endParaRPr lang="ru-RU" dirty="0"/>
          </a:p>
        </p:txBody>
      </p:sp>
    </p:spTree>
    <p:extLst>
      <p:ext uri="{BB962C8B-B14F-4D97-AF65-F5344CB8AC3E}">
        <p14:creationId xmlns:p14="http://schemas.microsoft.com/office/powerpoint/2010/main" val="36473943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rotWithShape="1">
          <a:blip r:embed="rId2"/>
          <a:srcRect l="219" b="8935"/>
          <a:stretch/>
        </p:blipFill>
        <p:spPr>
          <a:xfrm>
            <a:off x="0" y="0"/>
            <a:ext cx="12192000" cy="6940187"/>
          </a:xfrm>
          <a:prstGeom prst="rect">
            <a:avLst/>
          </a:prstGeom>
        </p:spPr>
      </p:pic>
      <p:sp>
        <p:nvSpPr>
          <p:cNvPr id="2" name="Заголовок 1"/>
          <p:cNvSpPr>
            <a:spLocks noGrp="1"/>
          </p:cNvSpPr>
          <p:nvPr>
            <p:ph type="title"/>
          </p:nvPr>
        </p:nvSpPr>
        <p:spPr/>
        <p:txBody>
          <a:bodyPr/>
          <a:lstStyle/>
          <a:p>
            <a:pPr algn="ctr"/>
            <a:r>
              <a:rPr lang="ru-RU" b="1" i="1" dirty="0" smtClean="0"/>
              <a:t>Крокодил</a:t>
            </a:r>
            <a:endParaRPr lang="ru-RU" b="1" i="1" dirty="0"/>
          </a:p>
        </p:txBody>
      </p:sp>
      <p:pic>
        <p:nvPicPr>
          <p:cNvPr id="5" name="Рисунок 4"/>
          <p:cNvPicPr>
            <a:picLocks noChangeAspect="1"/>
          </p:cNvPicPr>
          <p:nvPr/>
        </p:nvPicPr>
        <p:blipFill>
          <a:blip r:embed="rId3"/>
          <a:stretch>
            <a:fillRect/>
          </a:stretch>
        </p:blipFill>
        <p:spPr>
          <a:xfrm>
            <a:off x="8221960" y="9253"/>
            <a:ext cx="3970040" cy="2231027"/>
          </a:xfrm>
          <a:prstGeom prst="rect">
            <a:avLst/>
          </a:prstGeom>
        </p:spPr>
      </p:pic>
      <p:sp>
        <p:nvSpPr>
          <p:cNvPr id="6" name="Прямоугольник 5"/>
          <p:cNvSpPr/>
          <p:nvPr/>
        </p:nvSpPr>
        <p:spPr>
          <a:xfrm>
            <a:off x="1335024" y="1298448"/>
            <a:ext cx="6830568" cy="441655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dirty="0"/>
              <a:t>Одно из самых древних и удивительных животных – крокодил. Своим внешним видом он напоминает древнюю рептилию. Это крупное животное может достигать длины туловища шесть и более метров. Тело крокодила покрыто плотной и грубой кожей. Голова и спина находятся под крепким костным панцирем. Глаза животного расположены на верхней части головы</a:t>
            </a:r>
            <a:r>
              <a:rPr lang="ru-RU" sz="1400" dirty="0" smtClean="0"/>
              <a:t>.</a:t>
            </a:r>
            <a:r>
              <a:rPr lang="ru-RU" sz="1400" dirty="0"/>
              <a:t> Большая пасть у крокодила вытянута и в ней расположено много острых зубов. По суше животное передвигается на четырех коротких лапах. Мощный хвост является заостренным концом туловища. Цвет рептилии – грязно-зеленого оттенка. Крокодилы – хищники. Они представляют большую опасность не только для животных, но и для человека. На передних лапах крокодила пять пальцев, а на задних – четыре. Между собой они соединены перепонкой. Так как животные много времени проводят в воде, то такие приспособления им необходимы для проворного передвижения в ней. Крокодилы хорошо плавают. А по суше они ползают в основном на брюхе, как змеи, отталкиваясь лапами. При охоте они достаточно быстро бегают, чтобы догнать добычу</a:t>
            </a:r>
            <a:r>
              <a:rPr lang="ru-RU" sz="1400" dirty="0" smtClean="0"/>
              <a:t>.</a:t>
            </a:r>
            <a:r>
              <a:rPr lang="ru-RU" sz="1400" dirty="0"/>
              <a:t> Хищники питаются мясом любых животных, кого могут </a:t>
            </a:r>
            <a:r>
              <a:rPr lang="ru-RU" sz="1400" dirty="0" smtClean="0"/>
              <a:t>осилить.</a:t>
            </a:r>
            <a:r>
              <a:rPr lang="ru-RU" sz="1400" dirty="0"/>
              <a:t> Все крокодилы откладывают яйца. Самка ищет удобное место на суше для кладки. Пока яйца созревают, самка находится около них, охраняя будущее потомство. Когда малыши появляются на свет, они до полутора лет находятся рядом с матерью. По истечении трех лет они покидают родной водоём и начинают жить самостоятельной жизнью</a:t>
            </a:r>
            <a:r>
              <a:rPr lang="ru-RU" sz="1400" dirty="0" smtClean="0"/>
              <a:t>.</a:t>
            </a:r>
            <a:r>
              <a:rPr lang="ru-RU" sz="1400" dirty="0"/>
              <a:t> Крокодилы долгожители. Они могут прожить до 100 лет</a:t>
            </a:r>
            <a:r>
              <a:rPr lang="ru-RU" sz="1400" dirty="0" smtClean="0"/>
              <a:t>.</a:t>
            </a:r>
            <a:endParaRPr lang="ru-RU" sz="1400" dirty="0"/>
          </a:p>
        </p:txBody>
      </p:sp>
    </p:spTree>
    <p:extLst>
      <p:ext uri="{BB962C8B-B14F-4D97-AF65-F5344CB8AC3E}">
        <p14:creationId xmlns:p14="http://schemas.microsoft.com/office/powerpoint/2010/main" val="41811824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rotWithShape="1">
          <a:blip r:embed="rId2"/>
          <a:srcRect l="-220" b="9356"/>
          <a:stretch/>
        </p:blipFill>
        <p:spPr>
          <a:xfrm>
            <a:off x="-9145" y="-9144"/>
            <a:ext cx="12179435" cy="6867144"/>
          </a:xfrm>
          <a:prstGeom prst="rect">
            <a:avLst/>
          </a:prstGeom>
        </p:spPr>
      </p:pic>
      <p:sp>
        <p:nvSpPr>
          <p:cNvPr id="2" name="Заголовок 1"/>
          <p:cNvSpPr>
            <a:spLocks noGrp="1"/>
          </p:cNvSpPr>
          <p:nvPr>
            <p:ph type="title"/>
          </p:nvPr>
        </p:nvSpPr>
        <p:spPr/>
        <p:txBody>
          <a:bodyPr/>
          <a:lstStyle/>
          <a:p>
            <a:pPr algn="ctr"/>
            <a:r>
              <a:rPr lang="ru-RU" b="1" i="1" dirty="0" err="1" smtClean="0"/>
              <a:t>Сурикат</a:t>
            </a:r>
            <a:endParaRPr lang="ru-RU" b="1" i="1" dirty="0"/>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46336" y="37045"/>
            <a:ext cx="2623954" cy="3935931"/>
          </a:xfrm>
          <a:prstGeom prst="rect">
            <a:avLst/>
          </a:prstGeom>
        </p:spPr>
      </p:pic>
      <p:sp>
        <p:nvSpPr>
          <p:cNvPr id="6" name="Прямоугольник 5"/>
          <p:cNvSpPr/>
          <p:nvPr/>
        </p:nvSpPr>
        <p:spPr>
          <a:xfrm>
            <a:off x="2578608" y="1225296"/>
            <a:ext cx="6967728" cy="469087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600" dirty="0" err="1" smtClean="0"/>
              <a:t>Сурикат</a:t>
            </a:r>
            <a:r>
              <a:rPr lang="ru-RU" sz="1600" dirty="0" smtClean="0"/>
              <a:t> </a:t>
            </a:r>
            <a:r>
              <a:rPr lang="ru-RU" sz="1600" dirty="0"/>
              <a:t>— довольно мелкий представитель </a:t>
            </a:r>
            <a:r>
              <a:rPr lang="ru-RU" sz="1600" dirty="0" err="1"/>
              <a:t>мангустовых</a:t>
            </a:r>
            <a:r>
              <a:rPr lang="ru-RU" sz="1600" dirty="0"/>
              <a:t>. Окрас шерсти данного млекопитающего — оранжево-коричневый. Мех довольно длинный и пушистый, а на животе и груди мех короткий. Имеет на теле рисунок из черных полос. Голова светлая, уши черные, хвост желтый с черным кончиком. На передних лапах длинные и крепкие ногти</a:t>
            </a:r>
            <a:r>
              <a:rPr lang="ru-RU" sz="1600" dirty="0" smtClean="0"/>
              <a:t>.</a:t>
            </a:r>
          </a:p>
          <a:p>
            <a:pPr algn="just"/>
            <a:r>
              <a:rPr lang="ru-RU" sz="1600" dirty="0" err="1" smtClean="0"/>
              <a:t>Сурикаты</a:t>
            </a:r>
            <a:r>
              <a:rPr lang="ru-RU" sz="1600" dirty="0" smtClean="0"/>
              <a:t> </a:t>
            </a:r>
            <a:r>
              <a:rPr lang="ru-RU" sz="1600" dirty="0"/>
              <a:t>являются хищниками. Их рацион питания составляют насекомые, паукообразные, пресмыкающиеся, яйца птиц и растения. С удовольствием поедают скорпионов, ящериц, змей, многоножек, сороконожек, а иногда даже мелких птиц. </a:t>
            </a:r>
            <a:r>
              <a:rPr lang="ru-RU" sz="1600" dirty="0" err="1"/>
              <a:t>Сурикаты</a:t>
            </a:r>
            <a:r>
              <a:rPr lang="ru-RU" sz="1600" dirty="0"/>
              <a:t> живут колониями. В колонии может насчитываться несколько десятков зверьков, которые включают в себя семейные группы. Семейная группа включает в себя родителей и их потомство. Самка является главной и может быть даже крупнее самца. Существует целый звуковой ряд, с помощью которого </a:t>
            </a:r>
            <a:r>
              <a:rPr lang="ru-RU" sz="1600" dirty="0" err="1"/>
              <a:t>сурикаты</a:t>
            </a:r>
            <a:r>
              <a:rPr lang="ru-RU" sz="1600" dirty="0"/>
              <a:t> общаются между собою. У животного </a:t>
            </a:r>
            <a:r>
              <a:rPr lang="ru-RU" sz="1600" dirty="0" err="1"/>
              <a:t>суриката</a:t>
            </a:r>
            <a:r>
              <a:rPr lang="ru-RU" sz="1600" dirty="0"/>
              <a:t> даже есть свой распорядок дня. С рассветом </a:t>
            </a:r>
            <a:r>
              <a:rPr lang="ru-RU" sz="1600" dirty="0" err="1"/>
              <a:t>сурикаты</a:t>
            </a:r>
            <a:r>
              <a:rPr lang="ru-RU" sz="1600" dirty="0"/>
              <a:t> выбираются из своей норы и начинают расчищать ходы от песка. Когда одни </a:t>
            </a:r>
            <a:r>
              <a:rPr lang="ru-RU" sz="1600" dirty="0" err="1"/>
              <a:t>сурикаты</a:t>
            </a:r>
            <a:r>
              <a:rPr lang="ru-RU" sz="1600" dirty="0"/>
              <a:t> роют землю, другие </a:t>
            </a:r>
            <a:r>
              <a:rPr lang="ru-RU" sz="1600" dirty="0" err="1"/>
              <a:t>сурикаты</a:t>
            </a:r>
            <a:r>
              <a:rPr lang="ru-RU" sz="1600" dirty="0"/>
              <a:t> стоят на страже. Затем приступают к охоте. В самое жаркое время они могут прятаться в тени, а затем снова приступают к охоте. За час до захода солнца они снова прячутся в свои норы. </a:t>
            </a:r>
          </a:p>
        </p:txBody>
      </p:sp>
    </p:spTree>
    <p:extLst>
      <p:ext uri="{BB962C8B-B14F-4D97-AF65-F5344CB8AC3E}">
        <p14:creationId xmlns:p14="http://schemas.microsoft.com/office/powerpoint/2010/main" val="29717125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rotWithShape="1">
          <a:blip r:embed="rId2"/>
          <a:srcRect l="72" b="10196"/>
          <a:stretch/>
        </p:blipFill>
        <p:spPr>
          <a:xfrm>
            <a:off x="0" y="25592"/>
            <a:ext cx="12192000" cy="6832407"/>
          </a:xfrm>
          <a:prstGeom prst="rect">
            <a:avLst/>
          </a:prstGeom>
        </p:spPr>
      </p:pic>
      <p:sp>
        <p:nvSpPr>
          <p:cNvPr id="2" name="Заголовок 1"/>
          <p:cNvSpPr>
            <a:spLocks noGrp="1"/>
          </p:cNvSpPr>
          <p:nvPr>
            <p:ph type="title"/>
          </p:nvPr>
        </p:nvSpPr>
        <p:spPr/>
        <p:txBody>
          <a:bodyPr/>
          <a:lstStyle/>
          <a:p>
            <a:pPr algn="ctr"/>
            <a:r>
              <a:rPr lang="ru-RU" b="1" i="1" dirty="0" smtClean="0"/>
              <a:t>Шимпанзе</a:t>
            </a:r>
            <a:endParaRPr lang="ru-RU" b="1" i="1" dirty="0"/>
          </a:p>
        </p:txBody>
      </p:sp>
      <p:pic>
        <p:nvPicPr>
          <p:cNvPr id="5" name="Рисунок 4"/>
          <p:cNvPicPr>
            <a:picLocks noChangeAspect="1"/>
          </p:cNvPicPr>
          <p:nvPr/>
        </p:nvPicPr>
        <p:blipFill>
          <a:blip r:embed="rId3"/>
          <a:stretch>
            <a:fillRect/>
          </a:stretch>
        </p:blipFill>
        <p:spPr>
          <a:xfrm>
            <a:off x="8997696" y="25592"/>
            <a:ext cx="3194304" cy="2700839"/>
          </a:xfrm>
          <a:prstGeom prst="rect">
            <a:avLst/>
          </a:prstGeom>
        </p:spPr>
      </p:pic>
      <p:sp>
        <p:nvSpPr>
          <p:cNvPr id="6" name="Прямоугольник 5"/>
          <p:cNvSpPr/>
          <p:nvPr/>
        </p:nvSpPr>
        <p:spPr>
          <a:xfrm>
            <a:off x="2871216" y="1371601"/>
            <a:ext cx="5669280" cy="3913631"/>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dirty="0" smtClean="0"/>
              <a:t>Шимпанзе – это человекообразная обезьяна. Большинство шимпанзе живут группами. Питаются они листьями, фруктами и семенами некоторых деревьев. У маленьких шимпанзе на месте хвоста белый пушок, исчезающий с возрастом. У взрослых особей хвостов нет. Благодаря сильным рукам шимпанзе легко перемещаются по деревьям. Пальцы похожи на человеческие. При их помощи обезьяны добывают сочные плоды и листья. Руки у них длиннее ног. Шимпанзе довольно сообразительны, они могут применить элементарные орудия труда – камни, палки. Продолжительность их жизни до 45 лет.</a:t>
            </a:r>
            <a:endParaRPr lang="ru-RU" dirty="0"/>
          </a:p>
        </p:txBody>
      </p:sp>
    </p:spTree>
    <p:extLst>
      <p:ext uri="{BB962C8B-B14F-4D97-AF65-F5344CB8AC3E}">
        <p14:creationId xmlns:p14="http://schemas.microsoft.com/office/powerpoint/2010/main" val="23779207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rotWithShape="1">
          <a:blip r:embed="rId2"/>
          <a:srcRect l="-74" b="9566"/>
          <a:stretch/>
        </p:blipFill>
        <p:spPr>
          <a:xfrm>
            <a:off x="-64008" y="0"/>
            <a:ext cx="12192000" cy="6871881"/>
          </a:xfrm>
          <a:prstGeom prst="rect">
            <a:avLst/>
          </a:prstGeom>
        </p:spPr>
      </p:pic>
      <p:sp>
        <p:nvSpPr>
          <p:cNvPr id="5" name="Прямоугольник 4"/>
          <p:cNvSpPr/>
          <p:nvPr/>
        </p:nvSpPr>
        <p:spPr>
          <a:xfrm>
            <a:off x="3959352" y="594360"/>
            <a:ext cx="3694176" cy="646331"/>
          </a:xfrm>
          <a:prstGeom prst="rect">
            <a:avLst/>
          </a:prstGeom>
        </p:spPr>
        <p:txBody>
          <a:bodyPr wrap="square">
            <a:spAutoFit/>
          </a:bodyPr>
          <a:lstStyle/>
          <a:p>
            <a:pPr algn="ctr"/>
            <a:r>
              <a:rPr lang="ru-RU" sz="3600" b="1" i="1" dirty="0"/>
              <a:t>Гиена</a:t>
            </a:r>
          </a:p>
        </p:txBody>
      </p:sp>
      <p:pic>
        <p:nvPicPr>
          <p:cNvPr id="6" name="Рисунок 5"/>
          <p:cNvPicPr>
            <a:picLocks noChangeAspect="1"/>
          </p:cNvPicPr>
          <p:nvPr/>
        </p:nvPicPr>
        <p:blipFill>
          <a:blip r:embed="rId3"/>
          <a:stretch>
            <a:fillRect/>
          </a:stretch>
        </p:blipFill>
        <p:spPr>
          <a:xfrm>
            <a:off x="8625513" y="0"/>
            <a:ext cx="3502479" cy="2533460"/>
          </a:xfrm>
          <a:prstGeom prst="rect">
            <a:avLst/>
          </a:prstGeom>
        </p:spPr>
      </p:pic>
      <p:sp>
        <p:nvSpPr>
          <p:cNvPr id="7" name="Прямоугольник 6"/>
          <p:cNvSpPr/>
          <p:nvPr/>
        </p:nvSpPr>
        <p:spPr>
          <a:xfrm>
            <a:off x="1069848" y="1240691"/>
            <a:ext cx="7555665" cy="4940653"/>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t>Гиены — хищные млекопитающие, ведущие преимущественно ночной образ жизни</a:t>
            </a:r>
            <a:r>
              <a:rPr lang="ru-RU" dirty="0" smtClean="0"/>
              <a:t>.</a:t>
            </a:r>
            <a:r>
              <a:rPr lang="ru-RU" dirty="0"/>
              <a:t> По внешнему виду они больше напоминают собак. Это довольно крупные животные, длина тела которых вместе с хвостом может достигать 190 см. Максимальный вес гиены не больше 80 </a:t>
            </a:r>
            <a:r>
              <a:rPr lang="ru-RU" dirty="0" smtClean="0"/>
              <a:t>кг. Звуки гиены похожи на смех. </a:t>
            </a:r>
            <a:r>
              <a:rPr lang="ru-RU" dirty="0"/>
              <a:t>Тело гиены мощное и мускулистое, значительно расширенное в грудном отделе и более суженное в крестцовой части</a:t>
            </a:r>
            <a:r>
              <a:rPr lang="ru-RU" dirty="0" smtClean="0"/>
              <a:t>.</a:t>
            </a:r>
            <a:r>
              <a:rPr lang="ru-RU" dirty="0"/>
              <a:t> Лапы сильные, немного кривые, задние короче и сильнее передних. На лапах по четыре пальца. Когти не </a:t>
            </a:r>
            <a:r>
              <a:rPr lang="ru-RU" dirty="0" smtClean="0"/>
              <a:t>втягиваются.</a:t>
            </a:r>
            <a:r>
              <a:rPr lang="ru-RU" dirty="0"/>
              <a:t> Характерным признаком гиены является массивная, толстая голова с короткой утолщенной мордой. Уши большие, немного заостренные на концах. Шея у животных довольно короткая и широкая. Мощные челюсти и крупные зубы позволяют дробить самые толстые кости жертвы</a:t>
            </a:r>
            <a:r>
              <a:rPr lang="ru-RU" dirty="0" smtClean="0"/>
              <a:t>.</a:t>
            </a:r>
            <a:r>
              <a:rPr lang="ru-RU" dirty="0"/>
              <a:t> Питается гиена в основном падалью. Часто доедает голый скелет антилоп, зебр, буйволов, которых убили и обглодали другие животные. Кроме этого, гиена ловит любую живность, с которой в состоянии справиться и которую может догнать, ест насекомых, черепах, яйца птиц из гнезд, свитых на земле (на дерево залезть не может</a:t>
            </a:r>
            <a:r>
              <a:rPr lang="ru-RU" dirty="0" smtClean="0"/>
              <a:t>).</a:t>
            </a:r>
            <a:r>
              <a:rPr lang="ru-RU" dirty="0"/>
              <a:t> Гиены охотно едят много видов сочных растений, но особенно любят дыни и арбузы</a:t>
            </a:r>
            <a:r>
              <a:rPr lang="ru-RU" dirty="0" smtClean="0"/>
              <a:t>.</a:t>
            </a:r>
            <a:endParaRPr lang="ru-RU" dirty="0">
              <a:effectLst/>
            </a:endParaRPr>
          </a:p>
        </p:txBody>
      </p:sp>
    </p:spTree>
    <p:extLst>
      <p:ext uri="{BB962C8B-B14F-4D97-AF65-F5344CB8AC3E}">
        <p14:creationId xmlns:p14="http://schemas.microsoft.com/office/powerpoint/2010/main" val="1420427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271</TotalTime>
  <Words>1583</Words>
  <Application>Microsoft Office PowerPoint</Application>
  <PresentationFormat>Широкоэкранный</PresentationFormat>
  <Paragraphs>89</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Calibri</vt:lpstr>
      <vt:lpstr>Calibri Light</vt:lpstr>
      <vt:lpstr>Times New Roman</vt:lpstr>
      <vt:lpstr>Тема Office</vt:lpstr>
      <vt:lpstr>Дикие животные Африки  виртуальное путешествие</vt:lpstr>
      <vt:lpstr>Дорогие ребята!   Наша планета очень большая. На ней живёт огромное количество живых существ. Каждое из них обладает чем-то уникальным и неповторимым. Приглашаю вас в виртуальное путешествие , в котором вы познакомитесь с удивительными животными Африки.  Это путешествие поможет вам узнать новое о животных, которые вам известны. Внимательно прочитайте предложенный материал. После ознакомления отгадайте загадки, а затем проверьте свои знания при помощи викторины.  Желаю успехов!!!  </vt:lpstr>
      <vt:lpstr>Презентация PowerPoint</vt:lpstr>
      <vt:lpstr>ЛЕВ</vt:lpstr>
      <vt:lpstr>Слон</vt:lpstr>
      <vt:lpstr>Крокодил</vt:lpstr>
      <vt:lpstr>Сурикат</vt:lpstr>
      <vt:lpstr>Шимпанзе</vt:lpstr>
      <vt:lpstr>Презентация PowerPoint</vt:lpstr>
      <vt:lpstr>Жираф </vt:lpstr>
      <vt:lpstr>Загадки</vt:lpstr>
      <vt:lpstr>Презентация PowerPoint</vt:lpstr>
      <vt:lpstr>Проверь себя  Загадки Лев, слон, крокодил, жираф, обезьяны.  Викторина 1. 2 2. 3 3. 2 4. 2 5. 3 6. 2 7. 3 8. 2 9.2.    </vt:lpstr>
    </vt:vector>
  </TitlesOfParts>
  <Company>diakov.net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Дикие животные Африки</dc:title>
  <dc:creator>Света Ржевская</dc:creator>
  <cp:lastModifiedBy>Света Ржевская</cp:lastModifiedBy>
  <cp:revision>50</cp:revision>
  <dcterms:created xsi:type="dcterms:W3CDTF">2020-05-19T14:08:46Z</dcterms:created>
  <dcterms:modified xsi:type="dcterms:W3CDTF">2020-05-20T11:47:28Z</dcterms:modified>
</cp:coreProperties>
</file>