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56" r:id="rId2"/>
    <p:sldId id="258" r:id="rId3"/>
    <p:sldId id="259" r:id="rId4"/>
    <p:sldId id="260" r:id="rId5"/>
    <p:sldId id="262" r:id="rId6"/>
    <p:sldId id="263" r:id="rId7"/>
    <p:sldId id="264" r:id="rId8"/>
    <p:sldId id="268" r:id="rId9"/>
    <p:sldId id="329" r:id="rId10"/>
    <p:sldId id="272" r:id="rId11"/>
    <p:sldId id="273" r:id="rId12"/>
    <p:sldId id="275" r:id="rId13"/>
    <p:sldId id="280" r:id="rId14"/>
    <p:sldId id="278" r:id="rId15"/>
    <p:sldId id="276" r:id="rId16"/>
    <p:sldId id="282" r:id="rId17"/>
    <p:sldId id="285" r:id="rId18"/>
    <p:sldId id="287" r:id="rId19"/>
    <p:sldId id="289" r:id="rId20"/>
    <p:sldId id="306" r:id="rId21"/>
    <p:sldId id="307" r:id="rId22"/>
    <p:sldId id="308" r:id="rId23"/>
    <p:sldId id="309" r:id="rId24"/>
    <p:sldId id="310" r:id="rId25"/>
    <p:sldId id="311" r:id="rId26"/>
    <p:sldId id="312" r:id="rId27"/>
    <p:sldId id="313" r:id="rId28"/>
    <p:sldId id="314" r:id="rId29"/>
    <p:sldId id="315" r:id="rId30"/>
    <p:sldId id="316" r:id="rId31"/>
    <p:sldId id="317" r:id="rId32"/>
    <p:sldId id="318" r:id="rId33"/>
    <p:sldId id="319" r:id="rId34"/>
    <p:sldId id="320" r:id="rId35"/>
    <p:sldId id="322" r:id="rId36"/>
    <p:sldId id="324" r:id="rId37"/>
    <p:sldId id="326" r:id="rId38"/>
    <p:sldId id="327" r:id="rId39"/>
    <p:sldId id="328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0" y="-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BB3AF-3CD7-47CB-B79B-6CD3BB1CDE32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104648A7-3AE2-45FB-8B19-9F0CF4FAA6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914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BB3AF-3CD7-47CB-B79B-6CD3BB1CDE32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04648A7-3AE2-45FB-8B19-9F0CF4FAA6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0803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BB3AF-3CD7-47CB-B79B-6CD3BB1CDE32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04648A7-3AE2-45FB-8B19-9F0CF4FAA6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014731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BB3AF-3CD7-47CB-B79B-6CD3BB1CDE32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04648A7-3AE2-45FB-8B19-9F0CF4FAA6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4640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BB3AF-3CD7-47CB-B79B-6CD3BB1CDE32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04648A7-3AE2-45FB-8B19-9F0CF4FAA6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062221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BB3AF-3CD7-47CB-B79B-6CD3BB1CDE32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04648A7-3AE2-45FB-8B19-9F0CF4FAA6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862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BB3AF-3CD7-47CB-B79B-6CD3BB1CDE32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48A7-3AE2-45FB-8B19-9F0CF4FAA6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9272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BB3AF-3CD7-47CB-B79B-6CD3BB1CDE32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48A7-3AE2-45FB-8B19-9F0CF4FAA6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9850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FB4336-1D43-4A08-BBEE-92033D09A0D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955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BB3AF-3CD7-47CB-B79B-6CD3BB1CDE32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48A7-3AE2-45FB-8B19-9F0CF4FAA6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097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BB3AF-3CD7-47CB-B79B-6CD3BB1CDE32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04648A7-3AE2-45FB-8B19-9F0CF4FAA6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903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BB3AF-3CD7-47CB-B79B-6CD3BB1CDE32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104648A7-3AE2-45FB-8B19-9F0CF4FAA6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864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BB3AF-3CD7-47CB-B79B-6CD3BB1CDE32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104648A7-3AE2-45FB-8B19-9F0CF4FAA6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656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BB3AF-3CD7-47CB-B79B-6CD3BB1CDE32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48A7-3AE2-45FB-8B19-9F0CF4FAA6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939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BB3AF-3CD7-47CB-B79B-6CD3BB1CDE32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48A7-3AE2-45FB-8B19-9F0CF4FAA6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342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BB3AF-3CD7-47CB-B79B-6CD3BB1CDE32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48A7-3AE2-45FB-8B19-9F0CF4FAA6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62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BB3AF-3CD7-47CB-B79B-6CD3BB1CDE32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04648A7-3AE2-45FB-8B19-9F0CF4FAA6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934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BB3AF-3CD7-47CB-B79B-6CD3BB1CDE32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04648A7-3AE2-45FB-8B19-9F0CF4FAA6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3964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  <p:sldLayoutId id="2147483713" r:id="rId16"/>
    <p:sldLayoutId id="214748371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ru.wikipedia.org/wiki/%D0%A4%D0%B0%D0%B9%D0%BB:Moschustier.jpg" TargetMode="Externa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hyperlink" Target="http://gum-foto.narod.ru/foto-1/bab-11.jpg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1.jpeg"/><Relationship Id="rId5" Type="http://schemas.openxmlformats.org/officeDocument/2006/relationships/image" Target="../media/image29.wmf"/><Relationship Id="rId4" Type="http://schemas.openxmlformats.org/officeDocument/2006/relationships/oleObject" Target="../embeddings/oleObject1.bin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БЕРЕЖНОЕ ОТНОШЕНИЕ К ПРИРОДЕ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pPr algn="r"/>
            <a:r>
              <a:rPr lang="ru-RU" sz="8000" dirty="0" smtClean="0"/>
              <a:t>Автор: Фогель Л.Н.</a:t>
            </a:r>
          </a:p>
          <a:p>
            <a:pPr algn="r"/>
            <a:r>
              <a:rPr lang="ru-RU" sz="8000" dirty="0" smtClean="0"/>
              <a:t>                   учитель ОРКСЭ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к понимать слова «бережное отношение к природе»?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11760" y="1268760"/>
            <a:ext cx="6156237" cy="442175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Что можно сказать об отношении человека к природе?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31"/>
          <a:stretch/>
        </p:blipFill>
        <p:spPr bwMode="auto">
          <a:xfrm>
            <a:off x="1602105" y="1241425"/>
            <a:ext cx="5939790" cy="43751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БЕРЕЖНОЕ ОТНОШЕНИЕ К ПРИРОДЕ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Работа в парах. Запись мер по охране природы</a:t>
            </a:r>
            <a:endParaRPr lang="ru-RU" dirty="0" smtClean="0"/>
          </a:p>
          <a:p>
            <a:r>
              <a:rPr lang="ru-RU" b="1" dirty="0" smtClean="0"/>
              <a:t>- очистные сооружения на заводах</a:t>
            </a:r>
            <a:endParaRPr lang="ru-RU" dirty="0" smtClean="0"/>
          </a:p>
          <a:p>
            <a:r>
              <a:rPr lang="ru-RU" b="1" dirty="0" smtClean="0"/>
              <a:t>-не рвать редкие растения, не убивать исчезающих животных</a:t>
            </a:r>
            <a:endParaRPr lang="ru-RU" dirty="0" smtClean="0"/>
          </a:p>
          <a:p>
            <a:r>
              <a:rPr lang="ru-RU" b="1" dirty="0" smtClean="0"/>
              <a:t>-не бросать мусор</a:t>
            </a:r>
            <a:endParaRPr lang="ru-RU" dirty="0" smtClean="0"/>
          </a:p>
          <a:p>
            <a:r>
              <a:rPr lang="ru-RU" b="1" dirty="0" smtClean="0"/>
              <a:t>-создание заповедников, </a:t>
            </a:r>
            <a:r>
              <a:rPr lang="ru-RU" b="1" dirty="0" err="1" smtClean="0"/>
              <a:t>нац</a:t>
            </a:r>
            <a:r>
              <a:rPr lang="ru-RU" b="1" dirty="0" smtClean="0"/>
              <a:t>. парков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   </a:t>
            </a:r>
            <a:r>
              <a:rPr lang="ru-RU" b="1" dirty="0" err="1" smtClean="0"/>
              <a:t>Запове́дник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участок территории, на котором сохраняется в естественном состоянии весь его природный комплекс, а охота и </a:t>
            </a:r>
            <a:r>
              <a:rPr lang="ru-RU" dirty="0" err="1" smtClean="0"/>
              <a:t>хоз</a:t>
            </a:r>
            <a:r>
              <a:rPr lang="ru-RU" dirty="0" smtClean="0"/>
              <a:t>. деятельность запрещена. Туристы допускаются ограниченно.</a:t>
            </a:r>
          </a:p>
          <a:p>
            <a:r>
              <a:rPr lang="ru-RU" b="1" dirty="0" err="1" smtClean="0"/>
              <a:t>Национа́льный</a:t>
            </a:r>
            <a:r>
              <a:rPr lang="ru-RU" b="1" dirty="0" smtClean="0"/>
              <a:t> парк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ачем нужны заповедники? Заповедник  — это определённая территория (может быть лес, поле или смешанная местность), охраняемая законом, на которой запрещены любые виды человеческой деятельности, из-за обитания на ней редко встречающихся или вымирающих видов животных и растений. Амурский тигр Гималайский медведь Белая сова Венерин башмачок Ландыш майский Лотос Комарова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67744" y="1124744"/>
            <a:ext cx="6372261" cy="46441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fsd.multiurok.ru/html/2017/11/10/s_5a05eadedef07/img_s738608_0_8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2719917" y="2133600"/>
            <a:ext cx="5037666" cy="37782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980728"/>
            <a:ext cx="6779096" cy="576064"/>
          </a:xfrm>
        </p:spPr>
        <p:txBody>
          <a:bodyPr>
            <a:normAutofit fontScale="90000"/>
          </a:bodyPr>
          <a:lstStyle/>
          <a:p>
            <a:r>
              <a:rPr lang="ru-RU" sz="2200" dirty="0" err="1" smtClean="0"/>
              <a:t>Баргузинский</a:t>
            </a:r>
            <a:r>
              <a:rPr lang="ru-RU" sz="2200" dirty="0" smtClean="0"/>
              <a:t> заповедник</a:t>
            </a:r>
            <a:br>
              <a:rPr lang="ru-RU" sz="2200" dirty="0" smtClean="0"/>
            </a:br>
            <a:r>
              <a:rPr lang="ru-RU" sz="2200" dirty="0" smtClean="0"/>
              <a:t>Один из первых</a:t>
            </a:r>
            <a:br>
              <a:rPr lang="ru-RU" sz="2200" dirty="0" smtClean="0"/>
            </a:br>
            <a:r>
              <a:rPr lang="ru-RU" sz="2200" dirty="0" smtClean="0"/>
              <a:t>заповедников России.</a:t>
            </a:r>
            <a:br>
              <a:rPr lang="ru-RU" sz="2200" dirty="0" smtClean="0"/>
            </a:br>
            <a:r>
              <a:rPr lang="ru-RU" sz="2200" dirty="0" smtClean="0"/>
              <a:t>Он был основан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/>
              <a:t>в 1916 году.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Баргузинский заповедник  Один из первых заповедников России. Он был основан в 1916 году.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3666570" y="2708920"/>
            <a:ext cx="5037666" cy="37782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d.multiurok.ru/html/2017/11/10/s_5a05eadedef07/img_s738608_0_11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27784" y="1556792"/>
            <a:ext cx="5940213" cy="42989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6000" b="1" i="1" dirty="0" smtClean="0"/>
              <a:t>Красная книга</a:t>
            </a:r>
            <a:br>
              <a:rPr lang="ru-RU" sz="6000" b="1" i="1" dirty="0" smtClean="0"/>
            </a:br>
            <a:r>
              <a:rPr lang="ru-RU" sz="6000" b="1" i="1" dirty="0" smtClean="0"/>
              <a:t>Кемеровской области</a:t>
            </a:r>
          </a:p>
        </p:txBody>
      </p:sp>
      <p:pic>
        <p:nvPicPr>
          <p:cNvPr id="11267" name="Picture 3" descr="gerb_nn"/>
          <p:cNvPicPr>
            <a:picLocks noGrp="1" noChangeAspect="1" noChangeArrowheads="1"/>
          </p:cNvPicPr>
          <p:nvPr>
            <p:ph type="subTitle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3464" y="4776788"/>
            <a:ext cx="1138510" cy="1127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496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История Красной книги</a:t>
            </a:r>
          </a:p>
        </p:txBody>
      </p:sp>
      <p:pic>
        <p:nvPicPr>
          <p:cNvPr id="6" name="Picture 7" descr="click?url=http%3A%2F%2Fwww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36706"/>
            <a:ext cx="4375269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3" name="Rectangle 11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Красная книга — аннотированный список редких и находящихся под угрозой исчезновения животных, растений и грибов. Красные книги бывают различного уровня — международные, национальные и региональные. </a:t>
            </a:r>
          </a:p>
        </p:txBody>
      </p:sp>
    </p:spTree>
    <p:extLst>
      <p:ext uri="{BB962C8B-B14F-4D97-AF65-F5344CB8AC3E}">
        <p14:creationId xmlns:p14="http://schemas.microsoft.com/office/powerpoint/2010/main" val="283956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smtClean="0"/>
              <a:t>Красная книга Кемеровской области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50975" y="2836232"/>
            <a:ext cx="3197225" cy="3273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9397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648200" y="3645025"/>
            <a:ext cx="4038600" cy="1656184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000" dirty="0" smtClean="0"/>
              <a:t>    Красная книга Кемеровской области была создана в 2000 году.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022869" y="1733881"/>
            <a:ext cx="81452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Красная книга Кемеровской области -официальный документ, содержащий свод сведений об объектах животного и растительного мира, а также о необходимых мерах по их охране и восстановлению</a:t>
            </a:r>
            <a:b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84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980728"/>
            <a:ext cx="5598368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Стали люди сильными,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как боги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И судьба земли у них в руках,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И темнеют страшные ожоги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земного шара на боках.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Мы давно освоили планету,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Широко шагает новый век.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На земле уж белых пятен нету, 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Черные сотрешь ли, человек?</a:t>
            </a:r>
            <a:endParaRPr lang="ru-RU" sz="2400" dirty="0"/>
          </a:p>
        </p:txBody>
      </p:sp>
      <p:pic>
        <p:nvPicPr>
          <p:cNvPr id="3" name="Picture 1" descr="E:\IMG_00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908720"/>
            <a:ext cx="1008112" cy="720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ОХРАНЯЕМЫЕ  ЖИВОТНЫЕ</a:t>
            </a:r>
          </a:p>
        </p:txBody>
      </p:sp>
      <p:sp>
        <p:nvSpPr>
          <p:cNvPr id="61447" name="Rectangle 7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mtClean="0"/>
              <a:t>Систематические группы животных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1.Млекопитающие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2.Птицы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3.Земноводные и пресмыкающиеся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4.Рыбы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5.Насекомые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6.Другие беспозвоночные</a:t>
            </a:r>
          </a:p>
        </p:txBody>
      </p:sp>
      <p:sp>
        <p:nvSpPr>
          <p:cNvPr id="61448" name="Rectangle 8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mtClean="0"/>
              <a:t>Число видов, занесённых в Красную книгу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00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mtClean="0"/>
              <a:t>12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mtClean="0"/>
              <a:t>60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mtClean="0"/>
              <a:t>3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mtClean="0"/>
              <a:t>7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mtClean="0"/>
              <a:t>39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mtClean="0"/>
              <a:t>3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smtClean="0"/>
          </a:p>
        </p:txBody>
      </p:sp>
    </p:spTree>
    <p:extLst>
      <p:ext uri="{BB962C8B-B14F-4D97-AF65-F5344CB8AC3E}">
        <p14:creationId xmlns:p14="http://schemas.microsoft.com/office/powerpoint/2010/main" val="396594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/>
              <a:t>Причины исчезновения видов растений и животных:</a:t>
            </a:r>
          </a:p>
        </p:txBody>
      </p:sp>
      <p:sp>
        <p:nvSpPr>
          <p:cNvPr id="66565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2800" b="1" dirty="0" smtClean="0">
              <a:effectLst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2800" b="1" dirty="0" smtClean="0">
                <a:effectLst/>
              </a:rPr>
              <a:t>-их практическая ценность для населения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2800" b="1" dirty="0" smtClean="0">
                <a:effectLst/>
              </a:rPr>
              <a:t>-распашка и освоение целины</a:t>
            </a:r>
            <a:r>
              <a:rPr lang="ru-RU" sz="2800" b="1" dirty="0" smtClean="0">
                <a:solidFill>
                  <a:srgbClr val="800000"/>
                </a:solidFill>
                <a:effectLst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2800" b="1" dirty="0" smtClean="0">
                <a:effectLst/>
              </a:rPr>
              <a:t>--сложность жизненного цикла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2800" b="1" dirty="0" smtClean="0">
                <a:effectLst/>
              </a:rPr>
              <a:t>-сбор массовых коллекционных пособий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2800" b="1" dirty="0" smtClean="0">
              <a:solidFill>
                <a:srgbClr val="800000"/>
              </a:solidFill>
              <a:effectLst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b="1" dirty="0" smtClean="0">
              <a:solidFill>
                <a:srgbClr val="800000"/>
              </a:solidFill>
              <a:effectLst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b="1" dirty="0" smtClean="0">
                <a:solidFill>
                  <a:srgbClr val="800000"/>
                </a:solidFill>
                <a:effectLst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b="1" dirty="0" smtClean="0">
              <a:solidFill>
                <a:srgbClr val="800000"/>
              </a:solidFill>
              <a:effectLst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0869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052513"/>
            <a:ext cx="8229600" cy="3455987"/>
          </a:xfrm>
        </p:spPr>
        <p:txBody>
          <a:bodyPr/>
          <a:lstStyle/>
          <a:p>
            <a:pPr eaLnBrk="1" hangingPunct="1">
              <a:defRPr/>
            </a:pPr>
            <a:r>
              <a:rPr lang="ru-RU" sz="6000" b="1" i="1" smtClean="0"/>
              <a:t>Страницы Красной книги Кемеровской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348893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341438"/>
            <a:ext cx="8229600" cy="2447925"/>
          </a:xfrm>
        </p:spPr>
        <p:txBody>
          <a:bodyPr/>
          <a:lstStyle/>
          <a:p>
            <a:pPr eaLnBrk="1" hangingPunct="1">
              <a:defRPr/>
            </a:pPr>
            <a:r>
              <a:rPr lang="ru-RU" sz="6000" b="1" i="1" smtClean="0"/>
              <a:t>Млекопитающие</a:t>
            </a:r>
            <a:br>
              <a:rPr lang="ru-RU" sz="6000" b="1" i="1" smtClean="0"/>
            </a:br>
            <a:endParaRPr lang="ru-RU" sz="6000" b="1" i="1" smtClean="0"/>
          </a:p>
        </p:txBody>
      </p:sp>
    </p:spTree>
    <p:extLst>
      <p:ext uri="{BB962C8B-B14F-4D97-AF65-F5344CB8AC3E}">
        <p14:creationId xmlns:p14="http://schemas.microsoft.com/office/powerpoint/2010/main" val="67230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Сибирский лесной северный олень</a:t>
            </a:r>
          </a:p>
        </p:txBody>
      </p:sp>
      <p:pic>
        <p:nvPicPr>
          <p:cNvPr id="20484" name="Рисунок 5" descr="Файл:Rentier fws 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975" y="2276872"/>
            <a:ext cx="2462784" cy="3657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483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356100" y="2362200"/>
            <a:ext cx="4175125" cy="37242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000" dirty="0" smtClean="0"/>
              <a:t>Крупнее тундрового северного оленя. Рога ветвистые, дугообразно изогнутые. Длина тела до 200 см, высота в холке – до 110 см. окраска тела зимой светлая сероватая, летом, после линьки, становится буроватой.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dirty="0" smtClean="0"/>
              <a:t>Распространён в вершинах Кузнецкого Алатау и Горной </a:t>
            </a:r>
            <a:r>
              <a:rPr lang="ru-RU" sz="2000" dirty="0" err="1" smtClean="0"/>
              <a:t>Шории</a:t>
            </a:r>
            <a:r>
              <a:rPr lang="ru-RU" sz="2000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714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Сибирская кабарга</a:t>
            </a:r>
          </a:p>
        </p:txBody>
      </p:sp>
      <p:pic>
        <p:nvPicPr>
          <p:cNvPr id="21508" name="Рисунок 261" descr="Кабарга">
            <a:hlinkClick r:id="rId2" tooltip="Кабарга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87450" y="3090863"/>
            <a:ext cx="2305050" cy="278606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507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067175" y="2362200"/>
            <a:ext cx="4464050" cy="3724275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2000" dirty="0" smtClean="0"/>
              <a:t>Ведёт одиночный или семейный образ жизни. Обитает </a:t>
            </a:r>
            <a:r>
              <a:rPr lang="ru-RU" sz="2000" dirty="0" err="1" smtClean="0"/>
              <a:t>осёдло</a:t>
            </a:r>
            <a:r>
              <a:rPr lang="ru-RU" sz="2000" dirty="0" smtClean="0"/>
              <a:t> на небольшом, обычно до 200-300га. Весной самка приносит 1-2, реже 3 детёнышей. Питается травянистой растительностью, листьями деревьев и кустарников. Зимой особенно большое значение в её питании приобретают лишайники, а также веточные корма. Единично сохранилась в самых удалённых районах Горной </a:t>
            </a:r>
            <a:r>
              <a:rPr lang="ru-RU" sz="2000" dirty="0" err="1" smtClean="0"/>
              <a:t>Шории</a:t>
            </a:r>
            <a:r>
              <a:rPr lang="ru-RU" sz="20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5759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апсан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5576" y="692696"/>
            <a:ext cx="2635765" cy="2750363"/>
          </a:xfrm>
          <a:prstGeom prst="rect">
            <a:avLst/>
          </a:prstGeom>
          <a:solidFill>
            <a:srgbClr val="C9C2D1"/>
          </a:solidFill>
          <a:ln w="44450" cap="sq" cmpd="sng" algn="ctr">
            <a:solidFill>
              <a:srgbClr val="FFFFFF"/>
            </a:solidFill>
            <a:prstDash val="solid"/>
            <a:miter lim="800000"/>
            <a:headEnd/>
            <a:tailEnd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rgbClr val="69676D">
                <a:shade val="50000"/>
              </a:srgbClr>
            </a:contourClr>
          </a:sp3d>
        </p:spPr>
      </p:pic>
      <p:pic>
        <p:nvPicPr>
          <p:cNvPr id="3" name="Рисунок 2" descr="сапсан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4427984" y="692696"/>
            <a:ext cx="3792518" cy="2844388"/>
          </a:xfrm>
          <a:prstGeom prst="rect">
            <a:avLst/>
          </a:prstGeom>
          <a:solidFill>
            <a:srgbClr val="C9C2D1"/>
          </a:solidFill>
          <a:ln w="44450" cap="sq" cmpd="sng" algn="ctr">
            <a:solidFill>
              <a:srgbClr val="FFFFFF"/>
            </a:solidFill>
            <a:prstDash val="solid"/>
            <a:miter lim="800000"/>
            <a:headEnd/>
            <a:tailEnd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rgbClr val="69676D">
                <a:shade val="50000"/>
              </a:srgbClr>
            </a:contourClr>
          </a:sp3d>
        </p:spPr>
      </p:pic>
      <p:pic>
        <p:nvPicPr>
          <p:cNvPr id="4" name="Рисунок 3" descr="аист1.jpe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2267744" y="3718179"/>
            <a:ext cx="3780166" cy="2835124"/>
          </a:xfrm>
          <a:prstGeom prst="rect">
            <a:avLst/>
          </a:prstGeom>
          <a:solidFill>
            <a:srgbClr val="C9C2D1"/>
          </a:solidFill>
          <a:ln w="44450" cap="sq" cmpd="sng" algn="ctr">
            <a:solidFill>
              <a:srgbClr val="FFFFFF"/>
            </a:solidFill>
            <a:prstDash val="solid"/>
            <a:miter lim="800000"/>
            <a:headEnd/>
            <a:tailEnd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rgbClr val="69676D">
                <a:shade val="50000"/>
              </a:srgbClr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899592" y="265174"/>
            <a:ext cx="2491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Косуля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292080" y="18864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Рысь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427984" y="6381328"/>
            <a:ext cx="3792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Снежный барс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456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268413"/>
            <a:ext cx="8229600" cy="1944687"/>
          </a:xfrm>
        </p:spPr>
        <p:txBody>
          <a:bodyPr/>
          <a:lstStyle/>
          <a:p>
            <a:pPr eaLnBrk="1" hangingPunct="1">
              <a:defRPr/>
            </a:pPr>
            <a:r>
              <a:rPr lang="ru-RU" sz="8800" b="1" i="1" smtClean="0"/>
              <a:t>Птицы</a:t>
            </a:r>
          </a:p>
        </p:txBody>
      </p:sp>
    </p:spTree>
    <p:extLst>
      <p:ext uri="{BB962C8B-B14F-4D97-AF65-F5344CB8AC3E}">
        <p14:creationId xmlns:p14="http://schemas.microsoft.com/office/powerpoint/2010/main" val="188618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Чёрный аист</a:t>
            </a:r>
          </a:p>
        </p:txBody>
      </p:sp>
      <p:pic>
        <p:nvPicPr>
          <p:cNvPr id="24580" name="Picture 4" descr="Черный аист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100" y="2953770"/>
            <a:ext cx="3197225" cy="213314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8854" name="Rectangle 6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 eaLnBrk="1" hangingPunct="1">
              <a:defRPr/>
            </a:pPr>
            <a:r>
              <a:rPr lang="ru-RU" sz="2400" dirty="0" smtClean="0"/>
              <a:t>Крупная птица (размах крыльев более полутора метров). Окраска контрастная: верх черный с зеленоватым отливом, брюхо белое. Клюв, ноги и кольцо вокруг глаз красные. У молодых птиц клюв черный, ноги зеленоватые. </a:t>
            </a:r>
          </a:p>
          <a:p>
            <a:pPr eaLnBrk="1" hangingPunct="1">
              <a:defRPr/>
            </a:pP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1510066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Беркут</a:t>
            </a:r>
          </a:p>
        </p:txBody>
      </p:sp>
      <p:pic>
        <p:nvPicPr>
          <p:cNvPr id="27652" name="Picture 4" descr="Беркут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850" y="1773238"/>
            <a:ext cx="2341563" cy="28527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2950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2843213" y="1600200"/>
            <a:ext cx="5843587" cy="48529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/>
              <a:t>Крупный орел, длина тела которого достигает 1 м, размах крыльев около 2 м. Окраска бурая, почти однотонная, у молодых птиц со светлыми </a:t>
            </a:r>
            <a:r>
              <a:rPr lang="ru-RU" sz="2400" dirty="0" err="1" smtClean="0"/>
              <a:t>пестринами</a:t>
            </a:r>
            <a:r>
              <a:rPr lang="ru-RU" sz="2400" dirty="0" smtClean="0"/>
              <a:t>. Верх головы и задняя часть шеи у взрослых птиц окрашена в более светлый рыжевато-золотистый цвет, чего нет у молодых. У молодых птиц — белое основание хвоста и светлая продольная полоса по средней части крыла; с возрастом светлая окраска и того, и другого почти исчезает, но чаще всего не полностью.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216377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Что можно сказать об отношении человека к природе?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901" r="-1300"/>
          <a:stretch/>
        </p:blipFill>
        <p:spPr bwMode="auto">
          <a:xfrm>
            <a:off x="2051720" y="476672"/>
            <a:ext cx="6659446" cy="496855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AutoShap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Лебедь - кликун</a:t>
            </a:r>
          </a:p>
        </p:txBody>
      </p:sp>
      <p:pic>
        <p:nvPicPr>
          <p:cNvPr id="22535" name="Picture 4" descr="Лебедь кликун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100" y="3026540"/>
            <a:ext cx="3197225" cy="198760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2534" name="Rectangle 6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sz="2000" dirty="0"/>
              <a:t>Очень крупная птица. Шея длинная, держит её прямо. Клюв в основании жёлтый, вершина чёрная. Питается водными растениями. В кладке 5-6 яиц. Насиживание до 35 – 40 дней. Знакомятся и образуют пары на зимовках.</a:t>
            </a:r>
          </a:p>
        </p:txBody>
      </p:sp>
    </p:spTree>
    <p:extLst>
      <p:ext uri="{BB962C8B-B14F-4D97-AF65-F5344CB8AC3E}">
        <p14:creationId xmlns:p14="http://schemas.microsoft.com/office/powerpoint/2010/main" val="383186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2459504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6000" b="1" i="1" kern="0" dirty="0" smtClean="0">
                <a:solidFill>
                  <a:srgbClr val="CCE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>Насекомые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574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964" name="Picture 20" descr="click?url=http%3A%2F%2Fgum-fot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508500"/>
            <a:ext cx="3527425" cy="204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0962" name="Picture 18" descr="click?url=http%3A%2F%2Fchegepe3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1773238"/>
            <a:ext cx="2700337" cy="177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0966" name="Picture 22" descr="bab-11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437063"/>
            <a:ext cx="2879725" cy="230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5" name="Rectangle 2"/>
          <p:cNvSpPr>
            <a:spLocks noGrp="1" noChangeArrowheads="1"/>
          </p:cNvSpPr>
          <p:nvPr>
            <p:ph type="title"/>
          </p:nvPr>
        </p:nvSpPr>
        <p:spPr>
          <a:xfrm>
            <a:off x="2771775" y="0"/>
            <a:ext cx="6437312" cy="1008063"/>
          </a:xfrm>
        </p:spPr>
        <p:txBody>
          <a:bodyPr/>
          <a:lstStyle/>
          <a:p>
            <a:pPr eaLnBrk="1" hangingPunct="1"/>
            <a:r>
              <a:rPr lang="ru-RU" sz="3200" smtClean="0">
                <a:solidFill>
                  <a:srgbClr val="66FFFF"/>
                </a:solidFill>
                <a:latin typeface="Georgia" pitchFamily="18" charset="0"/>
              </a:rPr>
              <a:t>     </a:t>
            </a:r>
            <a:r>
              <a:rPr lang="ru-RU" sz="3200" b="1" smtClean="0">
                <a:solidFill>
                  <a:srgbClr val="FFFF00"/>
                </a:solidFill>
                <a:latin typeface="Georgia" pitchFamily="18" charset="0"/>
              </a:rPr>
              <a:t>Бабочки Красной книги</a:t>
            </a:r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smtClean="0">
              <a:solidFill>
                <a:srgbClr val="B2B2B2"/>
              </a:solidFill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3708400" y="6248400"/>
            <a:ext cx="762000" cy="609600"/>
          </a:xfrm>
        </p:spPr>
        <p:txBody>
          <a:bodyPr/>
          <a:lstStyle/>
          <a:p>
            <a:pPr>
              <a:defRPr/>
            </a:pPr>
            <a:endParaRPr lang="ru-RU" smtClean="0">
              <a:solidFill>
                <a:srgbClr val="000066"/>
              </a:solidFill>
            </a:endParaRPr>
          </a:p>
        </p:txBody>
      </p:sp>
      <p:pic>
        <p:nvPicPr>
          <p:cNvPr id="210949" name="Picture 5" descr="Махаон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773238"/>
            <a:ext cx="3097212" cy="219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0956" name="Rectangle 12"/>
          <p:cNvSpPr>
            <a:spLocks noChangeArrowheads="1"/>
          </p:cNvSpPr>
          <p:nvPr/>
        </p:nvSpPr>
        <p:spPr bwMode="auto">
          <a:xfrm>
            <a:off x="2771775" y="3429000"/>
            <a:ext cx="10906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>
                <a:solidFill>
                  <a:srgbClr val="00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Махаон</a:t>
            </a:r>
          </a:p>
        </p:txBody>
      </p:sp>
      <p:sp>
        <p:nvSpPr>
          <p:cNvPr id="210957" name="Rectangle 13"/>
          <p:cNvSpPr>
            <a:spLocks noChangeArrowheads="1"/>
          </p:cNvSpPr>
          <p:nvPr/>
        </p:nvSpPr>
        <p:spPr bwMode="auto">
          <a:xfrm>
            <a:off x="5292725" y="3573463"/>
            <a:ext cx="3206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>
                <a:solidFill>
                  <a:srgbClr val="00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Бражник мёртвая голова</a:t>
            </a:r>
          </a:p>
        </p:txBody>
      </p:sp>
      <p:sp>
        <p:nvSpPr>
          <p:cNvPr id="210958" name="Rectangle 14"/>
          <p:cNvSpPr>
            <a:spLocks noChangeArrowheads="1"/>
          </p:cNvSpPr>
          <p:nvPr/>
        </p:nvSpPr>
        <p:spPr bwMode="auto">
          <a:xfrm>
            <a:off x="4932363" y="6308725"/>
            <a:ext cx="3306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>
                <a:solidFill>
                  <a:srgbClr val="00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Павлиноглазка грушевая </a:t>
            </a:r>
          </a:p>
        </p:txBody>
      </p:sp>
      <p:sp>
        <p:nvSpPr>
          <p:cNvPr id="210967" name="Rectangle 23"/>
          <p:cNvSpPr>
            <a:spLocks noChangeArrowheads="1"/>
          </p:cNvSpPr>
          <p:nvPr/>
        </p:nvSpPr>
        <p:spPr bwMode="auto">
          <a:xfrm>
            <a:off x="1116013" y="6308725"/>
            <a:ext cx="218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>
                <a:solidFill>
                  <a:srgbClr val="00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Медведица Кайя</a:t>
            </a:r>
          </a:p>
        </p:txBody>
      </p:sp>
    </p:spTree>
    <p:extLst>
      <p:ext uri="{BB962C8B-B14F-4D97-AF65-F5344CB8AC3E}">
        <p14:creationId xmlns:p14="http://schemas.microsoft.com/office/powerpoint/2010/main" val="2941494570"/>
      </p:ext>
    </p:extLst>
  </p:cSld>
  <p:clrMapOvr>
    <a:masterClrMapping/>
  </p:clrMapOvr>
  <p:transition advTm="1500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1096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1096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21096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21094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02789" y="2921169"/>
            <a:ext cx="405431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6000" b="1" i="1" kern="0" dirty="0" smtClean="0">
                <a:solidFill>
                  <a:srgbClr val="CCE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Растения</a:t>
            </a:r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25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Кандык сибирский</a:t>
            </a:r>
          </a:p>
        </p:txBody>
      </p:sp>
      <p:pic>
        <p:nvPicPr>
          <p:cNvPr id="3891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0" y="2293937"/>
            <a:ext cx="4762500" cy="3457575"/>
          </a:xfrm>
        </p:spPr>
      </p:pic>
    </p:spTree>
    <p:extLst>
      <p:ext uri="{BB962C8B-B14F-4D97-AF65-F5344CB8AC3E}">
        <p14:creationId xmlns:p14="http://schemas.microsoft.com/office/powerpoint/2010/main" val="1012006520"/>
      </p:ext>
    </p:extLst>
  </p:cSld>
  <p:clrMapOvr>
    <a:masterClrMapping/>
  </p:clrMapOvr>
  <p:transition advTm="1500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6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6868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b="0" dirty="0"/>
              <a:t>Прострел   </a:t>
            </a:r>
            <a:r>
              <a:rPr lang="ru-RU" sz="3600" b="0" dirty="0" smtClean="0"/>
              <a:t>  </a:t>
            </a:r>
            <a:r>
              <a:rPr lang="ru-RU" sz="3600" b="0" dirty="0" err="1" smtClean="0"/>
              <a:t>Ветренница</a:t>
            </a:r>
            <a:r>
              <a:rPr lang="ru-RU" sz="3600" b="0" dirty="0" smtClean="0"/>
              <a:t>  лесная </a:t>
            </a:r>
            <a:r>
              <a:rPr lang="ru-RU" sz="3600" b="0" dirty="0"/>
              <a:t>(подснежник)</a:t>
            </a:r>
          </a:p>
        </p:txBody>
      </p:sp>
      <p:pic>
        <p:nvPicPr>
          <p:cNvPr id="1029" name="Picture 12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2436812"/>
            <a:ext cx="2514600" cy="2857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26" name="Object 2"/>
          <p:cNvGraphicFramePr>
            <a:graphicFrameLocks noGrp="1" noChangeAspect="1"/>
          </p:cNvGraphicFramePr>
          <p:nvPr>
            <p:ph sz="half" idx="2"/>
          </p:nvPr>
        </p:nvGraphicFramePr>
        <p:xfrm>
          <a:off x="6351588" y="3622675"/>
          <a:ext cx="631825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07" name="Пакет" r:id="rId4" imgW="632298" imgH="486383" progId="Package">
                  <p:embed/>
                </p:oleObj>
              </mc:Choice>
              <mc:Fallback>
                <p:oleObj name="Пакет" r:id="rId4" imgW="632298" imgH="486383" progId="Package">
                  <p:embed/>
                  <p:pic>
                    <p:nvPicPr>
                      <p:cNvPr id="0" name="Picture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1588" y="3622675"/>
                        <a:ext cx="631825" cy="485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8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557338"/>
            <a:ext cx="4038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4117958"/>
      </p:ext>
    </p:extLst>
  </p:cSld>
  <p:clrMapOvr>
    <a:masterClrMapping/>
  </p:clrMapOvr>
  <p:transition advTm="1500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sz="4000" smtClean="0">
                <a:solidFill>
                  <a:srgbClr val="FFFF00"/>
                </a:solidFill>
                <a:effectLst/>
                <a:latin typeface="Georgia" pitchFamily="18" charset="0"/>
              </a:rPr>
              <a:t>Правила поведения в природе:</a:t>
            </a:r>
            <a:br>
              <a:rPr lang="ru-RU" sz="4000" smtClean="0">
                <a:solidFill>
                  <a:srgbClr val="FFFF00"/>
                </a:solidFill>
                <a:effectLst/>
                <a:latin typeface="Georgia" pitchFamily="18" charset="0"/>
              </a:rPr>
            </a:br>
            <a:endParaRPr lang="ru-RU" sz="4000" smtClean="0">
              <a:solidFill>
                <a:srgbClr val="FFFF00"/>
              </a:solidFill>
              <a:effectLst/>
              <a:latin typeface="Georgia" pitchFamily="18" charset="0"/>
            </a:endParaRPr>
          </a:p>
        </p:txBody>
      </p:sp>
      <p:sp>
        <p:nvSpPr>
          <p:cNvPr id="34406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38200" y="1341438"/>
            <a:ext cx="8007350" cy="4754562"/>
          </a:xfrm>
        </p:spPr>
        <p:txBody>
          <a:bodyPr>
            <a:normAutofit fontScale="92500"/>
          </a:bodyPr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2800" dirty="0" smtClean="0">
                <a:solidFill>
                  <a:srgbClr val="FFFF00"/>
                </a:solidFill>
                <a:effectLst/>
              </a:rPr>
              <a:t>Не шумите на природе. Не включайте громко музыку! При сборе трав, плодов и грибов бережно относитесь к тому, на чём они росли.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2800" dirty="0" smtClean="0">
                <a:solidFill>
                  <a:srgbClr val="FFFF00"/>
                </a:solidFill>
                <a:effectLst/>
              </a:rPr>
              <a:t>Не ловите бабочек, стрекоз, кузнечиков, лягушек, жуков.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2800" dirty="0" smtClean="0">
                <a:solidFill>
                  <a:srgbClr val="FFFF00"/>
                </a:solidFill>
                <a:effectLst/>
              </a:rPr>
              <a:t>Не ломайте ветки деревьев и кустарников.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2800" dirty="0" smtClean="0">
                <a:solidFill>
                  <a:srgbClr val="FFFF00"/>
                </a:solidFill>
                <a:effectLst/>
              </a:rPr>
              <a:t>Убирайте за собой мусор.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2800" dirty="0" smtClean="0">
                <a:solidFill>
                  <a:srgbClr val="FFFF00"/>
                </a:solidFill>
                <a:effectLst/>
              </a:rPr>
              <a:t>Берегите прекрасный мир растений.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2800" dirty="0" smtClean="0">
                <a:solidFill>
                  <a:srgbClr val="FFFF00"/>
                </a:solidFill>
                <a:effectLst/>
              </a:rPr>
              <a:t>Не ловите детёнышей диких животных и не уносите их домой.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 dirty="0" smtClean="0">
              <a:solidFill>
                <a:srgbClr val="FFFF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D9C76F-74E1-44F4-B133-ECB3A8B0D16E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36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564859"/>
      </p:ext>
    </p:extLst>
  </p:cSld>
  <p:clrMapOvr>
    <a:masterClrMapping/>
  </p:clrMapOvr>
  <p:transition advTm="15000">
    <p:push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755650" y="6381750"/>
            <a:ext cx="1901825" cy="476250"/>
          </a:xfrm>
        </p:spPr>
        <p:txBody>
          <a:bodyPr/>
          <a:lstStyle/>
          <a:p>
            <a:pPr>
              <a:defRPr/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C4D980-CE0F-4AB9-BCB0-8D8A6B0929AA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37</a:t>
            </a:fld>
            <a:endParaRPr lang="ru-RU">
              <a:solidFill>
                <a:srgbClr val="FFFFFF"/>
              </a:solidFill>
            </a:endParaRPr>
          </a:p>
        </p:txBody>
      </p:sp>
      <p:pic>
        <p:nvPicPr>
          <p:cNvPr id="48132" name="Picture 2" descr="C:\Documents and Settings\Администратор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750" y="-457200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3" name="Прямоугольник 6"/>
          <p:cNvSpPr>
            <a:spLocks noChangeArrowheads="1"/>
          </p:cNvSpPr>
          <p:nvPr/>
        </p:nvSpPr>
        <p:spPr bwMode="auto">
          <a:xfrm>
            <a:off x="857250" y="1071563"/>
            <a:ext cx="8072438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000" b="1" dirty="0" smtClean="0">
                <a:solidFill>
                  <a:srgbClr val="008000"/>
                </a:solidFill>
                <a:latin typeface="Georgia" pitchFamily="18" charset="0"/>
              </a:rPr>
              <a:t>Откуда начинается Россия!</a:t>
            </a: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000" b="1" dirty="0" smtClean="0">
                <a:solidFill>
                  <a:srgbClr val="008000"/>
                </a:solidFill>
                <a:latin typeface="Georgia" pitchFamily="18" charset="0"/>
              </a:rPr>
              <a:t>С  тропинки, что сбежала к речке синей                                               </a:t>
            </a: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000" b="1" dirty="0" smtClean="0">
                <a:solidFill>
                  <a:srgbClr val="008000"/>
                </a:solidFill>
                <a:latin typeface="Georgia" pitchFamily="18" charset="0"/>
              </a:rPr>
              <a:t>   А, может, начинается с крыльца</a:t>
            </a: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000" b="1" dirty="0" smtClean="0">
                <a:solidFill>
                  <a:srgbClr val="008000"/>
                </a:solidFill>
                <a:latin typeface="Georgia" pitchFamily="18" charset="0"/>
              </a:rPr>
              <a:t> Иль с поля, где пшеницы нет конца!</a:t>
            </a: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000" b="1" dirty="0" smtClean="0">
                <a:solidFill>
                  <a:srgbClr val="008000"/>
                </a:solidFill>
                <a:latin typeface="Georgia" pitchFamily="18" charset="0"/>
              </a:rPr>
              <a:t>С высоких гор Саянских, что вдали</a:t>
            </a: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000" b="1" dirty="0" smtClean="0">
                <a:solidFill>
                  <a:srgbClr val="008000"/>
                </a:solidFill>
                <a:latin typeface="Georgia" pitchFamily="18" charset="0"/>
              </a:rPr>
              <a:t>Или тепла моей родной земли.</a:t>
            </a: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000" b="1" dirty="0" smtClean="0">
                <a:solidFill>
                  <a:srgbClr val="008000"/>
                </a:solidFill>
                <a:latin typeface="Georgia" pitchFamily="18" charset="0"/>
              </a:rPr>
              <a:t>Кузбасс–мой дом родной, тебя любя</a:t>
            </a: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000" b="1" dirty="0" smtClean="0">
                <a:solidFill>
                  <a:srgbClr val="008000"/>
                </a:solidFill>
                <a:latin typeface="Georgia" pitchFamily="18" charset="0"/>
              </a:rPr>
              <a:t>  Мы защитим, не пожалев себя!</a:t>
            </a:r>
          </a:p>
        </p:txBody>
      </p:sp>
    </p:spTree>
    <p:extLst>
      <p:ext uri="{BB962C8B-B14F-4D97-AF65-F5344CB8AC3E}">
        <p14:creationId xmlns:p14="http://schemas.microsoft.com/office/powerpoint/2010/main" val="2571821516"/>
      </p:ext>
    </p:extLst>
  </p:cSld>
  <p:clrMapOvr>
    <a:masterClrMapping/>
  </p:clrMapOvr>
  <p:transition advTm="15000">
    <p:push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ывод:  Бережное отношение к природе всегда считалось общечеловеческой ценностью. Каждый человек с раннего детства должен соблюдать правила общения с природой, сохранять в чистоте и порядке города и сёла нашей страны. По тому, как общество относится к природе, оценивается уровень его культуры.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0"/>
          <a:stretch/>
        </p:blipFill>
        <p:spPr bwMode="auto">
          <a:xfrm>
            <a:off x="1602105" y="1320800"/>
            <a:ext cx="5939790" cy="4216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26570"/>
          </a:xfrm>
        </p:spPr>
        <p:txBody>
          <a:bodyPr/>
          <a:lstStyle/>
          <a:p>
            <a:r>
              <a:rPr lang="ru-RU" dirty="0" smtClean="0"/>
              <a:t>Благодарю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Что можно сказать об отношении человека к природе?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83768" y="836712"/>
            <a:ext cx="6516277" cy="499147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d.multiurok.ru/html/2017/11/10/s_5a05eadedef07/img_s738608_0_3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23728" y="404664"/>
            <a:ext cx="6732301" cy="491323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d.multiurok.ru/html/2017/11/10/s_5a05eadedef07/img_s738608_0_4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79712" y="836712"/>
            <a:ext cx="6876317" cy="49999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d.multiurok.ru/html/2017/11/10/s_5a05eadedef07/img_s738608_0_5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39752" y="1628800"/>
            <a:ext cx="6408712" cy="38882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659160"/>
          </a:xfrm>
        </p:spPr>
        <p:txBody>
          <a:bodyPr/>
          <a:lstStyle/>
          <a:p>
            <a:pPr algn="ctr"/>
            <a:r>
              <a:rPr lang="ru-RU" sz="1600" b="1" dirty="0" smtClean="0"/>
              <a:t>БЕРЕЖНОЕ ОТНОШЕНИЕ К ПРИРОДЕ</a:t>
            </a:r>
            <a:endParaRPr lang="ru-RU" sz="16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1916832"/>
            <a:ext cx="7086600" cy="3024336"/>
          </a:xfrm>
        </p:spPr>
        <p:txBody>
          <a:bodyPr>
            <a:normAutofit fontScale="25000" lnSpcReduction="20000"/>
          </a:bodyPr>
          <a:lstStyle/>
          <a:p>
            <a:r>
              <a:rPr lang="ru-RU" sz="5500" dirty="0" smtClean="0"/>
              <a:t>  </a:t>
            </a:r>
            <a:r>
              <a:rPr lang="ru-RU" sz="7200" dirty="0" smtClean="0"/>
              <a:t>Жизнь древних людей зависела от капризов окружающей природы. А если случалась засуха или лесной пожар, или охота была неудачной, то им грозил голод. И поэтому наши далекие предки преклонялись перед силами природы и брали у природы только все самое необходимое для жизни.</a:t>
            </a:r>
          </a:p>
          <a:p>
            <a:r>
              <a:rPr lang="ru-RU" sz="7200" dirty="0" smtClean="0"/>
              <a:t>  Природа была лучше и богаче нашей. Могучие дубы, густые леса. Много разных зверей, птиц бесчисленных, родников с чистой и целебной водой.</a:t>
            </a:r>
          </a:p>
          <a:p>
            <a:r>
              <a:rPr lang="ru-RU" sz="7200" dirty="0" smtClean="0"/>
              <a:t>    Беречь природу.</a:t>
            </a:r>
          </a:p>
          <a:p>
            <a:r>
              <a:rPr lang="ru-RU" sz="7200" dirty="0" smtClean="0"/>
              <a:t>А как ее беречь – природу-то?</a:t>
            </a:r>
          </a:p>
          <a:p>
            <a:r>
              <a:rPr lang="ru-RU" sz="7200" dirty="0" smtClean="0"/>
              <a:t>Так, как берегли наши предки:</a:t>
            </a:r>
          </a:p>
          <a:p>
            <a:r>
              <a:rPr lang="ru-RU" sz="7200" dirty="0" smtClean="0"/>
              <a:t>Не брать у природы лишнего.</a:t>
            </a:r>
          </a:p>
          <a:p>
            <a:endParaRPr lang="ru-RU" sz="7200" dirty="0" smtClean="0"/>
          </a:p>
          <a:p>
            <a:endParaRPr lang="ru-RU" sz="7200" dirty="0" smtClean="0"/>
          </a:p>
          <a:p>
            <a:endParaRPr lang="ru-RU" sz="7200" dirty="0" smtClean="0"/>
          </a:p>
          <a:p>
            <a:r>
              <a:rPr lang="ru-RU" sz="7200" dirty="0" smtClean="0"/>
              <a:t> 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659160"/>
          </a:xfrm>
        </p:spPr>
        <p:txBody>
          <a:bodyPr/>
          <a:lstStyle/>
          <a:p>
            <a:pPr algn="ctr"/>
            <a:r>
              <a:rPr lang="ru-RU" sz="1600" b="1" dirty="0" smtClean="0"/>
              <a:t>БЕРЕЖНОЕ ОТНОШЕНИЕ К ПРИРОДЕ</a:t>
            </a:r>
            <a:endParaRPr lang="ru-RU" sz="16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1916832"/>
            <a:ext cx="7086600" cy="3024336"/>
          </a:xfrm>
        </p:spPr>
        <p:txBody>
          <a:bodyPr>
            <a:normAutofit fontScale="32500" lnSpcReduction="20000"/>
          </a:bodyPr>
          <a:lstStyle/>
          <a:p>
            <a:r>
              <a:rPr lang="ru-RU" sz="5000" dirty="0" smtClean="0"/>
              <a:t>Рациональное (правильное) природопользование является тогда, когда оно:</a:t>
            </a:r>
          </a:p>
          <a:p>
            <a:pPr marL="587502" indent="-514350">
              <a:buAutoNum type="arabicParenR"/>
            </a:pPr>
            <a:r>
              <a:rPr lang="ru-RU" sz="5000" dirty="0" smtClean="0"/>
              <a:t>Не вредит здоровью человека</a:t>
            </a:r>
          </a:p>
          <a:p>
            <a:pPr marL="587502" indent="-514350">
              <a:buAutoNum type="arabicParenR"/>
            </a:pPr>
            <a:r>
              <a:rPr lang="ru-RU" sz="5000" dirty="0" smtClean="0"/>
              <a:t>Не исчезают растения и животные</a:t>
            </a:r>
          </a:p>
          <a:p>
            <a:pPr marL="587502" indent="-514350">
              <a:buAutoNum type="arabicParenR"/>
            </a:pPr>
            <a:r>
              <a:rPr lang="ru-RU" sz="5000" dirty="0" smtClean="0"/>
              <a:t>Не загрязняются атмосфера, вода, почва, не уничтожаются природные ландшафты.</a:t>
            </a:r>
          </a:p>
          <a:p>
            <a:endParaRPr lang="ru-RU" sz="7200" dirty="0" smtClean="0"/>
          </a:p>
          <a:p>
            <a:endParaRPr lang="ru-RU" sz="7200" dirty="0" smtClean="0"/>
          </a:p>
          <a:p>
            <a:r>
              <a:rPr lang="ru-RU" sz="7200" dirty="0" smtClean="0"/>
              <a:t> 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731</TotalTime>
  <Words>869</Words>
  <Application>Microsoft Office PowerPoint</Application>
  <PresentationFormat>Экран (4:3)</PresentationFormat>
  <Paragraphs>123</Paragraphs>
  <Slides>39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7" baseType="lpstr">
      <vt:lpstr>Arial</vt:lpstr>
      <vt:lpstr>Century Gothic</vt:lpstr>
      <vt:lpstr>Georgia</vt:lpstr>
      <vt:lpstr>Times New Roman</vt:lpstr>
      <vt:lpstr>Wingdings</vt:lpstr>
      <vt:lpstr>Wingdings 3</vt:lpstr>
      <vt:lpstr>Легкий дым</vt:lpstr>
      <vt:lpstr>Пакет</vt:lpstr>
      <vt:lpstr>БЕРЕЖНОЕ ОТНОШЕНИЕ К ПРИРОДЕ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БЕРЕЖНОЕ ОТНОШЕНИЕ К ПРИРОДЕ</vt:lpstr>
      <vt:lpstr>БЕРЕЖНОЕ ОТНОШЕНИЕ К ПРИРОДЕ</vt:lpstr>
      <vt:lpstr>Презентация PowerPoint</vt:lpstr>
      <vt:lpstr>Презентация PowerPoint</vt:lpstr>
      <vt:lpstr>БЕРЕЖНОЕ ОТНОШЕНИЕ К ПРИРОДЕ</vt:lpstr>
      <vt:lpstr>Презентация PowerPoint</vt:lpstr>
      <vt:lpstr>Презентация PowerPoint</vt:lpstr>
      <vt:lpstr>Баргузинский заповедник Один из первых заповедников России. Он был основан в 1916 году. </vt:lpstr>
      <vt:lpstr>Презентация PowerPoint</vt:lpstr>
      <vt:lpstr>Красная книга Кемеровской области</vt:lpstr>
      <vt:lpstr>История Красной книги</vt:lpstr>
      <vt:lpstr>Красная книга Кемеровской области</vt:lpstr>
      <vt:lpstr>ОХРАНЯЕМЫЕ  ЖИВОТНЫЕ</vt:lpstr>
      <vt:lpstr>Причины исчезновения видов растений и животных:</vt:lpstr>
      <vt:lpstr>Страницы Красной книги Кемеровской области</vt:lpstr>
      <vt:lpstr>Млекопитающие </vt:lpstr>
      <vt:lpstr>Сибирский лесной северный олень</vt:lpstr>
      <vt:lpstr>Сибирская кабарга</vt:lpstr>
      <vt:lpstr>Презентация PowerPoint</vt:lpstr>
      <vt:lpstr>Птицы</vt:lpstr>
      <vt:lpstr>Чёрный аист</vt:lpstr>
      <vt:lpstr>Беркут</vt:lpstr>
      <vt:lpstr>Лебедь - кликун</vt:lpstr>
      <vt:lpstr>Презентация PowerPoint</vt:lpstr>
      <vt:lpstr>     Бабочки Красной книги</vt:lpstr>
      <vt:lpstr>Презентация PowerPoint</vt:lpstr>
      <vt:lpstr>Кандык сибирский</vt:lpstr>
      <vt:lpstr>Прострел     Ветренница  лесная (подснежник)</vt:lpstr>
      <vt:lpstr>Правила поведения в природе: </vt:lpstr>
      <vt:lpstr>Презентация PowerPoint</vt:lpstr>
      <vt:lpstr>Презентация PowerPoint</vt:lpstr>
      <vt:lpstr>Благодарю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Директор</cp:lastModifiedBy>
  <cp:revision>74</cp:revision>
  <dcterms:created xsi:type="dcterms:W3CDTF">2022-01-09T11:33:47Z</dcterms:created>
  <dcterms:modified xsi:type="dcterms:W3CDTF">2022-10-26T08:29:59Z</dcterms:modified>
</cp:coreProperties>
</file>