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FB5EA3C-8241-40E5-973D-E0F3A2A6446C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800F7A4-698C-4E9F-B3DE-7DD9B026DD2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3463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EA3C-8241-40E5-973D-E0F3A2A6446C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F7A4-698C-4E9F-B3DE-7DD9B026D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075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EA3C-8241-40E5-973D-E0F3A2A6446C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F7A4-698C-4E9F-B3DE-7DD9B026DD2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99493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EA3C-8241-40E5-973D-E0F3A2A6446C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F7A4-698C-4E9F-B3DE-7DD9B026DD2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5465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EA3C-8241-40E5-973D-E0F3A2A6446C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F7A4-698C-4E9F-B3DE-7DD9B026D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365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EA3C-8241-40E5-973D-E0F3A2A6446C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F7A4-698C-4E9F-B3DE-7DD9B026DD2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4282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EA3C-8241-40E5-973D-E0F3A2A6446C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F7A4-698C-4E9F-B3DE-7DD9B026DD2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1603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EA3C-8241-40E5-973D-E0F3A2A6446C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F7A4-698C-4E9F-B3DE-7DD9B026DD2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186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EA3C-8241-40E5-973D-E0F3A2A6446C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F7A4-698C-4E9F-B3DE-7DD9B026DD2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2385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EA3C-8241-40E5-973D-E0F3A2A6446C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F7A4-698C-4E9F-B3DE-7DD9B026D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317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EA3C-8241-40E5-973D-E0F3A2A6446C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F7A4-698C-4E9F-B3DE-7DD9B026DD2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8980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EA3C-8241-40E5-973D-E0F3A2A6446C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F7A4-698C-4E9F-B3DE-7DD9B026D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966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EA3C-8241-40E5-973D-E0F3A2A6446C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F7A4-698C-4E9F-B3DE-7DD9B026DD2C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1903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EA3C-8241-40E5-973D-E0F3A2A6446C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F7A4-698C-4E9F-B3DE-7DD9B026DD2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4879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EA3C-8241-40E5-973D-E0F3A2A6446C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F7A4-698C-4E9F-B3DE-7DD9B026D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642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EA3C-8241-40E5-973D-E0F3A2A6446C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F7A4-698C-4E9F-B3DE-7DD9B026DD2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5961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EA3C-8241-40E5-973D-E0F3A2A6446C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F7A4-698C-4E9F-B3DE-7DD9B026D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853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FB5EA3C-8241-40E5-973D-E0F3A2A6446C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800F7A4-698C-4E9F-B3DE-7DD9B026D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17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C0808D-36B3-4394-8C91-4AE6E60A83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2398" y="1578635"/>
            <a:ext cx="6815669" cy="2087592"/>
          </a:xfrm>
        </p:spPr>
        <p:txBody>
          <a:bodyPr/>
          <a:lstStyle/>
          <a:p>
            <a:r>
              <a:rPr lang="ru-RU" sz="3600" dirty="0">
                <a:solidFill>
                  <a:srgbClr val="00B050"/>
                </a:solidFill>
                <a:latin typeface="+mn-lt"/>
              </a:rPr>
              <a:t>Что такое аттестация </a:t>
            </a:r>
            <a:r>
              <a:rPr lang="ru-RU" sz="3600">
                <a:solidFill>
                  <a:srgbClr val="00B050"/>
                </a:solidFill>
                <a:latin typeface="+mn-lt"/>
              </a:rPr>
              <a:t>педагогических работников, </a:t>
            </a:r>
            <a:r>
              <a:rPr lang="ru-RU" sz="3600" dirty="0">
                <a:solidFill>
                  <a:srgbClr val="00B050"/>
                </a:solidFill>
                <a:latin typeface="+mn-lt"/>
              </a:rPr>
              <a:t>И КАК ОФОРМЯТЬ СВОЕ ПОРТФОЛИО?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B805A60-9261-4C63-B765-C3110A271C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2398" y="4149305"/>
            <a:ext cx="6815669" cy="829093"/>
          </a:xfrm>
        </p:spPr>
        <p:txBody>
          <a:bodyPr/>
          <a:lstStyle/>
          <a:p>
            <a:r>
              <a:rPr lang="ru-RU" b="1" dirty="0"/>
              <a:t>Выполнила:</a:t>
            </a:r>
            <a:r>
              <a:rPr lang="ru-RU" dirty="0"/>
              <a:t> Никандрова Юлия Александровна, методист, ГБУ ДО Центр технического творчества</a:t>
            </a:r>
          </a:p>
        </p:txBody>
      </p:sp>
    </p:spTree>
    <p:extLst>
      <p:ext uri="{BB962C8B-B14F-4D97-AF65-F5344CB8AC3E}">
        <p14:creationId xmlns:p14="http://schemas.microsoft.com/office/powerpoint/2010/main" val="2022508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4BC23-0884-4DFF-9101-D19FA4B95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982132"/>
            <a:ext cx="9815421" cy="1303867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rgbClr val="00B050"/>
                </a:solidFill>
              </a:rPr>
              <a:t>Цель аттестации </a:t>
            </a:r>
            <a:r>
              <a:rPr lang="ru-RU" sz="2800" dirty="0"/>
              <a:t>– подтверждение соответствия педагогических работников занимаемым должностям на основе оценки их профессиональной деятельности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CD088B-F0C6-4B9C-853F-C1D15143B2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98448" y="2560319"/>
            <a:ext cx="4718304" cy="3702457"/>
          </a:xfrm>
        </p:spPr>
        <p:txBody>
          <a:bodyPr>
            <a:normAutofit fontScale="25000" lnSpcReduction="20000"/>
          </a:bodyPr>
          <a:lstStyle/>
          <a:p>
            <a:pPr marL="0" indent="361950">
              <a:buNone/>
            </a:pPr>
            <a:r>
              <a:rPr lang="ru-RU" sz="6400" b="1" dirty="0">
                <a:solidFill>
                  <a:srgbClr val="00B050"/>
                </a:solidFill>
              </a:rPr>
              <a:t>Аттестация на подтверждение соответствия занимаемой должности: </a:t>
            </a:r>
          </a:p>
          <a:p>
            <a:pPr marL="0" indent="0" algn="just"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449263" algn="l"/>
              </a:tabLst>
            </a:pPr>
            <a:r>
              <a:rPr lang="ru-RU" sz="5600" dirty="0">
                <a:solidFill>
                  <a:schemeClr val="tx1"/>
                </a:solidFill>
              </a:rPr>
              <a:t> Обязательна, проводится по инициативе работодателя; </a:t>
            </a:r>
          </a:p>
          <a:p>
            <a:pPr marL="0" indent="0" algn="just">
              <a:buClr>
                <a:schemeClr val="tx1"/>
              </a:buClr>
              <a:tabLst>
                <a:tab pos="449263" algn="l"/>
              </a:tabLst>
            </a:pPr>
            <a:r>
              <a:rPr lang="ru-RU" sz="5600" dirty="0">
                <a:solidFill>
                  <a:schemeClr val="tx1"/>
                </a:solidFill>
              </a:rPr>
              <a:t> </a:t>
            </a:r>
            <a:r>
              <a:rPr lang="ru-RU" sz="5600" b="1" dirty="0">
                <a:solidFill>
                  <a:schemeClr val="tx1"/>
                </a:solidFill>
              </a:rPr>
              <a:t>Один раз в пять лет; </a:t>
            </a:r>
          </a:p>
          <a:p>
            <a:pPr marL="0" indent="0" algn="just">
              <a:buClr>
                <a:schemeClr val="tx1"/>
              </a:buClr>
              <a:tabLst>
                <a:tab pos="449263" algn="l"/>
              </a:tabLst>
            </a:pPr>
            <a:r>
              <a:rPr lang="ru-RU" sz="5600" dirty="0">
                <a:solidFill>
                  <a:schemeClr val="tx1"/>
                </a:solidFill>
              </a:rPr>
              <a:t> </a:t>
            </a:r>
            <a:r>
              <a:rPr lang="ru-RU" sz="5600" u="sng" dirty="0">
                <a:solidFill>
                  <a:schemeClr val="tx1"/>
                </a:solidFill>
              </a:rPr>
              <a:t>Аттестацию </a:t>
            </a:r>
            <a:r>
              <a:rPr lang="ru-RU" sz="5600" b="1" u="sng" dirty="0">
                <a:solidFill>
                  <a:schemeClr val="tx1"/>
                </a:solidFill>
              </a:rPr>
              <a:t>НЕ проходят </a:t>
            </a:r>
            <a:r>
              <a:rPr lang="ru-RU" sz="5600" u="sng" dirty="0">
                <a:solidFill>
                  <a:schemeClr val="tx1"/>
                </a:solidFill>
              </a:rPr>
              <a:t>следующие педагогические работники: </a:t>
            </a:r>
          </a:p>
          <a:p>
            <a:pPr marL="0" indent="0" algn="just">
              <a:buClrTx/>
              <a:buAutoNum type="arabicPeriod"/>
              <a:tabLst>
                <a:tab pos="266700" algn="l"/>
              </a:tabLst>
            </a:pPr>
            <a:r>
              <a:rPr lang="ru-RU" sz="4300" dirty="0">
                <a:solidFill>
                  <a:schemeClr val="tx1"/>
                </a:solidFill>
              </a:rPr>
              <a:t> имеющие квалификационные категории; </a:t>
            </a:r>
          </a:p>
          <a:p>
            <a:pPr marL="0" indent="0" algn="just">
              <a:buClrTx/>
              <a:buAutoNum type="arabicPeriod"/>
              <a:tabLst>
                <a:tab pos="266700" algn="l"/>
              </a:tabLst>
            </a:pPr>
            <a:r>
              <a:rPr lang="ru-RU" sz="4300" dirty="0">
                <a:solidFill>
                  <a:schemeClr val="tx1"/>
                </a:solidFill>
              </a:rPr>
              <a:t> проработавшие в занимаемой должности менее 2-х лет в организации, в которой проводится аттестация; </a:t>
            </a:r>
          </a:p>
          <a:p>
            <a:pPr marL="0" indent="0" algn="just">
              <a:buClrTx/>
              <a:buAutoNum type="arabicPeriod"/>
              <a:tabLst>
                <a:tab pos="266700" algn="l"/>
              </a:tabLst>
            </a:pPr>
            <a:r>
              <a:rPr lang="ru-RU" sz="4300" dirty="0">
                <a:solidFill>
                  <a:schemeClr val="tx1"/>
                </a:solidFill>
              </a:rPr>
              <a:t> беременные женщины; женщины, находящиеся в отпуске по беременности и родам; </a:t>
            </a:r>
          </a:p>
          <a:p>
            <a:pPr marL="0" indent="0" algn="just">
              <a:buClrTx/>
              <a:buAutoNum type="arabicPeriod"/>
              <a:tabLst>
                <a:tab pos="266700" algn="l"/>
              </a:tabLst>
            </a:pPr>
            <a:r>
              <a:rPr lang="ru-RU" sz="4300" dirty="0">
                <a:solidFill>
                  <a:schemeClr val="tx1"/>
                </a:solidFill>
              </a:rPr>
              <a:t> лица, находящиеся в отпуске по уходу за ребенком до достижения им возраста трех лет; (</a:t>
            </a:r>
            <a:r>
              <a:rPr lang="ru-RU" sz="4300" dirty="0" err="1">
                <a:solidFill>
                  <a:schemeClr val="tx1"/>
                </a:solidFill>
              </a:rPr>
              <a:t>пп</a:t>
            </a:r>
            <a:r>
              <a:rPr lang="ru-RU" sz="4300" dirty="0">
                <a:solidFill>
                  <a:schemeClr val="tx1"/>
                </a:solidFill>
              </a:rPr>
              <a:t>. 4,5 – аттестация возможна не ранее, чем через 2 года после их выхода из указанных отпусков). </a:t>
            </a:r>
          </a:p>
          <a:p>
            <a:pPr marL="0" indent="0" algn="just">
              <a:buClrTx/>
              <a:buAutoNum type="arabicPeriod"/>
              <a:tabLst>
                <a:tab pos="266700" algn="l"/>
              </a:tabLst>
            </a:pPr>
            <a:r>
              <a:rPr lang="ru-RU" sz="4300" dirty="0">
                <a:solidFill>
                  <a:schemeClr val="tx1"/>
                </a:solidFill>
              </a:rPr>
              <a:t> отсутствующие на рабочем месте более 4-х месяцев подряд в связи с заболеванием (аттестация возможна не ранее, чем через год после выхода на работу)</a:t>
            </a: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5406788-74D5-477C-9BF3-3829411B9B1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pPr marL="0" indent="361950">
              <a:buNone/>
              <a:tabLst>
                <a:tab pos="0" algn="l"/>
              </a:tabLst>
            </a:pPr>
            <a:r>
              <a:rPr lang="ru-RU" sz="6400" b="1" dirty="0">
                <a:solidFill>
                  <a:srgbClr val="00B050"/>
                </a:solidFill>
              </a:rPr>
              <a:t>Аттестация в целях установления квалификационной категории: </a:t>
            </a:r>
          </a:p>
          <a:p>
            <a:pPr marL="180975" indent="0" algn="just">
              <a:buFont typeface="Arial" panose="020B0604020202020204" pitchFamily="34" charset="0"/>
              <a:buChar char="•"/>
              <a:tabLst>
                <a:tab pos="449263" algn="l"/>
              </a:tabLst>
            </a:pPr>
            <a:r>
              <a:rPr lang="ru-RU" sz="5600" dirty="0">
                <a:solidFill>
                  <a:schemeClr val="tx1"/>
                </a:solidFill>
              </a:rPr>
              <a:t> Проводится по желанию работника; </a:t>
            </a:r>
          </a:p>
          <a:p>
            <a:pPr marL="180975" indent="0" algn="just">
              <a:buFont typeface="Arial" panose="020B0604020202020204" pitchFamily="34" charset="0"/>
              <a:buChar char="•"/>
              <a:tabLst>
                <a:tab pos="449263" algn="l"/>
              </a:tabLst>
            </a:pPr>
            <a:r>
              <a:rPr lang="ru-RU" sz="5600" dirty="0">
                <a:solidFill>
                  <a:schemeClr val="tx1"/>
                </a:solidFill>
              </a:rPr>
              <a:t> Один раз в пять лет; </a:t>
            </a:r>
          </a:p>
          <a:p>
            <a:pPr marL="180975" indent="0" algn="just">
              <a:buFont typeface="Arial" panose="020B0604020202020204" pitchFamily="34" charset="0"/>
              <a:buChar char="•"/>
              <a:tabLst>
                <a:tab pos="449263" algn="l"/>
              </a:tabLst>
            </a:pPr>
            <a:r>
              <a:rPr lang="ru-RU" sz="5600" dirty="0">
                <a:solidFill>
                  <a:schemeClr val="tx1"/>
                </a:solidFill>
              </a:rPr>
              <a:t> Заявления о проведении аттестации подаются педагогическими работниками независимо от продолжительности работы в организации. </a:t>
            </a:r>
          </a:p>
          <a:p>
            <a:pPr marL="180975" indent="0" algn="just">
              <a:buFont typeface="Arial" panose="020B0604020202020204" pitchFamily="34" charset="0"/>
              <a:buChar char="•"/>
              <a:tabLst>
                <a:tab pos="449263" algn="l"/>
              </a:tabLst>
            </a:pPr>
            <a:r>
              <a:rPr lang="ru-RU" sz="5600" dirty="0">
                <a:solidFill>
                  <a:schemeClr val="tx1"/>
                </a:solidFill>
              </a:rPr>
              <a:t> Сначала – аттестация на первую квалификационную категорию, затем – на высшую квалификационную категорию.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3703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50473B6-6B00-4A66-849C-2279382954D5}"/>
              </a:ext>
            </a:extLst>
          </p:cNvPr>
          <p:cNvSpPr/>
          <p:nvPr/>
        </p:nvSpPr>
        <p:spPr>
          <a:xfrm>
            <a:off x="813759" y="862642"/>
            <a:ext cx="10564484" cy="51154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E9586B9-2936-4814-B519-B977AA3518D1}"/>
              </a:ext>
            </a:extLst>
          </p:cNvPr>
          <p:cNvSpPr/>
          <p:nvPr/>
        </p:nvSpPr>
        <p:spPr>
          <a:xfrm>
            <a:off x="931653" y="770547"/>
            <a:ext cx="1044658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B050"/>
                </a:solidFill>
              </a:rPr>
              <a:t>Аттестация на подтверждение соответствия занимаемой должности </a:t>
            </a:r>
          </a:p>
          <a:p>
            <a:r>
              <a:rPr lang="ru-RU" dirty="0"/>
              <a:t>❖ проводится в ЦТТ аттестационной комиссией за основе приказа директора; </a:t>
            </a:r>
          </a:p>
          <a:p>
            <a:r>
              <a:rPr lang="ru-RU" dirty="0"/>
              <a:t>❖ ответственный за аттестацию вносит в аттестационную комиссию </a:t>
            </a:r>
            <a:r>
              <a:rPr lang="ru-RU" b="1" u="sng" dirty="0"/>
              <a:t>представление: </a:t>
            </a:r>
          </a:p>
          <a:p>
            <a:r>
              <a:rPr lang="ru-RU" sz="1400" dirty="0"/>
              <a:t>• ФИО работника; </a:t>
            </a:r>
          </a:p>
          <a:p>
            <a:r>
              <a:rPr lang="ru-RU" sz="1400" dirty="0"/>
              <a:t>• наименование должности на дату проведения аттестации; </a:t>
            </a:r>
          </a:p>
          <a:p>
            <a:r>
              <a:rPr lang="ru-RU" sz="1400" dirty="0"/>
              <a:t>• дата заключения по этой должности трудового договора; </a:t>
            </a:r>
          </a:p>
          <a:p>
            <a:r>
              <a:rPr lang="ru-RU" sz="1400" dirty="0"/>
              <a:t>• уровень образования и квалификации по специальности или направлению подготовки; </a:t>
            </a:r>
          </a:p>
          <a:p>
            <a:r>
              <a:rPr lang="ru-RU" sz="1400" dirty="0"/>
              <a:t>• информация о получении дополнительного профессионального образования по профилю педагогической деятельности (курсы ПК); </a:t>
            </a:r>
          </a:p>
          <a:p>
            <a:r>
              <a:rPr lang="ru-RU" sz="1400" dirty="0"/>
              <a:t>• результаты предыдущих аттестаций (в случае их проведения); </a:t>
            </a:r>
          </a:p>
          <a:p>
            <a:r>
              <a:rPr lang="ru-RU" sz="1400" dirty="0"/>
              <a:t>• мотивированная всесторонняя и объективная оценка профессиональных, деловых качеств, результатов профессиональной деятельности педагогического работника по выполнению трудовых обязанностей, возложенных на него трудовым договором. </a:t>
            </a:r>
          </a:p>
          <a:p>
            <a:pPr algn="just"/>
            <a:r>
              <a:rPr lang="ru-RU" sz="1600" dirty="0">
                <a:solidFill>
                  <a:srgbClr val="0070C0"/>
                </a:solidFill>
              </a:rPr>
              <a:t>❖ работник должен быть ознакомлен с графиком проведения аттестации не позднее, чем за</a:t>
            </a:r>
            <a:r>
              <a:rPr lang="ru-RU" sz="1600" b="1" dirty="0">
                <a:solidFill>
                  <a:srgbClr val="0070C0"/>
                </a:solidFill>
              </a:rPr>
              <a:t> 30 календарных дней до дня аттестации;</a:t>
            </a:r>
            <a:r>
              <a:rPr lang="ru-RU" sz="1600" dirty="0">
                <a:solidFill>
                  <a:srgbClr val="0070C0"/>
                </a:solidFill>
              </a:rPr>
              <a:t> </a:t>
            </a:r>
          </a:p>
          <a:p>
            <a:pPr algn="just"/>
            <a:r>
              <a:rPr lang="ru-RU" sz="1600" dirty="0">
                <a:solidFill>
                  <a:srgbClr val="0070C0"/>
                </a:solidFill>
              </a:rPr>
              <a:t>❖ работодатель знакомит работника с представлением под роспись не позднее, чем за 30 календарных дней до дня проведения аттестации. После ознакомления с представлением работник имеет право по желанию представить в аттестационную комиссию дополнительные сведения, характеризующие его профессиональную деятельность. </a:t>
            </a:r>
          </a:p>
          <a:p>
            <a:pPr algn="just"/>
            <a:r>
              <a:rPr lang="ru-RU" sz="1600" dirty="0"/>
              <a:t>❖ Аттестация проводится аттестационной комиссией в присутствии работника. Если он отсутствует по уважительной причине – заседание переносится. </a:t>
            </a:r>
          </a:p>
          <a:p>
            <a:pPr algn="just"/>
            <a:r>
              <a:rPr lang="ru-RU" sz="1600" dirty="0"/>
              <a:t>Если работник отсутствует по неуважительной причине – аттестация происходит без его участия. </a:t>
            </a:r>
          </a:p>
          <a:p>
            <a:r>
              <a:rPr lang="ru-RU" sz="1600" dirty="0"/>
              <a:t>❖ Аттестационная комиссия принимает решение: </a:t>
            </a:r>
          </a:p>
          <a:p>
            <a:pPr marL="285750" indent="-285750">
              <a:buFontTx/>
              <a:buChar char="-"/>
            </a:pPr>
            <a:r>
              <a:rPr lang="ru-RU" sz="1600" dirty="0">
                <a:solidFill>
                  <a:srgbClr val="C00000"/>
                </a:solidFill>
              </a:rPr>
              <a:t>РАБОТНИК СООТВЕТСТВУЕТ ЗАНИМАЕМОЙ ДОЛЖНОСТИ. </a:t>
            </a:r>
          </a:p>
          <a:p>
            <a:pPr marL="285750" indent="-285750">
              <a:buFontTx/>
              <a:buChar char="-"/>
            </a:pPr>
            <a:r>
              <a:rPr lang="ru-RU" sz="1600" dirty="0">
                <a:solidFill>
                  <a:srgbClr val="C00000"/>
                </a:solidFill>
              </a:rPr>
              <a:t>РАБОТНИК НЕ СООТВЕТСТВУЕТ ЗАНИМАЕМОЙ ДОЛЖНОСТИ</a:t>
            </a:r>
          </a:p>
        </p:txBody>
      </p:sp>
    </p:spTree>
    <p:extLst>
      <p:ext uri="{BB962C8B-B14F-4D97-AF65-F5344CB8AC3E}">
        <p14:creationId xmlns:p14="http://schemas.microsoft.com/office/powerpoint/2010/main" val="2690972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E784C26-C1DF-4D2C-9BF7-BEA52F356B94}"/>
              </a:ext>
            </a:extLst>
          </p:cNvPr>
          <p:cNvSpPr/>
          <p:nvPr/>
        </p:nvSpPr>
        <p:spPr>
          <a:xfrm>
            <a:off x="776377" y="672860"/>
            <a:ext cx="10662249" cy="55209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u="sng" dirty="0">
                <a:solidFill>
                  <a:srgbClr val="C00000"/>
                </a:solidFill>
              </a:rPr>
              <a:t>Аттестация в целях установления квалификационной категории</a:t>
            </a:r>
          </a:p>
          <a:p>
            <a:pPr indent="180975" algn="just">
              <a:buFontTx/>
              <a:buChar char="-"/>
            </a:pPr>
            <a:r>
              <a:rPr lang="ru-RU" sz="2000" dirty="0">
                <a:solidFill>
                  <a:srgbClr val="0070C0"/>
                </a:solidFill>
              </a:rPr>
              <a:t>Проводится по желанию работника;</a:t>
            </a:r>
          </a:p>
          <a:p>
            <a:pPr indent="180975" algn="just">
              <a:buFontTx/>
              <a:buChar char="-"/>
            </a:pPr>
            <a:r>
              <a:rPr lang="ru-RU" sz="2000" dirty="0">
                <a:solidFill>
                  <a:srgbClr val="0070C0"/>
                </a:solidFill>
              </a:rPr>
              <a:t>Заявление подается работником ЛИЧНО (через портал ГОСУСЛУГИ, МФЦ);</a:t>
            </a:r>
          </a:p>
          <a:p>
            <a:pPr indent="180975" algn="just">
              <a:buFontTx/>
              <a:buChar char="-"/>
            </a:pPr>
            <a:r>
              <a:rPr lang="ru-RU" sz="2000" dirty="0">
                <a:solidFill>
                  <a:srgbClr val="0070C0"/>
                </a:solidFill>
              </a:rPr>
              <a:t>Аттестация проводится аттестационной комиссией «Центра аттестации и мониторинга Комитета по образованию»;</a:t>
            </a:r>
          </a:p>
          <a:p>
            <a:pPr indent="180975" algn="just">
              <a:buFontTx/>
              <a:buChar char="-"/>
            </a:pPr>
            <a:r>
              <a:rPr lang="ru-RU" sz="2000" dirty="0">
                <a:solidFill>
                  <a:srgbClr val="0070C0"/>
                </a:solidFill>
              </a:rPr>
              <a:t>Квалификационная категория устанавливается </a:t>
            </a:r>
            <a:r>
              <a:rPr lang="ru-RU" sz="2000" u="sng" dirty="0">
                <a:solidFill>
                  <a:srgbClr val="C00000"/>
                </a:solidFill>
              </a:rPr>
              <a:t>на  5 лет.</a:t>
            </a:r>
          </a:p>
          <a:p>
            <a:pPr indent="180975" algn="just"/>
            <a:r>
              <a:rPr lang="ru-RU" sz="2000" dirty="0">
                <a:solidFill>
                  <a:srgbClr val="0070C0"/>
                </a:solidFill>
              </a:rPr>
              <a:t>После установления </a:t>
            </a:r>
            <a:r>
              <a:rPr lang="ru-RU" sz="2000" u="sng" dirty="0">
                <a:solidFill>
                  <a:srgbClr val="C00000"/>
                </a:solidFill>
              </a:rPr>
              <a:t>первой</a:t>
            </a:r>
            <a:r>
              <a:rPr lang="ru-RU" sz="2000" dirty="0">
                <a:solidFill>
                  <a:srgbClr val="0070C0"/>
                </a:solidFill>
              </a:rPr>
              <a:t> категории на </a:t>
            </a:r>
            <a:r>
              <a:rPr lang="ru-RU" sz="2000" u="sng" dirty="0">
                <a:solidFill>
                  <a:srgbClr val="C00000"/>
                </a:solidFill>
              </a:rPr>
              <a:t>высшую</a:t>
            </a:r>
            <a:r>
              <a:rPr lang="ru-RU" sz="2000" dirty="0">
                <a:solidFill>
                  <a:srgbClr val="0070C0"/>
                </a:solidFill>
              </a:rPr>
              <a:t> можно подавать </a:t>
            </a:r>
            <a:r>
              <a:rPr lang="ru-RU" sz="2000" b="1" u="sng" dirty="0">
                <a:solidFill>
                  <a:srgbClr val="0070C0"/>
                </a:solidFill>
              </a:rPr>
              <a:t>через 2 года</a:t>
            </a:r>
            <a:r>
              <a:rPr lang="ru-RU" sz="2000" b="1" dirty="0">
                <a:solidFill>
                  <a:srgbClr val="0070C0"/>
                </a:solidFill>
              </a:rPr>
              <a:t>. </a:t>
            </a:r>
            <a:r>
              <a:rPr lang="ru-RU" sz="2000" dirty="0">
                <a:solidFill>
                  <a:srgbClr val="0070C0"/>
                </a:solidFill>
              </a:rPr>
              <a:t>Подтверждается категория каждые </a:t>
            </a:r>
            <a:r>
              <a:rPr lang="ru-RU" sz="2000" b="1" u="sng" dirty="0">
                <a:solidFill>
                  <a:srgbClr val="C00000"/>
                </a:solidFill>
              </a:rPr>
              <a:t>5 лет.</a:t>
            </a:r>
            <a:endParaRPr lang="ru-RU" sz="2000" b="1" u="sng" dirty="0">
              <a:solidFill>
                <a:srgbClr val="0070C0"/>
              </a:solidFill>
            </a:endParaRPr>
          </a:p>
          <a:p>
            <a:pPr indent="180975" algn="just">
              <a:buFontTx/>
              <a:buChar char="-"/>
            </a:pPr>
            <a:r>
              <a:rPr lang="ru-RU" sz="2000" dirty="0">
                <a:solidFill>
                  <a:srgbClr val="0070C0"/>
                </a:solidFill>
              </a:rPr>
              <a:t>После заседания АК выносится решение об установлении квалификационной категории или об отказе в установлении квалификационной категории;</a:t>
            </a:r>
          </a:p>
          <a:p>
            <a:pPr indent="180975" algn="just">
              <a:buFontTx/>
              <a:buChar char="-"/>
            </a:pPr>
            <a:r>
              <a:rPr lang="ru-RU" sz="2000" dirty="0">
                <a:solidFill>
                  <a:srgbClr val="0070C0"/>
                </a:solidFill>
              </a:rPr>
              <a:t>Если в установлении категории отказано – можно еще раз обратиться с заявлением в аттестационную комиссию не ранее, чем через два года со дня принятия решения об отказе;</a:t>
            </a:r>
          </a:p>
          <a:p>
            <a:pPr indent="180975" algn="just">
              <a:buFontTx/>
              <a:buChar char="-"/>
            </a:pPr>
            <a:r>
              <a:rPr lang="ru-RU" sz="2000" dirty="0">
                <a:solidFill>
                  <a:srgbClr val="0070C0"/>
                </a:solidFill>
              </a:rPr>
              <a:t>Аттестация проводится АК без присутствия работника (хотя он имеет право лично присутствовать на заседании) путем оценки </a:t>
            </a:r>
            <a:r>
              <a:rPr lang="ru-RU" sz="2000" dirty="0">
                <a:solidFill>
                  <a:srgbClr val="C00000"/>
                </a:solidFill>
              </a:rPr>
              <a:t>портфолио профессиональных достижений.</a:t>
            </a:r>
          </a:p>
        </p:txBody>
      </p:sp>
    </p:spTree>
    <p:extLst>
      <p:ext uri="{BB962C8B-B14F-4D97-AF65-F5344CB8AC3E}">
        <p14:creationId xmlns:p14="http://schemas.microsoft.com/office/powerpoint/2010/main" val="3668519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0CD5B52-91F6-44C5-A70E-593B05DC6E71}"/>
              </a:ext>
            </a:extLst>
          </p:cNvPr>
          <p:cNvSpPr/>
          <p:nvPr/>
        </p:nvSpPr>
        <p:spPr>
          <a:xfrm>
            <a:off x="1009291" y="931653"/>
            <a:ext cx="10334445" cy="52793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rgbClr val="C00000"/>
                </a:solidFill>
              </a:rPr>
              <a:t>Содержание портфолио педагогического работника</a:t>
            </a:r>
          </a:p>
          <a:p>
            <a:r>
              <a:rPr lang="ru-RU" sz="2400" dirty="0">
                <a:solidFill>
                  <a:srgbClr val="C00000"/>
                </a:solidFill>
              </a:rPr>
              <a:t>(для аттестации на квалификационную категорию):</a:t>
            </a:r>
          </a:p>
          <a:p>
            <a:r>
              <a:rPr lang="en-US" sz="2000" u="sng" dirty="0">
                <a:solidFill>
                  <a:srgbClr val="C00000"/>
                </a:solidFill>
              </a:rPr>
              <a:t>I </a:t>
            </a:r>
            <a:r>
              <a:rPr lang="ru-RU" sz="2000" u="sng" dirty="0">
                <a:solidFill>
                  <a:srgbClr val="C00000"/>
                </a:solidFill>
              </a:rPr>
              <a:t> часть: </a:t>
            </a:r>
            <a:r>
              <a:rPr lang="ru-RU" sz="2000" u="sng" dirty="0">
                <a:solidFill>
                  <a:srgbClr val="0070C0"/>
                </a:solidFill>
              </a:rPr>
              <a:t>Отдельно в файл вкладывается 4 листа:</a:t>
            </a:r>
          </a:p>
          <a:p>
            <a:r>
              <a:rPr lang="ru-RU" sz="2000" dirty="0">
                <a:solidFill>
                  <a:srgbClr val="0070C0"/>
                </a:solidFill>
              </a:rPr>
              <a:t>1. Титульный лист индивидуальной папки</a:t>
            </a:r>
          </a:p>
          <a:p>
            <a:r>
              <a:rPr lang="ru-RU" sz="2000" dirty="0">
                <a:solidFill>
                  <a:srgbClr val="0070C0"/>
                </a:solidFill>
              </a:rPr>
              <a:t>2. Внутренняя опись документов индивидуальной папки (заверенная копия)</a:t>
            </a:r>
          </a:p>
          <a:p>
            <a:r>
              <a:rPr lang="ru-RU" sz="2000" dirty="0">
                <a:solidFill>
                  <a:srgbClr val="0070C0"/>
                </a:solidFill>
              </a:rPr>
              <a:t>3. Заявление на аттестацию педагогического работника</a:t>
            </a:r>
          </a:p>
          <a:p>
            <a:r>
              <a:rPr lang="ru-RU" sz="2000" dirty="0">
                <a:solidFill>
                  <a:srgbClr val="0070C0"/>
                </a:solidFill>
              </a:rPr>
              <a:t>4. Форма экспертного заключения (соответствующая должности, с указанием ФИО, место работы, должности)</a:t>
            </a:r>
          </a:p>
          <a:p>
            <a:r>
              <a:rPr lang="en-US" sz="2000" u="sng" dirty="0">
                <a:solidFill>
                  <a:srgbClr val="C00000"/>
                </a:solidFill>
              </a:rPr>
              <a:t>II</a:t>
            </a:r>
            <a:r>
              <a:rPr lang="ru-RU" sz="2000" u="sng" dirty="0">
                <a:solidFill>
                  <a:srgbClr val="C00000"/>
                </a:solidFill>
              </a:rPr>
              <a:t> часть: </a:t>
            </a:r>
            <a:r>
              <a:rPr lang="ru-RU" sz="2000" u="sng" dirty="0">
                <a:solidFill>
                  <a:srgbClr val="0070C0"/>
                </a:solidFill>
              </a:rPr>
              <a:t>Единый комплект документов (прошит и пронумерован)</a:t>
            </a:r>
          </a:p>
          <a:p>
            <a:r>
              <a:rPr lang="ru-RU" sz="2000" dirty="0">
                <a:solidFill>
                  <a:srgbClr val="0070C0"/>
                </a:solidFill>
              </a:rPr>
              <a:t>1. Титульный лист индивидуальной папки</a:t>
            </a:r>
          </a:p>
          <a:p>
            <a:r>
              <a:rPr lang="ru-RU" sz="2000" dirty="0">
                <a:solidFill>
                  <a:srgbClr val="0070C0"/>
                </a:solidFill>
              </a:rPr>
              <a:t>2. Внутренняя опись документов индивидуальной папки (оригинал)</a:t>
            </a:r>
          </a:p>
          <a:p>
            <a:r>
              <a:rPr lang="ru-RU" sz="2000" dirty="0">
                <a:solidFill>
                  <a:srgbClr val="0070C0"/>
                </a:solidFill>
              </a:rPr>
              <a:t>3. Заверенная копия документа о предыдущей аттестации (при НАЛИЧИИ категории)</a:t>
            </a:r>
            <a:endParaRPr lang="ru-RU" sz="2000" u="sng" dirty="0">
              <a:solidFill>
                <a:srgbClr val="0070C0"/>
              </a:solidFill>
            </a:endParaRPr>
          </a:p>
          <a:p>
            <a:r>
              <a:rPr lang="ru-RU" u="sng" dirty="0">
                <a:solidFill>
                  <a:srgbClr val="0070C0"/>
                </a:solidFill>
              </a:rPr>
              <a:t>Документы индивидуальной папки (в соответствии с последовательностью и требованиями экспертного заключения, заверенные директором ЦТТ, подпись которого заверяется печатью организации)</a:t>
            </a:r>
          </a:p>
          <a:p>
            <a:endParaRPr lang="ru-RU" sz="2000" u="sng" dirty="0">
              <a:solidFill>
                <a:srgbClr val="FF0000"/>
              </a:solidFill>
            </a:endParaRPr>
          </a:p>
          <a:p>
            <a:r>
              <a:rPr lang="ru-RU" sz="2000" u="sng" dirty="0">
                <a:solidFill>
                  <a:srgbClr val="FF0000"/>
                </a:solidFill>
              </a:rPr>
              <a:t>ВСЕ КОПИИ ЗАВЕРЯЮТСЯ ПОДПИСЬЮ ДИРЕКТОРА И ПЕЧАТЬЮ</a:t>
            </a:r>
          </a:p>
          <a:p>
            <a:endParaRPr lang="ru-RU" sz="2000" u="sng" dirty="0">
              <a:solidFill>
                <a:srgbClr val="C00000"/>
              </a:solidFill>
            </a:endParaRPr>
          </a:p>
          <a:p>
            <a:r>
              <a:rPr lang="ru-RU" sz="2000" u="sng" dirty="0">
                <a:solidFill>
                  <a:srgbClr val="C00000"/>
                </a:solidFill>
              </a:rPr>
              <a:t>Все документы </a:t>
            </a:r>
            <a:r>
              <a:rPr lang="ru-RU" sz="2000" u="sng" dirty="0">
                <a:solidFill>
                  <a:srgbClr val="0070C0"/>
                </a:solidFill>
              </a:rPr>
              <a:t>(первой и второй части) вкладываем </a:t>
            </a:r>
            <a:r>
              <a:rPr lang="ru-RU" sz="2000" u="sng" dirty="0">
                <a:solidFill>
                  <a:srgbClr val="C00000"/>
                </a:solidFill>
              </a:rPr>
              <a:t>в папку с двумя кольцами</a:t>
            </a:r>
          </a:p>
          <a:p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590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B487BD2-F7C4-48E7-A311-58144DA22B8B}"/>
              </a:ext>
            </a:extLst>
          </p:cNvPr>
          <p:cNvSpPr/>
          <p:nvPr/>
        </p:nvSpPr>
        <p:spPr>
          <a:xfrm>
            <a:off x="793631" y="897147"/>
            <a:ext cx="10601864" cy="5149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Справки к аттестации, скриншоты на нужном бланке, прошивает вашу папку и подписывает у директора ответственный методист за аттестацию. (обращаться по всем вопросам, непонятным ситуациям)</a:t>
            </a:r>
          </a:p>
        </p:txBody>
      </p:sp>
    </p:spTree>
    <p:extLst>
      <p:ext uri="{BB962C8B-B14F-4D97-AF65-F5344CB8AC3E}">
        <p14:creationId xmlns:p14="http://schemas.microsoft.com/office/powerpoint/2010/main" val="1322605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F3119D5-B101-4AE9-B70E-A5FD89F599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79" y="491706"/>
            <a:ext cx="11222966" cy="589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0528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86</TotalTime>
  <Words>748</Words>
  <Application>Microsoft Office PowerPoint</Application>
  <PresentationFormat>Широкоэкранный</PresentationFormat>
  <Paragraphs>60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Garamond</vt:lpstr>
      <vt:lpstr>Натуральные материалы</vt:lpstr>
      <vt:lpstr>Что такое аттестация педагогических работников, И КАК ОФОРМЯТЬ СВОЕ ПОРТФОЛИО?</vt:lpstr>
      <vt:lpstr>Цель аттестации – подтверждение соответствия педагогических работников занимаемым должностям на основе оценки их профессиональной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аттестация педагогических работников?</dc:title>
  <dc:creator>Юлия Никандрова</dc:creator>
  <cp:lastModifiedBy>Юлия Никандрова</cp:lastModifiedBy>
  <cp:revision>10</cp:revision>
  <dcterms:created xsi:type="dcterms:W3CDTF">2022-10-26T14:44:45Z</dcterms:created>
  <dcterms:modified xsi:type="dcterms:W3CDTF">2022-10-26T16:10:55Z</dcterms:modified>
</cp:coreProperties>
</file>