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4E04A615-5EFD-4B49-9A57-0C46ADF70D09}">
          <p14:sldIdLst>
            <p14:sldId id="256"/>
            <p14:sldId id="257"/>
            <p14:sldId id="258"/>
            <p14:sldId id="259"/>
            <p14:sldId id="260"/>
            <p14:sldId id="261"/>
            <p14:sldId id="262"/>
            <p14:sldId id="263"/>
            <p14:sldId id="264"/>
            <p14:sldId id="265"/>
            <p14:sldId id="266"/>
          </p14:sldIdLst>
        </p14:section>
        <p14:section name="Раздел без заголовка" id="{3AAB1021-65B6-46C6-9E88-44CD56B9234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82" autoAdjust="0"/>
    <p:restoredTop sz="46382" autoAdjust="0"/>
  </p:normalViewPr>
  <p:slideViewPr>
    <p:cSldViewPr snapToGrid="0">
      <p:cViewPr varScale="1">
        <p:scale>
          <a:sx n="41" d="100"/>
          <a:sy n="41" d="100"/>
        </p:scale>
        <p:origin x="229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9A84-4B00-4F06-A5B4-2A5D32C978E7}" type="datetimeFigureOut">
              <a:rPr lang="ru-RU" smtClean="0"/>
              <a:t>12.03.2022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767437-509E-4277-BF9B-EC9EBAAF91E1}" type="slidenum">
              <a:rPr lang="ru-RU" smtClean="0"/>
              <a:t>‹#›</a:t>
            </a:fld>
            <a:endParaRPr lang="ru-RU"/>
          </a:p>
        </p:txBody>
      </p:sp>
    </p:spTree>
    <p:extLst>
      <p:ext uri="{BB962C8B-B14F-4D97-AF65-F5344CB8AC3E}">
        <p14:creationId xmlns:p14="http://schemas.microsoft.com/office/powerpoint/2010/main" val="1158039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C2767437-509E-4277-BF9B-EC9EBAAF91E1}" type="slidenum">
              <a:rPr lang="ru-RU" smtClean="0"/>
              <a:t>8</a:t>
            </a:fld>
            <a:endParaRPr lang="ru-RU"/>
          </a:p>
        </p:txBody>
      </p:sp>
    </p:spTree>
    <p:extLst>
      <p:ext uri="{BB962C8B-B14F-4D97-AF65-F5344CB8AC3E}">
        <p14:creationId xmlns:p14="http://schemas.microsoft.com/office/powerpoint/2010/main" val="4221651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C2767437-509E-4277-BF9B-EC9EBAAF91E1}" type="slidenum">
              <a:rPr lang="ru-RU" smtClean="0"/>
              <a:t>11</a:t>
            </a:fld>
            <a:endParaRPr lang="ru-RU"/>
          </a:p>
        </p:txBody>
      </p:sp>
    </p:spTree>
    <p:extLst>
      <p:ext uri="{BB962C8B-B14F-4D97-AF65-F5344CB8AC3E}">
        <p14:creationId xmlns:p14="http://schemas.microsoft.com/office/powerpoint/2010/main" val="2889038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91CE9A-02DA-49ED-A3E2-345118DF13E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CC7E6155-5A2B-4DD1-B157-28190BEE6F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9B19D20B-59DD-498A-B708-32047E46D571}"/>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5" name="Нижний колонтитул 4">
            <a:extLst>
              <a:ext uri="{FF2B5EF4-FFF2-40B4-BE49-F238E27FC236}">
                <a16:creationId xmlns:a16="http://schemas.microsoft.com/office/drawing/2014/main" id="{9BDD01BA-732B-4C64-A8C3-14A4497C780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B75EC8A-E7FD-42C2-B4A4-CEB386FDEBFE}"/>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2675073342"/>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502C99-8F43-4CC8-A802-A18C0332EEBE}"/>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21FB4007-1B0E-4CF6-944F-52B7C10415E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7F42CBA-D1DF-4C75-B5D0-808DEEAC13EA}"/>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5" name="Нижний колонтитул 4">
            <a:extLst>
              <a:ext uri="{FF2B5EF4-FFF2-40B4-BE49-F238E27FC236}">
                <a16:creationId xmlns:a16="http://schemas.microsoft.com/office/drawing/2014/main" id="{57DCBDA8-9C71-4E89-A1A1-1F9DBD4A617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93C88EC-D630-4785-A9B8-5719842F988C}"/>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935177225"/>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1B2EB40C-291D-4B68-942A-505529D67A89}"/>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9C800F29-631E-47B8-BF65-E1D9D06295E2}"/>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C66866E-2012-49C7-AF66-C0458D5129F7}"/>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5" name="Нижний колонтитул 4">
            <a:extLst>
              <a:ext uri="{FF2B5EF4-FFF2-40B4-BE49-F238E27FC236}">
                <a16:creationId xmlns:a16="http://schemas.microsoft.com/office/drawing/2014/main" id="{18575E53-3CB4-4F3E-8124-AE198206BBE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398571E-29DA-4871-8349-B2401E1FE37A}"/>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3493783876"/>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9CF5A0-A1CA-4277-8134-B453FBD1B63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8E73EA3F-C5CF-4B1B-87BF-D88247286EA9}"/>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A9003E7-BF7A-47B8-810C-0E674C2DA9A8}"/>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5" name="Нижний колонтитул 4">
            <a:extLst>
              <a:ext uri="{FF2B5EF4-FFF2-40B4-BE49-F238E27FC236}">
                <a16:creationId xmlns:a16="http://schemas.microsoft.com/office/drawing/2014/main" id="{887FD6C0-F3E8-44BF-AFA6-A2E549424B5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A6E920F-2700-4BB8-8A93-067C0D386FEF}"/>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430229851"/>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2427648-3BA4-43FD-9D3B-956FCBC9C043}"/>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0284C7C6-8374-43DB-8CC7-CE6472C57B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15D08539-E79C-4A26-8819-AC1CB2B38EB9}"/>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5" name="Нижний колонтитул 4">
            <a:extLst>
              <a:ext uri="{FF2B5EF4-FFF2-40B4-BE49-F238E27FC236}">
                <a16:creationId xmlns:a16="http://schemas.microsoft.com/office/drawing/2014/main" id="{667AE86B-7BF4-4010-A013-84BCC10449F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20ED57A-66E6-4444-B0FF-DD9B0782042B}"/>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3694921595"/>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78275B-CA82-42EA-B4DD-D6DF1046D30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750BAE61-894E-45C4-A0FF-54D5F7D5A6B7}"/>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3C6D3A74-822C-48C0-A159-FD4CF1607F1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AE1BA7F9-D3CD-4EA0-9332-1F383FB12E9A}"/>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6" name="Нижний колонтитул 5">
            <a:extLst>
              <a:ext uri="{FF2B5EF4-FFF2-40B4-BE49-F238E27FC236}">
                <a16:creationId xmlns:a16="http://schemas.microsoft.com/office/drawing/2014/main" id="{9B7BD961-BBEE-4999-8EB3-46767F2423D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0CEAA8F8-D344-4D12-9230-64148B2DDB47}"/>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311581286"/>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C1472EA-7E0D-490B-A04E-38CC328DADF7}"/>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DFBFCE6C-5921-4372-BF1A-742AC78DE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AF40C484-AE39-4D36-9447-4ED70DB0F2F3}"/>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A7A7CCAF-AEA9-423E-AA1D-5B743436C4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11E72916-4022-46EE-82BC-B8636991ECD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B287198-EE40-46CD-B001-12EA63C0A9A1}"/>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8" name="Нижний колонтитул 7">
            <a:extLst>
              <a:ext uri="{FF2B5EF4-FFF2-40B4-BE49-F238E27FC236}">
                <a16:creationId xmlns:a16="http://schemas.microsoft.com/office/drawing/2014/main" id="{BC4F0942-E05F-41D7-80FF-A2343D3349C7}"/>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A2474078-104A-4911-9B36-C88DA5EEEC25}"/>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3564605757"/>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0E4093-4EE2-4A77-AF3A-2CF10D9E9295}"/>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216F7A60-71EA-41EA-9BA9-D1CCCB1E4E3C}"/>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4" name="Нижний колонтитул 3">
            <a:extLst>
              <a:ext uri="{FF2B5EF4-FFF2-40B4-BE49-F238E27FC236}">
                <a16:creationId xmlns:a16="http://schemas.microsoft.com/office/drawing/2014/main" id="{D1417C8C-FCBD-45AD-9413-180689455986}"/>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4C946783-9D01-4A1E-BBE5-5FCD8E24A41F}"/>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3224499662"/>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A6BFA509-8554-44B0-A5EE-C2B60F114C88}"/>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3" name="Нижний колонтитул 2">
            <a:extLst>
              <a:ext uri="{FF2B5EF4-FFF2-40B4-BE49-F238E27FC236}">
                <a16:creationId xmlns:a16="http://schemas.microsoft.com/office/drawing/2014/main" id="{79D0585A-D627-4D7A-86E4-B6C82FEBF2E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E466A91C-B7DE-4233-A256-64B1986A8253}"/>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2728587871"/>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9EF79A-0DD2-4C7E-9232-F83CB34FB62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7C47DC9F-5D7E-4010-B190-5FFA788E4B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3E375184-4CDC-4A90-8BD4-5A1AE97FEF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8404D9C6-5948-4E3C-84E8-3D76CA28F1A1}"/>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6" name="Нижний колонтитул 5">
            <a:extLst>
              <a:ext uri="{FF2B5EF4-FFF2-40B4-BE49-F238E27FC236}">
                <a16:creationId xmlns:a16="http://schemas.microsoft.com/office/drawing/2014/main" id="{49032527-6FDB-472A-A792-98BE8333FAC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00CACF4-A7B9-4228-B811-56F1C3B88DC7}"/>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4170342560"/>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CD60B4F-D353-47D3-BE58-348D8C78BBA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B6CE75F-BC93-4250-953C-23854DCBF2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25A48C72-97AD-40FE-B5CD-2EBFA10AD2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B19630F-6ACF-44D2-9AB2-ABE0A06AFDBC}"/>
              </a:ext>
            </a:extLst>
          </p:cNvPr>
          <p:cNvSpPr>
            <a:spLocks noGrp="1"/>
          </p:cNvSpPr>
          <p:nvPr>
            <p:ph type="dt" sz="half" idx="10"/>
          </p:nvPr>
        </p:nvSpPr>
        <p:spPr/>
        <p:txBody>
          <a:bodyPr/>
          <a:lstStyle/>
          <a:p>
            <a:fld id="{7D464519-DEFB-403F-AD07-810432C83BEE}" type="datetimeFigureOut">
              <a:rPr lang="ru-RU" smtClean="0"/>
              <a:t>12.03.2022</a:t>
            </a:fld>
            <a:endParaRPr lang="ru-RU"/>
          </a:p>
        </p:txBody>
      </p:sp>
      <p:sp>
        <p:nvSpPr>
          <p:cNvPr id="6" name="Нижний колонтитул 5">
            <a:extLst>
              <a:ext uri="{FF2B5EF4-FFF2-40B4-BE49-F238E27FC236}">
                <a16:creationId xmlns:a16="http://schemas.microsoft.com/office/drawing/2014/main" id="{017BA5BC-B2B5-4668-8A75-B27210EE5DD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37DC686C-7D58-4879-AB4C-758D34AAB677}"/>
              </a:ext>
            </a:extLst>
          </p:cNvPr>
          <p:cNvSpPr>
            <a:spLocks noGrp="1"/>
          </p:cNvSpPr>
          <p:nvPr>
            <p:ph type="sldNum" sz="quarter" idx="12"/>
          </p:nvPr>
        </p:nvSpPr>
        <p:spPr/>
        <p:txBody>
          <a:bodyPr/>
          <a:lstStyle/>
          <a:p>
            <a:fld id="{FCFD1E6B-3053-4610-9C97-00DD1326AC2B}" type="slidenum">
              <a:rPr lang="ru-RU" smtClean="0"/>
              <a:t>‹#›</a:t>
            </a:fld>
            <a:endParaRPr lang="ru-RU"/>
          </a:p>
        </p:txBody>
      </p:sp>
    </p:spTree>
    <p:extLst>
      <p:ext uri="{BB962C8B-B14F-4D97-AF65-F5344CB8AC3E}">
        <p14:creationId xmlns:p14="http://schemas.microsoft.com/office/powerpoint/2010/main" val="3260021726"/>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45AFD6-D820-43F3-8218-1AA9DA7516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DA4272C7-6731-4CBF-9D95-16EAC500A7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7553883-7F39-4409-B1A9-8179524DBB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464519-DEFB-403F-AD07-810432C83BEE}" type="datetimeFigureOut">
              <a:rPr lang="ru-RU" smtClean="0"/>
              <a:t>12.03.2022</a:t>
            </a:fld>
            <a:endParaRPr lang="ru-RU"/>
          </a:p>
        </p:txBody>
      </p:sp>
      <p:sp>
        <p:nvSpPr>
          <p:cNvPr id="5" name="Нижний колонтитул 4">
            <a:extLst>
              <a:ext uri="{FF2B5EF4-FFF2-40B4-BE49-F238E27FC236}">
                <a16:creationId xmlns:a16="http://schemas.microsoft.com/office/drawing/2014/main" id="{9AC01A5E-3A0B-490F-913B-517DB6489D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5C8CA1FD-BFE6-4CD4-B3D9-95A0A73937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FD1E6B-3053-4610-9C97-00DD1326AC2B}" type="slidenum">
              <a:rPr lang="ru-RU" smtClean="0"/>
              <a:t>‹#›</a:t>
            </a:fld>
            <a:endParaRPr lang="ru-RU"/>
          </a:p>
        </p:txBody>
      </p:sp>
    </p:spTree>
    <p:extLst>
      <p:ext uri="{BB962C8B-B14F-4D97-AF65-F5344CB8AC3E}">
        <p14:creationId xmlns:p14="http://schemas.microsoft.com/office/powerpoint/2010/main" val="435059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C75ADF9-C78F-42AB-B362-70531F9BB00C}"/>
              </a:ext>
            </a:extLst>
          </p:cNvPr>
          <p:cNvSpPr>
            <a:spLocks noGrp="1"/>
          </p:cNvSpPr>
          <p:nvPr>
            <p:ph type="ctrTitle"/>
          </p:nvPr>
        </p:nvSpPr>
        <p:spPr>
          <a:xfrm>
            <a:off x="4965430" y="629268"/>
            <a:ext cx="6586491" cy="1286160"/>
          </a:xfrm>
        </p:spPr>
        <p:txBody>
          <a:bodyPr vert="horz" lIns="91440" tIns="45720" rIns="91440" bIns="45720" rtlCol="0" anchor="b">
            <a:normAutofit fontScale="90000"/>
          </a:bodyPr>
          <a:lstStyle/>
          <a:p>
            <a:pPr algn="l"/>
            <a:br>
              <a:rPr lang="en-US" sz="1100" b="1"/>
            </a:br>
            <a:br>
              <a:rPr lang="en-US" sz="1100" b="1"/>
            </a:br>
            <a:br>
              <a:rPr lang="en-US" sz="1100" b="1"/>
            </a:br>
            <a:br>
              <a:rPr lang="en-US" sz="1100" b="1"/>
            </a:br>
            <a:br>
              <a:rPr lang="en-US" sz="1100" b="1"/>
            </a:br>
            <a:br>
              <a:rPr lang="en-US" sz="1100" b="1"/>
            </a:br>
            <a:br>
              <a:rPr lang="en-US" sz="1100" b="1"/>
            </a:br>
            <a:br>
              <a:rPr lang="en-US" sz="1100" b="1"/>
            </a:br>
            <a:br>
              <a:rPr lang="en-US" sz="1100" b="1"/>
            </a:br>
            <a:br>
              <a:rPr lang="en-US" sz="1100" b="1"/>
            </a:br>
            <a:br>
              <a:rPr lang="en-US" sz="1100" b="1"/>
            </a:br>
            <a:br>
              <a:rPr lang="en-US" sz="1100" b="1"/>
            </a:br>
            <a:br>
              <a:rPr lang="en-US" sz="1100" b="1"/>
            </a:br>
            <a:br>
              <a:rPr lang="en-US" sz="1100" b="1"/>
            </a:br>
            <a:br>
              <a:rPr lang="en-US" sz="1100" b="1"/>
            </a:br>
            <a:br>
              <a:rPr lang="en-US" sz="1100" b="1"/>
            </a:br>
            <a:br>
              <a:rPr lang="en-US" sz="1100" b="1"/>
            </a:br>
            <a:endParaRPr lang="en-US" sz="1100"/>
          </a:p>
        </p:txBody>
      </p:sp>
      <p:pic>
        <p:nvPicPr>
          <p:cNvPr id="4" name="Рисунок 3" descr="Картинки по запросу &quot;картинка мальчика регулировщика&quot;&quot;">
            <a:extLst>
              <a:ext uri="{FF2B5EF4-FFF2-40B4-BE49-F238E27FC236}">
                <a16:creationId xmlns:a16="http://schemas.microsoft.com/office/drawing/2014/main" id="{C1E1BC16-CD63-4E67-B584-4DE2716E0851}"/>
              </a:ext>
            </a:extLst>
          </p:cNvPr>
          <p:cNvPicPr/>
          <p:nvPr/>
        </p:nvPicPr>
        <p:blipFill rotWithShape="1">
          <a:blip r:embed="rId2">
            <a:extLst>
              <a:ext uri="{28A0092B-C50C-407E-A947-70E740481C1C}">
                <a14:useLocalDpi xmlns:a14="http://schemas.microsoft.com/office/drawing/2010/main" val="0"/>
              </a:ext>
            </a:extLst>
          </a:blip>
          <a:srcRect t="3305" r="1" b="1"/>
          <a:stretch/>
        </p:blipFill>
        <p:spPr bwMode="auto">
          <a:xfrm>
            <a:off x="1066801" y="883921"/>
            <a:ext cx="2743200" cy="4998716"/>
          </a:xfrm>
          <a:prstGeom prst="rect">
            <a:avLst/>
          </a:prstGeom>
          <a:noFill/>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FA123"/>
            </a:solidFill>
          </a:ln>
        </p:spPr>
        <p:style>
          <a:lnRef idx="1">
            <a:schemeClr val="accent1"/>
          </a:lnRef>
          <a:fillRef idx="0">
            <a:schemeClr val="accent1"/>
          </a:fillRef>
          <a:effectRef idx="0">
            <a:schemeClr val="accent1"/>
          </a:effectRef>
          <a:fontRef idx="minor">
            <a:schemeClr val="tx1"/>
          </a:fontRef>
        </p:style>
      </p:cxnSp>
      <p:sp>
        <p:nvSpPr>
          <p:cNvPr id="3" name="Подзаголовок 2">
            <a:extLst>
              <a:ext uri="{FF2B5EF4-FFF2-40B4-BE49-F238E27FC236}">
                <a16:creationId xmlns:a16="http://schemas.microsoft.com/office/drawing/2014/main" id="{5D029BFC-188E-48B9-AF1E-D4221E6A4B5C}"/>
              </a:ext>
            </a:extLst>
          </p:cNvPr>
          <p:cNvSpPr>
            <a:spLocks noGrp="1"/>
          </p:cNvSpPr>
          <p:nvPr>
            <p:ph type="subTitle" idx="1"/>
          </p:nvPr>
        </p:nvSpPr>
        <p:spPr>
          <a:xfrm>
            <a:off x="4965431" y="2438400"/>
            <a:ext cx="6586489" cy="3785419"/>
          </a:xfrm>
        </p:spPr>
        <p:txBody>
          <a:bodyPr vert="horz" lIns="91440" tIns="45720" rIns="91440" bIns="45720" rtlCol="0">
            <a:normAutofit fontScale="92500" lnSpcReduction="10000"/>
          </a:bodyPr>
          <a:lstStyle/>
          <a:p>
            <a:r>
              <a:rPr lang="en-US" sz="3600" b="1" dirty="0" err="1">
                <a:solidFill>
                  <a:srgbClr val="FF0000"/>
                </a:solidFill>
                <a:latin typeface="Times New Roman" panose="02020603050405020304" pitchFamily="18" charset="0"/>
                <a:cs typeface="Times New Roman" panose="02020603050405020304" pitchFamily="18" charset="0"/>
              </a:rPr>
              <a:t>Информационно-познавательный</a:t>
            </a:r>
            <a:r>
              <a:rPr lang="en-US" sz="3600" b="1" dirty="0">
                <a:solidFill>
                  <a:srgbClr val="FF0000"/>
                </a:solidFill>
                <a:latin typeface="Times New Roman" panose="02020603050405020304" pitchFamily="18" charset="0"/>
                <a:cs typeface="Times New Roman" panose="02020603050405020304" pitchFamily="18" charset="0"/>
              </a:rPr>
              <a:t> </a:t>
            </a:r>
            <a:r>
              <a:rPr lang="en-US" sz="3600" b="1" dirty="0" err="1">
                <a:solidFill>
                  <a:srgbClr val="FF0000"/>
                </a:solidFill>
                <a:latin typeface="Times New Roman" panose="02020603050405020304" pitchFamily="18" charset="0"/>
                <a:cs typeface="Times New Roman" panose="02020603050405020304" pitchFamily="18" charset="0"/>
              </a:rPr>
              <a:t>проект</a:t>
            </a:r>
            <a:r>
              <a:rPr lang="en-US" sz="3600" b="1" dirty="0">
                <a:solidFill>
                  <a:srgbClr val="FF0000"/>
                </a:solidFill>
                <a:latin typeface="Times New Roman" panose="02020603050405020304" pitchFamily="18" charset="0"/>
                <a:cs typeface="Times New Roman" panose="02020603050405020304" pitchFamily="18" charset="0"/>
              </a:rPr>
              <a:t> «</a:t>
            </a:r>
            <a:r>
              <a:rPr lang="en-US" sz="3600" b="1" dirty="0" err="1">
                <a:solidFill>
                  <a:srgbClr val="FF0000"/>
                </a:solidFill>
                <a:latin typeface="Times New Roman" panose="02020603050405020304" pitchFamily="18" charset="0"/>
                <a:cs typeface="Times New Roman" panose="02020603050405020304" pitchFamily="18" charset="0"/>
              </a:rPr>
              <a:t>Правила</a:t>
            </a:r>
            <a:r>
              <a:rPr lang="en-US" sz="3600" b="1" dirty="0">
                <a:solidFill>
                  <a:srgbClr val="FF0000"/>
                </a:solidFill>
                <a:latin typeface="Times New Roman" panose="02020603050405020304" pitchFamily="18" charset="0"/>
                <a:cs typeface="Times New Roman" panose="02020603050405020304" pitchFamily="18" charset="0"/>
              </a:rPr>
              <a:t> </a:t>
            </a:r>
            <a:r>
              <a:rPr lang="en-US" sz="3600" b="1" dirty="0" err="1">
                <a:solidFill>
                  <a:srgbClr val="FF0000"/>
                </a:solidFill>
                <a:latin typeface="Times New Roman" panose="02020603050405020304" pitchFamily="18" charset="0"/>
                <a:cs typeface="Times New Roman" panose="02020603050405020304" pitchFamily="18" charset="0"/>
              </a:rPr>
              <a:t>дорожные</a:t>
            </a:r>
            <a:r>
              <a:rPr lang="en-US" sz="3600" b="1" dirty="0">
                <a:solidFill>
                  <a:srgbClr val="FF0000"/>
                </a:solidFill>
                <a:latin typeface="Times New Roman" panose="02020603050405020304" pitchFamily="18" charset="0"/>
                <a:cs typeface="Times New Roman" panose="02020603050405020304" pitchFamily="18" charset="0"/>
              </a:rPr>
              <a:t> </a:t>
            </a:r>
            <a:r>
              <a:rPr lang="en-US" sz="3600" b="1" dirty="0" err="1">
                <a:solidFill>
                  <a:srgbClr val="FF0000"/>
                </a:solidFill>
                <a:latin typeface="Times New Roman" panose="02020603050405020304" pitchFamily="18" charset="0"/>
                <a:cs typeface="Times New Roman" panose="02020603050405020304" pitchFamily="18" charset="0"/>
              </a:rPr>
              <a:t>детям</a:t>
            </a:r>
            <a:r>
              <a:rPr lang="en-US" sz="3600" b="1" dirty="0">
                <a:solidFill>
                  <a:srgbClr val="FF0000"/>
                </a:solidFill>
                <a:latin typeface="Times New Roman" panose="02020603050405020304" pitchFamily="18" charset="0"/>
                <a:cs typeface="Times New Roman" panose="02020603050405020304" pitchFamily="18" charset="0"/>
              </a:rPr>
              <a:t> </a:t>
            </a:r>
            <a:r>
              <a:rPr lang="en-US" sz="3600" b="1" dirty="0" err="1">
                <a:solidFill>
                  <a:srgbClr val="FF0000"/>
                </a:solidFill>
                <a:latin typeface="Times New Roman" panose="02020603050405020304" pitchFamily="18" charset="0"/>
                <a:cs typeface="Times New Roman" panose="02020603050405020304" pitchFamily="18" charset="0"/>
              </a:rPr>
              <a:t>знать</a:t>
            </a:r>
            <a:r>
              <a:rPr lang="en-US" sz="3600" b="1" dirty="0">
                <a:solidFill>
                  <a:srgbClr val="FF0000"/>
                </a:solidFill>
                <a:latin typeface="Times New Roman" panose="02020603050405020304" pitchFamily="18" charset="0"/>
                <a:cs typeface="Times New Roman" panose="02020603050405020304" pitchFamily="18" charset="0"/>
              </a:rPr>
              <a:t> </a:t>
            </a:r>
            <a:r>
              <a:rPr lang="en-US" sz="3600" b="1" dirty="0" err="1">
                <a:solidFill>
                  <a:srgbClr val="FF0000"/>
                </a:solidFill>
                <a:latin typeface="Times New Roman" panose="02020603050405020304" pitchFamily="18" charset="0"/>
                <a:cs typeface="Times New Roman" panose="02020603050405020304" pitchFamily="18" charset="0"/>
              </a:rPr>
              <a:t>положено</a:t>
            </a:r>
            <a:r>
              <a:rPr lang="en-US" sz="3600" b="1" dirty="0">
                <a:solidFill>
                  <a:srgbClr val="FF0000"/>
                </a:solidFill>
                <a:latin typeface="Times New Roman" panose="02020603050405020304" pitchFamily="18" charset="0"/>
                <a:cs typeface="Times New Roman" panose="02020603050405020304" pitchFamily="18" charset="0"/>
              </a:rPr>
              <a:t>»</a:t>
            </a:r>
            <a:endParaRPr lang="ru-RU" sz="3600" b="1" dirty="0">
              <a:solidFill>
                <a:srgbClr val="FF0000"/>
              </a:solidFill>
              <a:latin typeface="Times New Roman" panose="02020603050405020304" pitchFamily="18" charset="0"/>
              <a:cs typeface="Times New Roman" panose="02020603050405020304" pitchFamily="18" charset="0"/>
            </a:endParaRPr>
          </a:p>
          <a:p>
            <a:endParaRPr lang="en-US" sz="3600" b="1" dirty="0">
              <a:solidFill>
                <a:srgbClr val="FF0000"/>
              </a:solidFill>
              <a:latin typeface="Times New Roman" panose="02020603050405020304" pitchFamily="18" charset="0"/>
              <a:cs typeface="Times New Roman" panose="02020603050405020304" pitchFamily="18" charset="0"/>
            </a:endParaRPr>
          </a:p>
          <a:p>
            <a:pPr algn="l"/>
            <a:r>
              <a:rPr lang="en-US" b="1" dirty="0">
                <a:solidFill>
                  <a:srgbClr val="FFFF00"/>
                </a:solidFill>
                <a:latin typeface="Times New Roman" panose="02020603050405020304" pitchFamily="18" charset="0"/>
                <a:cs typeface="Times New Roman" panose="02020603050405020304" pitchFamily="18" charset="0"/>
              </a:rPr>
              <a:t>МБДОУ </a:t>
            </a:r>
            <a:r>
              <a:rPr lang="en-US" b="1" dirty="0" err="1">
                <a:solidFill>
                  <a:srgbClr val="FFFF00"/>
                </a:solidFill>
                <a:latin typeface="Times New Roman" panose="02020603050405020304" pitchFamily="18" charset="0"/>
                <a:cs typeface="Times New Roman" panose="02020603050405020304" pitchFamily="18" charset="0"/>
              </a:rPr>
              <a:t>Детский</a:t>
            </a:r>
            <a:r>
              <a:rPr lang="en-US" b="1" dirty="0">
                <a:solidFill>
                  <a:srgbClr val="FFFF00"/>
                </a:solidFill>
                <a:latin typeface="Times New Roman" panose="02020603050405020304" pitchFamily="18" charset="0"/>
                <a:cs typeface="Times New Roman" panose="02020603050405020304" pitchFamily="18" charset="0"/>
              </a:rPr>
              <a:t> </a:t>
            </a:r>
            <a:r>
              <a:rPr lang="en-US" b="1" dirty="0" err="1">
                <a:solidFill>
                  <a:srgbClr val="FFFF00"/>
                </a:solidFill>
                <a:latin typeface="Times New Roman" panose="02020603050405020304" pitchFamily="18" charset="0"/>
                <a:cs typeface="Times New Roman" panose="02020603050405020304" pitchFamily="18" charset="0"/>
              </a:rPr>
              <a:t>са</a:t>
            </a:r>
            <a:r>
              <a:rPr lang="ru-RU" b="1" dirty="0">
                <a:solidFill>
                  <a:srgbClr val="FFFF00"/>
                </a:solidFill>
                <a:latin typeface="Times New Roman" panose="02020603050405020304" pitchFamily="18" charset="0"/>
                <a:cs typeface="Times New Roman" panose="02020603050405020304" pitchFamily="18" charset="0"/>
              </a:rPr>
              <a:t>д</a:t>
            </a:r>
            <a:r>
              <a:rPr lang="en-US" b="1" dirty="0">
                <a:solidFill>
                  <a:srgbClr val="FFFF00"/>
                </a:solidFill>
                <a:latin typeface="Times New Roman" panose="02020603050405020304" pitchFamily="18" charset="0"/>
                <a:cs typeface="Times New Roman" panose="02020603050405020304" pitchFamily="18" charset="0"/>
              </a:rPr>
              <a:t> №22</a:t>
            </a:r>
            <a:br>
              <a:rPr lang="en-US" sz="2800" dirty="0"/>
            </a:br>
            <a:endParaRPr lang="en-US" sz="2800" dirty="0"/>
          </a:p>
          <a:p>
            <a:pPr algn="l"/>
            <a:r>
              <a:rPr lang="en-US" b="1" dirty="0" err="1">
                <a:solidFill>
                  <a:srgbClr val="00B050"/>
                </a:solidFill>
                <a:latin typeface="Times New Roman" panose="02020603050405020304" pitchFamily="18" charset="0"/>
                <a:cs typeface="Times New Roman" panose="02020603050405020304" pitchFamily="18" charset="0"/>
              </a:rPr>
              <a:t>Воспитатель</a:t>
            </a:r>
            <a:r>
              <a:rPr lang="en-US" b="1" dirty="0">
                <a:solidFill>
                  <a:srgbClr val="00B050"/>
                </a:solidFill>
                <a:latin typeface="Times New Roman" panose="02020603050405020304" pitchFamily="18" charset="0"/>
                <a:cs typeface="Times New Roman" panose="02020603050405020304" pitchFamily="18" charset="0"/>
              </a:rPr>
              <a:t>: Захарова В. Т. </a:t>
            </a:r>
            <a:br>
              <a:rPr lang="en-US" dirty="0">
                <a:solidFill>
                  <a:srgbClr val="00B050"/>
                </a:solidFill>
                <a:latin typeface="Times New Roman" panose="02020603050405020304" pitchFamily="18" charset="0"/>
                <a:cs typeface="Times New Roman" panose="02020603050405020304" pitchFamily="18" charset="0"/>
              </a:rPr>
            </a:br>
            <a:endParaRPr lang="en-US"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9505825"/>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91DE7183-6828-4C4A-BB8E-8F4D1E709C23}"/>
              </a:ext>
            </a:extLst>
          </p:cNvPr>
          <p:cNvSpPr/>
          <p:nvPr/>
        </p:nvSpPr>
        <p:spPr>
          <a:xfrm>
            <a:off x="629587" y="811457"/>
            <a:ext cx="10987790" cy="5539786"/>
          </a:xfrm>
          <a:prstGeom prst="rect">
            <a:avLst/>
          </a:prstGeom>
        </p:spPr>
        <p:txBody>
          <a:bodyPr wrap="square">
            <a:spAutoFit/>
          </a:bodyPr>
          <a:lstStyle/>
          <a:p>
            <a:pPr>
              <a:lnSpc>
                <a:spcPct val="115000"/>
              </a:lnSpc>
              <a:spcAft>
                <a:spcPts val="100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10. Организация сюжетно-ролевой игры «Улица», «Правила дорожного движения».</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11. Дидактические игры: «Умные стрелки», «Умелый водитель», «Дорожные знаки», «Светофор», «Угадай-ка»,  «Логическая дорожка», «Поставь дорожный знак», «Будь внимательным», «Правильно разложи», «Узнай по описанию», «Можно – нельзя», «Дорожное лото», «Подбери пару», «Покажи такой же знак», «Раздели на группы» по теме «Транспорт».</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12. Подвижные игры: «Пешеходы и автомобили», «Дорожные знаки и автомобили», «Светофор» и другие.</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13. Сюжетно-ролевые игры: «Пешеходы и водители», «Водители», «Водители»: сюжет «Перевозка грузов», «Шиномонтаж».</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14. Просмотр детских спектаклей.</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74605176"/>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FE16F4-B105-414F-A75B-4D97467B1D08}"/>
              </a:ext>
            </a:extLst>
          </p:cNvPr>
          <p:cNvSpPr>
            <a:spLocks noGrp="1"/>
          </p:cNvSpPr>
          <p:nvPr>
            <p:ph type="title"/>
          </p:nvPr>
        </p:nvSpPr>
        <p:spPr>
          <a:xfrm>
            <a:off x="4965430" y="629266"/>
            <a:ext cx="6586491" cy="1676603"/>
          </a:xfrm>
        </p:spPr>
        <p:txBody>
          <a:bodyPr>
            <a:normAutofit/>
          </a:bodyPr>
          <a:lstStyle/>
          <a:p>
            <a:r>
              <a:rPr lang="ru-RU" sz="3700" b="1" dirty="0">
                <a:solidFill>
                  <a:srgbClr val="FF0000"/>
                </a:solidFill>
                <a:latin typeface="Times New Roman" panose="02020603050405020304" pitchFamily="18" charset="0"/>
                <a:cs typeface="Times New Roman" panose="02020603050405020304" pitchFamily="18" charset="0"/>
              </a:rPr>
              <a:t>3 этап: «Заключительный»</a:t>
            </a:r>
            <a:br>
              <a:rPr lang="ru-RU" sz="3700" dirty="0">
                <a:solidFill>
                  <a:srgbClr val="FF0000"/>
                </a:solidFill>
                <a:latin typeface="Times New Roman" panose="02020603050405020304" pitchFamily="18" charset="0"/>
                <a:cs typeface="Times New Roman" panose="02020603050405020304" pitchFamily="18" charset="0"/>
              </a:rPr>
            </a:br>
            <a:endParaRPr lang="ru-RU" sz="3700" dirty="0">
              <a:solidFill>
                <a:srgbClr val="FF0000"/>
              </a:solidFill>
              <a:latin typeface="Times New Roman" panose="02020603050405020304" pitchFamily="18" charset="0"/>
              <a:cs typeface="Times New Roman" panose="02020603050405020304" pitchFamily="18" charset="0"/>
            </a:endParaRPr>
          </a:p>
        </p:txBody>
      </p:sp>
      <p:pic>
        <p:nvPicPr>
          <p:cNvPr id="4" name="Рисунок 3" descr="Картинки по запросу &quot;картинка мальчика регулировщика&quot;&quot;">
            <a:extLst>
              <a:ext uri="{FF2B5EF4-FFF2-40B4-BE49-F238E27FC236}">
                <a16:creationId xmlns:a16="http://schemas.microsoft.com/office/drawing/2014/main" id="{89D834E3-D16A-452E-8328-C7270B8D8E22}"/>
              </a:ext>
            </a:extLst>
          </p:cNvPr>
          <p:cNvPicPr/>
          <p:nvPr/>
        </p:nvPicPr>
        <p:blipFill rotWithShape="1">
          <a:blip r:embed="rId3">
            <a:extLst>
              <a:ext uri="{28A0092B-C50C-407E-A947-70E740481C1C}">
                <a14:useLocalDpi xmlns:a14="http://schemas.microsoft.com/office/drawing/2010/main" val="0"/>
              </a:ext>
            </a:extLst>
          </a:blip>
          <a:srcRect t="3305" r="1" b="1"/>
          <a:stretch/>
        </p:blipFill>
        <p:spPr bwMode="auto">
          <a:xfrm>
            <a:off x="20" y="10"/>
            <a:ext cx="4635571" cy="6857990"/>
          </a:xfrm>
          <a:prstGeom prst="rect">
            <a:avLst/>
          </a:prstGeom>
          <a:noFill/>
          <a:effectLst/>
        </p:spPr>
      </p:pic>
      <p:sp>
        <p:nvSpPr>
          <p:cNvPr id="3" name="Объект 2">
            <a:extLst>
              <a:ext uri="{FF2B5EF4-FFF2-40B4-BE49-F238E27FC236}">
                <a16:creationId xmlns:a16="http://schemas.microsoft.com/office/drawing/2014/main" id="{CE349F0C-B5D2-4DE3-A4EC-67BC233473AD}"/>
              </a:ext>
            </a:extLst>
          </p:cNvPr>
          <p:cNvSpPr>
            <a:spLocks noGrp="1"/>
          </p:cNvSpPr>
          <p:nvPr>
            <p:ph idx="1"/>
          </p:nvPr>
        </p:nvSpPr>
        <p:spPr>
          <a:xfrm>
            <a:off x="4965431" y="2438400"/>
            <a:ext cx="6586489" cy="3785419"/>
          </a:xfrm>
        </p:spPr>
        <p:txBody>
          <a:bodyPr>
            <a:normAutofit/>
          </a:bodyPr>
          <a:lstStyle/>
          <a:p>
            <a:pPr marL="0" indent="0">
              <a:buNone/>
            </a:pPr>
            <a:r>
              <a:rPr lang="ru-RU" sz="2200">
                <a:latin typeface="Times New Roman" panose="02020603050405020304" pitchFamily="18" charset="0"/>
                <a:cs typeface="Times New Roman" panose="02020603050405020304" pitchFamily="18" charset="0"/>
              </a:rPr>
              <a:t>1. Анализ полученных результатов и обобщение опыта.</a:t>
            </a:r>
          </a:p>
          <a:p>
            <a:pPr marL="0" indent="0">
              <a:buNone/>
            </a:pPr>
            <a:r>
              <a:rPr lang="ru-RU" sz="2200">
                <a:latin typeface="Times New Roman" panose="02020603050405020304" pitchFamily="18" charset="0"/>
                <a:cs typeface="Times New Roman" panose="02020603050405020304" pitchFamily="18" charset="0"/>
              </a:rPr>
              <a:t>2. Выставка рисунков «Светофорик».</a:t>
            </a:r>
          </a:p>
          <a:p>
            <a:pPr marL="0" indent="0">
              <a:buNone/>
            </a:pPr>
            <a:r>
              <a:rPr lang="ru-RU" sz="2200">
                <a:latin typeface="Times New Roman" panose="02020603050405020304" pitchFamily="18" charset="0"/>
                <a:cs typeface="Times New Roman" panose="02020603050405020304" pitchFamily="18" charset="0"/>
              </a:rPr>
              <a:t>3. Обыгрывание макета «Наша улица» вместе с детьми.</a:t>
            </a:r>
          </a:p>
          <a:p>
            <a:pPr marL="0" indent="0">
              <a:buNone/>
            </a:pPr>
            <a:r>
              <a:rPr lang="ru-RU" sz="2200">
                <a:latin typeface="Times New Roman" panose="02020603050405020304" pitchFamily="18" charset="0"/>
                <a:cs typeface="Times New Roman" panose="02020603050405020304" pitchFamily="18" charset="0"/>
              </a:rPr>
              <a:t>4. Проведение досугов: «Дорожные знаки – наши друзья»,</a:t>
            </a:r>
          </a:p>
          <a:p>
            <a:pPr marL="0" indent="0">
              <a:buNone/>
            </a:pPr>
            <a:r>
              <a:rPr lang="ru-RU" sz="2200">
                <a:latin typeface="Times New Roman" panose="02020603050405020304" pitchFamily="18" charset="0"/>
                <a:cs typeface="Times New Roman" panose="02020603050405020304" pitchFamily="18" charset="0"/>
              </a:rPr>
              <a:t>«Путешествие по стране дорожных знаков», «В гостях у Светофора»</a:t>
            </a:r>
          </a:p>
          <a:p>
            <a:pPr marL="0" indent="0">
              <a:buNone/>
            </a:pPr>
            <a:r>
              <a:rPr lang="ru-RU" sz="2200">
                <a:latin typeface="Times New Roman" panose="02020603050405020304" pitchFamily="18" charset="0"/>
                <a:cs typeface="Times New Roman" panose="02020603050405020304" pitchFamily="18" charset="0"/>
              </a:rPr>
              <a:t>5. Фотоотчет о проделанной работе. </a:t>
            </a:r>
          </a:p>
          <a:p>
            <a:endParaRPr lang="ru-RU" sz="2200"/>
          </a:p>
        </p:txBody>
      </p:sp>
    </p:spTree>
    <p:extLst>
      <p:ext uri="{BB962C8B-B14F-4D97-AF65-F5344CB8AC3E}">
        <p14:creationId xmlns:p14="http://schemas.microsoft.com/office/powerpoint/2010/main" val="949181226"/>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83E6150-EC91-4BE2-8BD4-D7ABF41DB1F7}"/>
              </a:ext>
            </a:extLst>
          </p:cNvPr>
          <p:cNvSpPr>
            <a:spLocks noGrp="1"/>
          </p:cNvSpPr>
          <p:nvPr>
            <p:ph type="title"/>
          </p:nvPr>
        </p:nvSpPr>
        <p:spPr>
          <a:xfrm>
            <a:off x="4965430" y="629268"/>
            <a:ext cx="6586491" cy="1286160"/>
          </a:xfrm>
        </p:spPr>
        <p:txBody>
          <a:bodyPr anchor="b">
            <a:normAutofit/>
          </a:bodyPr>
          <a:lstStyle/>
          <a:p>
            <a:endParaRPr lang="ru-RU" dirty="0"/>
          </a:p>
        </p:txBody>
      </p:sp>
      <p:pic>
        <p:nvPicPr>
          <p:cNvPr id="4" name="Рисунок 3" descr="Картинки по запросу &quot;картинка мальчика регулировщика&quot;&quot;">
            <a:extLst>
              <a:ext uri="{FF2B5EF4-FFF2-40B4-BE49-F238E27FC236}">
                <a16:creationId xmlns:a16="http://schemas.microsoft.com/office/drawing/2014/main" id="{A6B66A67-B461-43F3-9BDF-FBB6BE8CC472}"/>
              </a:ext>
            </a:extLst>
          </p:cNvPr>
          <p:cNvPicPr/>
          <p:nvPr/>
        </p:nvPicPr>
        <p:blipFill rotWithShape="1">
          <a:blip r:embed="rId2">
            <a:extLst>
              <a:ext uri="{28A0092B-C50C-407E-A947-70E740481C1C}">
                <a14:useLocalDpi xmlns:a14="http://schemas.microsoft.com/office/drawing/2010/main" val="0"/>
              </a:ext>
            </a:extLst>
          </a:blip>
          <a:srcRect t="3305" r="1" b="1"/>
          <a:stretch/>
        </p:blipFill>
        <p:spPr bwMode="auto">
          <a:xfrm>
            <a:off x="1158239" y="899159"/>
            <a:ext cx="2438401" cy="4663425"/>
          </a:xfrm>
          <a:prstGeom prst="rect">
            <a:avLst/>
          </a:prstGeom>
          <a:noFill/>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FA123"/>
            </a:solidFill>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id="{00103E5E-C17E-470B-8C02-124B12AB1C0E}"/>
              </a:ext>
            </a:extLst>
          </p:cNvPr>
          <p:cNvSpPr>
            <a:spLocks noGrp="1"/>
          </p:cNvSpPr>
          <p:nvPr>
            <p:ph idx="1"/>
          </p:nvPr>
        </p:nvSpPr>
        <p:spPr>
          <a:xfrm>
            <a:off x="4965431" y="2438400"/>
            <a:ext cx="6586489" cy="3785419"/>
          </a:xfrm>
        </p:spPr>
        <p:txBody>
          <a:bodyPr>
            <a:normAutofit/>
          </a:bodyPr>
          <a:lstStyle/>
          <a:p>
            <a:r>
              <a:rPr lang="ru-RU" sz="2000" b="1" dirty="0">
                <a:solidFill>
                  <a:srgbClr val="FF0000"/>
                </a:solidFill>
                <a:latin typeface="Times New Roman" panose="02020603050405020304" pitchFamily="18" charset="0"/>
                <a:cs typeface="Times New Roman" panose="02020603050405020304" pitchFamily="18" charset="0"/>
              </a:rPr>
              <a:t>Вид проекта</a:t>
            </a:r>
            <a:r>
              <a:rPr lang="ru-RU" sz="2000" dirty="0">
                <a:solidFill>
                  <a:srgbClr val="FF0000"/>
                </a:solidFill>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информационно - познавательный.</a:t>
            </a:r>
          </a:p>
          <a:p>
            <a:r>
              <a:rPr lang="ru-RU" sz="2000" b="1" dirty="0">
                <a:solidFill>
                  <a:srgbClr val="FF0000"/>
                </a:solidFill>
                <a:latin typeface="Times New Roman" panose="02020603050405020304" pitchFamily="18" charset="0"/>
                <a:cs typeface="Times New Roman" panose="02020603050405020304" pitchFamily="18" charset="0"/>
              </a:rPr>
              <a:t>Сроки реализации</a:t>
            </a:r>
            <a:r>
              <a:rPr lang="ru-RU" sz="2000" dirty="0">
                <a:solidFill>
                  <a:srgbClr val="FF0000"/>
                </a:solidFill>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долгосрочный (сентябрь 2019 года – февраль 2020 года)</a:t>
            </a:r>
          </a:p>
          <a:p>
            <a:r>
              <a:rPr lang="ru-RU" sz="2000" b="1" dirty="0">
                <a:solidFill>
                  <a:srgbClr val="FF0000"/>
                </a:solidFill>
                <a:latin typeface="Times New Roman" panose="02020603050405020304" pitchFamily="18" charset="0"/>
                <a:cs typeface="Times New Roman" panose="02020603050405020304" pitchFamily="18" charset="0"/>
              </a:rPr>
              <a:t>Объект проекта</a:t>
            </a:r>
            <a:r>
              <a:rPr lang="ru-RU" sz="2000" dirty="0">
                <a:latin typeface="Times New Roman" panose="02020603050405020304" pitchFamily="18" charset="0"/>
                <a:cs typeface="Times New Roman" panose="02020603050405020304" pitchFamily="18" charset="0"/>
              </a:rPr>
              <a:t>: совместная работа воспитателя, детей и родителей.</a:t>
            </a:r>
          </a:p>
          <a:p>
            <a:r>
              <a:rPr lang="ru-RU" sz="2000" b="1" dirty="0">
                <a:solidFill>
                  <a:srgbClr val="FF0000"/>
                </a:solidFill>
                <a:latin typeface="Times New Roman" panose="02020603050405020304" pitchFamily="18" charset="0"/>
                <a:cs typeface="Times New Roman" panose="02020603050405020304" pitchFamily="18" charset="0"/>
              </a:rPr>
              <a:t>Предмет проект</a:t>
            </a:r>
            <a:r>
              <a:rPr lang="ru-RU" sz="2000" dirty="0">
                <a:solidFill>
                  <a:srgbClr val="FF0000"/>
                </a:solidFill>
                <a:latin typeface="Times New Roman" panose="02020603050405020304" pitchFamily="18" charset="0"/>
                <a:cs typeface="Times New Roman" panose="02020603050405020304" pitchFamily="18" charset="0"/>
              </a:rPr>
              <a:t>а: </a:t>
            </a:r>
            <a:r>
              <a:rPr lang="ru-RU" sz="2000" dirty="0">
                <a:latin typeface="Times New Roman" panose="02020603050405020304" pitchFamily="18" charset="0"/>
                <a:cs typeface="Times New Roman" panose="02020603050405020304" pitchFamily="18" charset="0"/>
              </a:rPr>
              <a:t>процесс воспитания и обучения.</a:t>
            </a:r>
          </a:p>
          <a:p>
            <a:r>
              <a:rPr lang="ru-RU" sz="2000" b="1" dirty="0">
                <a:solidFill>
                  <a:srgbClr val="FF0000"/>
                </a:solidFill>
                <a:latin typeface="Times New Roman" panose="02020603050405020304" pitchFamily="18" charset="0"/>
                <a:cs typeface="Times New Roman" panose="02020603050405020304" pitchFamily="18" charset="0"/>
              </a:rPr>
              <a:t>Участники проекта</a:t>
            </a:r>
            <a:r>
              <a:rPr lang="ru-RU" sz="2000" dirty="0">
                <a:solidFill>
                  <a:srgbClr val="FF0000"/>
                </a:solidFill>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дети 5 – 6 лет, родители воспитанников, педагог</a:t>
            </a:r>
          </a:p>
          <a:p>
            <a:endParaRPr lang="ru-RU" sz="2000" dirty="0"/>
          </a:p>
        </p:txBody>
      </p:sp>
    </p:spTree>
    <p:extLst>
      <p:ext uri="{BB962C8B-B14F-4D97-AF65-F5344CB8AC3E}">
        <p14:creationId xmlns:p14="http://schemas.microsoft.com/office/powerpoint/2010/main" val="629875112"/>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CC3016-470F-4F66-BC0A-237D790B340D}"/>
              </a:ext>
            </a:extLst>
          </p:cNvPr>
          <p:cNvSpPr>
            <a:spLocks noGrp="1"/>
          </p:cNvSpPr>
          <p:nvPr>
            <p:ph type="title"/>
          </p:nvPr>
        </p:nvSpPr>
        <p:spPr>
          <a:xfrm>
            <a:off x="4965430" y="629268"/>
            <a:ext cx="6586491" cy="1286160"/>
          </a:xfrm>
        </p:spPr>
        <p:txBody>
          <a:bodyPr anchor="b">
            <a:normAutofit/>
          </a:bodyPr>
          <a:lstStyle/>
          <a:p>
            <a:r>
              <a:rPr lang="ru-RU" sz="4000" b="1" dirty="0">
                <a:solidFill>
                  <a:srgbClr val="FF0000"/>
                </a:solidFill>
                <a:latin typeface="Times New Roman" panose="02020603050405020304" pitchFamily="18" charset="0"/>
                <a:cs typeface="Times New Roman" panose="02020603050405020304" pitchFamily="18" charset="0"/>
              </a:rPr>
              <a:t>Актуальность</a:t>
            </a:r>
            <a:br>
              <a:rPr lang="ru-RU" sz="4000" dirty="0">
                <a:solidFill>
                  <a:srgbClr val="FF0000"/>
                </a:solidFill>
                <a:latin typeface="Times New Roman" panose="02020603050405020304" pitchFamily="18" charset="0"/>
                <a:cs typeface="Times New Roman" panose="02020603050405020304" pitchFamily="18" charset="0"/>
              </a:rPr>
            </a:br>
            <a:endParaRPr lang="ru-RU" sz="4000" dirty="0">
              <a:solidFill>
                <a:srgbClr val="FF0000"/>
              </a:solidFill>
              <a:latin typeface="Times New Roman" panose="02020603050405020304" pitchFamily="18" charset="0"/>
              <a:cs typeface="Times New Roman" panose="02020603050405020304" pitchFamily="18" charset="0"/>
            </a:endParaRPr>
          </a:p>
        </p:txBody>
      </p:sp>
      <p:pic>
        <p:nvPicPr>
          <p:cNvPr id="4" name="Рисунок 3" descr="Картинки по запросу &quot;картинка мальчика регулировщика&quot;&quot;">
            <a:extLst>
              <a:ext uri="{FF2B5EF4-FFF2-40B4-BE49-F238E27FC236}">
                <a16:creationId xmlns:a16="http://schemas.microsoft.com/office/drawing/2014/main" id="{1D37D677-FAA0-459A-AD5D-00FE755C2C8D}"/>
              </a:ext>
            </a:extLst>
          </p:cNvPr>
          <p:cNvPicPr/>
          <p:nvPr/>
        </p:nvPicPr>
        <p:blipFill rotWithShape="1">
          <a:blip r:embed="rId2">
            <a:extLst>
              <a:ext uri="{28A0092B-C50C-407E-A947-70E740481C1C}">
                <a14:useLocalDpi xmlns:a14="http://schemas.microsoft.com/office/drawing/2010/main" val="0"/>
              </a:ext>
            </a:extLst>
          </a:blip>
          <a:srcRect t="3305" r="1" b="1"/>
          <a:stretch/>
        </p:blipFill>
        <p:spPr bwMode="auto">
          <a:xfrm>
            <a:off x="20" y="10"/>
            <a:ext cx="4635571" cy="6857990"/>
          </a:xfrm>
          <a:prstGeom prst="rect">
            <a:avLst/>
          </a:prstGeom>
          <a:noFill/>
          <a:effectLst/>
        </p:spPr>
      </p:pic>
      <p:cxnSp>
        <p:nvCxnSpPr>
          <p:cNvPr id="15"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FA123"/>
            </a:solidFill>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id="{59BBDF93-7C10-459F-A233-4E94E6A45FA5}"/>
              </a:ext>
            </a:extLst>
          </p:cNvPr>
          <p:cNvSpPr>
            <a:spLocks noGrp="1"/>
          </p:cNvSpPr>
          <p:nvPr>
            <p:ph idx="1"/>
          </p:nvPr>
        </p:nvSpPr>
        <p:spPr>
          <a:xfrm>
            <a:off x="4497049" y="2438401"/>
            <a:ext cx="7054871" cy="3452734"/>
          </a:xfrm>
        </p:spPr>
        <p:txBody>
          <a:bodyPr>
            <a:normAutofit fontScale="92500" lnSpcReduction="10000"/>
          </a:bodyPr>
          <a:lstStyle/>
          <a:p>
            <a:pPr algn="just"/>
            <a:endParaRPr lang="ru-RU" sz="2000" dirty="0"/>
          </a:p>
          <a:p>
            <a:pPr marL="0" indent="0" algn="just">
              <a:buNone/>
            </a:pPr>
            <a:r>
              <a:rPr lang="ru-RU" sz="2400" dirty="0">
                <a:latin typeface="Times New Roman" panose="02020603050405020304" pitchFamily="18" charset="0"/>
                <a:cs typeface="Times New Roman" panose="02020603050405020304" pitchFamily="18" charset="0"/>
              </a:rPr>
              <a:t>Зачастую причиной дорожно-транспортных происшествий бывают дети. Поэтому обеспечение безопасности движения становиться все более важной государственной задачей, и особое значение приобретает заблаговременная подготовка самых маленьких пешеходов и пассажиров – детей. Важно данную проблему решать вместе с родителями. Так как ребенок всегда находится рядом со взрослыми. И если родители нарушают правила дорожного движения, то они как бы негласно разрешают нарушать их своим детям.</a:t>
            </a:r>
          </a:p>
          <a:p>
            <a:pPr algn="just"/>
            <a:endParaRPr lang="ru-RU" sz="2000" dirty="0"/>
          </a:p>
        </p:txBody>
      </p:sp>
    </p:spTree>
    <p:extLst>
      <p:ext uri="{BB962C8B-B14F-4D97-AF65-F5344CB8AC3E}">
        <p14:creationId xmlns:p14="http://schemas.microsoft.com/office/powerpoint/2010/main" val="4260513481"/>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6E0B73-B41B-4DCA-AC1B-F2E2DB70C549}"/>
              </a:ext>
            </a:extLst>
          </p:cNvPr>
          <p:cNvSpPr>
            <a:spLocks noGrp="1"/>
          </p:cNvSpPr>
          <p:nvPr>
            <p:ph type="title"/>
          </p:nvPr>
        </p:nvSpPr>
        <p:spPr>
          <a:xfrm>
            <a:off x="581579" y="629266"/>
            <a:ext cx="6586491" cy="1676603"/>
          </a:xfrm>
        </p:spPr>
        <p:txBody>
          <a:bodyPr>
            <a:normAutofit/>
          </a:bodyPr>
          <a:lstStyle/>
          <a:p>
            <a:br>
              <a:rPr lang="ru-RU" sz="2100" b="1" dirty="0">
                <a:latin typeface="Times New Roman" panose="02020603050405020304" pitchFamily="18" charset="0"/>
                <a:cs typeface="Times New Roman" panose="02020603050405020304" pitchFamily="18" charset="0"/>
              </a:rPr>
            </a:br>
            <a:r>
              <a:rPr lang="ru-RU" sz="2100" b="1" dirty="0">
                <a:solidFill>
                  <a:srgbClr val="FF0000"/>
                </a:solidFill>
                <a:latin typeface="Times New Roman" panose="02020603050405020304" pitchFamily="18" charset="0"/>
                <a:cs typeface="Times New Roman" panose="02020603050405020304" pitchFamily="18" charset="0"/>
              </a:rPr>
              <a:t>Цель: </a:t>
            </a:r>
            <a:r>
              <a:rPr lang="ru-RU" sz="2100" dirty="0">
                <a:latin typeface="Times New Roman" panose="02020603050405020304" pitchFamily="18" charset="0"/>
                <a:cs typeface="Times New Roman" panose="02020603050405020304" pitchFamily="18" charset="0"/>
              </a:rPr>
              <a:t>сформировать у детей старшего дошкольного возраста основы безопасного поведения на улице, знание правил дорожного движения.</a:t>
            </a:r>
            <a:br>
              <a:rPr lang="ru-RU" sz="2100" dirty="0">
                <a:latin typeface="Times New Roman" panose="02020603050405020304" pitchFamily="18" charset="0"/>
                <a:cs typeface="Times New Roman" panose="02020603050405020304" pitchFamily="18" charset="0"/>
              </a:rPr>
            </a:br>
            <a:endParaRPr lang="ru-RU" sz="2100" dirty="0">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6478AF31-3BE0-4A1F-8E88-C2607BD22BC6}"/>
              </a:ext>
            </a:extLst>
          </p:cNvPr>
          <p:cNvSpPr>
            <a:spLocks noGrp="1"/>
          </p:cNvSpPr>
          <p:nvPr>
            <p:ph idx="1"/>
          </p:nvPr>
        </p:nvSpPr>
        <p:spPr>
          <a:xfrm>
            <a:off x="648930" y="2438400"/>
            <a:ext cx="6586489" cy="3785419"/>
          </a:xfrm>
        </p:spPr>
        <p:txBody>
          <a:bodyPr>
            <a:normAutofit/>
          </a:bodyPr>
          <a:lstStyle/>
          <a:p>
            <a:pPr marL="0" indent="0">
              <a:buNone/>
            </a:pPr>
            <a:r>
              <a:rPr lang="ru-RU" sz="2000" b="1" dirty="0">
                <a:latin typeface="Times New Roman" panose="02020603050405020304" pitchFamily="18" charset="0"/>
                <a:cs typeface="Times New Roman" panose="02020603050405020304" pitchFamily="18" charset="0"/>
              </a:rPr>
              <a:t>   </a:t>
            </a:r>
            <a:r>
              <a:rPr lang="ru-RU" sz="2000" b="1" dirty="0">
                <a:solidFill>
                  <a:srgbClr val="FF0000"/>
                </a:solidFill>
                <a:latin typeface="Times New Roman" panose="02020603050405020304" pitchFamily="18" charset="0"/>
                <a:cs typeface="Times New Roman" panose="02020603050405020304" pitchFamily="18" charset="0"/>
              </a:rPr>
              <a:t>Задачи: </a:t>
            </a:r>
            <a:endParaRPr lang="ru-RU" sz="2000" dirty="0">
              <a:solidFill>
                <a:srgbClr val="FF0000"/>
              </a:solidFill>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Образовательные: продолжать знакомить с дорожными знаками: предупреждающими, запрещающими, информационно-указательными; познакомить детей с правилами дорожного движения.</a:t>
            </a:r>
          </a:p>
          <a:p>
            <a:r>
              <a:rPr lang="ru-RU" sz="2000" dirty="0">
                <a:latin typeface="Times New Roman" panose="02020603050405020304" pitchFamily="18" charset="0"/>
                <a:cs typeface="Times New Roman" panose="02020603050405020304" pitchFamily="18" charset="0"/>
              </a:rPr>
              <a:t>Развивающие: развивать осторожность, внимательность, самостоятельность, ответственность и осмотрительность на дороге; стимулировать познавательную активность, способствовать развитию коммуникативных навыков.</a:t>
            </a:r>
          </a:p>
          <a:p>
            <a:r>
              <a:rPr lang="ru-RU" sz="2000" dirty="0">
                <a:latin typeface="Times New Roman" panose="02020603050405020304" pitchFamily="18" charset="0"/>
                <a:cs typeface="Times New Roman" panose="02020603050405020304" pitchFamily="18" charset="0"/>
              </a:rPr>
              <a:t>Воспитательные: воспитывать культуру поведения на улице и в общественном транспорте.</a:t>
            </a:r>
          </a:p>
          <a:p>
            <a:endParaRPr lang="ru-RU" sz="2000" dirty="0"/>
          </a:p>
        </p:txBody>
      </p:sp>
      <p:pic>
        <p:nvPicPr>
          <p:cNvPr id="4" name="Рисунок 3" descr="Картинки по запросу &quot;картинка мальчика регулировщика&quot;&quot;">
            <a:extLst>
              <a:ext uri="{FF2B5EF4-FFF2-40B4-BE49-F238E27FC236}">
                <a16:creationId xmlns:a16="http://schemas.microsoft.com/office/drawing/2014/main" id="{2C752E46-5CA1-4979-89E5-E58D37A0E928}"/>
              </a:ext>
            </a:extLst>
          </p:cNvPr>
          <p:cNvPicPr/>
          <p:nvPr/>
        </p:nvPicPr>
        <p:blipFill rotWithShape="1">
          <a:blip r:embed="rId2">
            <a:extLst>
              <a:ext uri="{28A0092B-C50C-407E-A947-70E740481C1C}">
                <a14:useLocalDpi xmlns:a14="http://schemas.microsoft.com/office/drawing/2010/main" val="0"/>
              </a:ext>
            </a:extLst>
          </a:blip>
          <a:srcRect t="3306"/>
          <a:stretch/>
        </p:blipFill>
        <p:spPr bwMode="auto">
          <a:xfrm>
            <a:off x="8150769" y="629266"/>
            <a:ext cx="3599272" cy="5791190"/>
          </a:xfrm>
          <a:prstGeom prst="rect">
            <a:avLst/>
          </a:prstGeom>
          <a:noFill/>
          <a:effectLst/>
        </p:spPr>
      </p:pic>
    </p:spTree>
    <p:extLst>
      <p:ext uri="{BB962C8B-B14F-4D97-AF65-F5344CB8AC3E}">
        <p14:creationId xmlns:p14="http://schemas.microsoft.com/office/powerpoint/2010/main" val="41604590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1468482D-2668-4FD1-B023-244FCE22D254}"/>
              </a:ext>
            </a:extLst>
          </p:cNvPr>
          <p:cNvSpPr/>
          <p:nvPr/>
        </p:nvSpPr>
        <p:spPr>
          <a:xfrm>
            <a:off x="464694" y="1926477"/>
            <a:ext cx="8633585" cy="4585871"/>
          </a:xfrm>
          <a:prstGeom prst="rect">
            <a:avLst/>
          </a:prstGeom>
        </p:spPr>
        <p:txBody>
          <a:bodyPr wrap="square">
            <a:spAutoFit/>
          </a:bodyPr>
          <a:lstStyle/>
          <a:p>
            <a:r>
              <a:rPr lang="ru-RU" sz="4000" b="1" dirty="0">
                <a:solidFill>
                  <a:srgbClr val="FF0000"/>
                </a:solidFill>
                <a:latin typeface="Times New Roman" panose="02020603050405020304" pitchFamily="18" charset="0"/>
                <a:cs typeface="Times New Roman" panose="02020603050405020304" pitchFamily="18" charset="0"/>
              </a:rPr>
              <a:t>    Предполагаемые результаты</a:t>
            </a:r>
            <a:br>
              <a:rPr lang="ru-RU" sz="2800" dirty="0">
                <a:latin typeface="Times New Roman" panose="02020603050405020304" pitchFamily="18" charset="0"/>
                <a:cs typeface="Times New Roman" panose="02020603050405020304" pitchFamily="18" charset="0"/>
              </a:rPr>
            </a:br>
            <a:r>
              <a:rPr lang="ru-RU" sz="2800" b="1" dirty="0">
                <a:solidFill>
                  <a:srgbClr val="FF0000"/>
                </a:solidFill>
                <a:latin typeface="Times New Roman" panose="02020603050405020304" pitchFamily="18" charset="0"/>
                <a:cs typeface="Times New Roman" panose="02020603050405020304" pitchFamily="18" charset="0"/>
              </a:rPr>
              <a:t>Дети:</a:t>
            </a:r>
            <a:r>
              <a:rPr lang="ru-RU" sz="2800" b="1"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сформировать знания о дорожных знаках; соблюдение элементарных ПДД.</a:t>
            </a:r>
            <a:br>
              <a:rPr lang="ru-RU" sz="2800" dirty="0">
                <a:latin typeface="Times New Roman" panose="02020603050405020304" pitchFamily="18" charset="0"/>
                <a:cs typeface="Times New Roman" panose="02020603050405020304" pitchFamily="18" charset="0"/>
              </a:rPr>
            </a:br>
            <a:r>
              <a:rPr lang="ru-RU" sz="2800" b="1" dirty="0">
                <a:solidFill>
                  <a:srgbClr val="FFFF00"/>
                </a:solidFill>
                <a:latin typeface="Times New Roman" panose="02020603050405020304" pitchFamily="18" charset="0"/>
                <a:cs typeface="Times New Roman" panose="02020603050405020304" pitchFamily="18" charset="0"/>
              </a:rPr>
              <a:t>Родители:</a:t>
            </a:r>
            <a:r>
              <a:rPr lang="ru-RU" sz="2800" b="1"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расширение педагогической грамотности родителей по вопросам безопасного поведения детей на дорогах; тесное сотрудничество с педагогами.</a:t>
            </a:r>
            <a:br>
              <a:rPr lang="ru-RU" sz="2800" dirty="0">
                <a:latin typeface="Times New Roman" panose="02020603050405020304" pitchFamily="18" charset="0"/>
                <a:cs typeface="Times New Roman" panose="02020603050405020304" pitchFamily="18" charset="0"/>
              </a:rPr>
            </a:br>
            <a:r>
              <a:rPr lang="ru-RU" sz="2800" b="1" dirty="0">
                <a:solidFill>
                  <a:srgbClr val="00B050"/>
                </a:solidFill>
                <a:latin typeface="Times New Roman" panose="02020603050405020304" pitchFamily="18" charset="0"/>
                <a:cs typeface="Times New Roman" panose="02020603050405020304" pitchFamily="18" charset="0"/>
              </a:rPr>
              <a:t>Педагог:</a:t>
            </a:r>
            <a:r>
              <a:rPr lang="ru-RU" sz="2800" dirty="0">
                <a:latin typeface="Times New Roman" panose="02020603050405020304" pitchFamily="18" charset="0"/>
                <a:cs typeface="Times New Roman" panose="02020603050405020304" pitchFamily="18" charset="0"/>
              </a:rPr>
              <a:t> повышение знаний по безопасности; взаимосвязь с родителями по созданию совместных проектов.</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descr="Картинки по запросу &quot;картинка мальчика регулировщика&quot;&quot;">
            <a:extLst>
              <a:ext uri="{FF2B5EF4-FFF2-40B4-BE49-F238E27FC236}">
                <a16:creationId xmlns:a16="http://schemas.microsoft.com/office/drawing/2014/main" id="{572F974C-FEEC-4540-A2AE-A2FCAD2FF56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021571" y="662940"/>
            <a:ext cx="2705735" cy="4869180"/>
          </a:xfrm>
          <a:prstGeom prst="rect">
            <a:avLst/>
          </a:prstGeom>
          <a:noFill/>
          <a:ln>
            <a:noFill/>
          </a:ln>
        </p:spPr>
      </p:pic>
    </p:spTree>
    <p:extLst>
      <p:ext uri="{BB962C8B-B14F-4D97-AF65-F5344CB8AC3E}">
        <p14:creationId xmlns:p14="http://schemas.microsoft.com/office/powerpoint/2010/main" val="3947162263"/>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484D6865-F72B-4A9D-B205-9A53E670D9F5}"/>
              </a:ext>
            </a:extLst>
          </p:cNvPr>
          <p:cNvSpPr/>
          <p:nvPr/>
        </p:nvSpPr>
        <p:spPr>
          <a:xfrm>
            <a:off x="2971799" y="2054617"/>
            <a:ext cx="8870795" cy="4648837"/>
          </a:xfrm>
          <a:prstGeom prst="rect">
            <a:avLst/>
          </a:prstGeom>
        </p:spPr>
        <p:txBody>
          <a:bodyPr wrap="square">
            <a:spAutoFit/>
          </a:bodyPr>
          <a:lstStyle/>
          <a:p>
            <a:pPr algn="just">
              <a:lnSpc>
                <a:spcPct val="115000"/>
              </a:lnSpc>
              <a:spcAft>
                <a:spcPts val="1000"/>
              </a:spcAft>
            </a:pPr>
            <a:r>
              <a:rPr lang="ru-RU" sz="2800" b="1" dirty="0">
                <a:latin typeface="Times New Roman" panose="02020603050405020304" pitchFamily="18" charset="0"/>
                <a:ea typeface="Calibri" panose="020F0502020204030204" pitchFamily="34" charset="0"/>
                <a:cs typeface="Times New Roman" panose="02020603050405020304" pitchFamily="18" charset="0"/>
              </a:rPr>
              <a:t>Консультации для родителей:</a:t>
            </a:r>
            <a:r>
              <a:rPr lang="ru-RU" sz="2800" dirty="0">
                <a:latin typeface="Times New Roman" panose="02020603050405020304" pitchFamily="18" charset="0"/>
                <a:ea typeface="Calibri" panose="020F0502020204030204" pitchFamily="34" charset="0"/>
                <a:cs typeface="Times New Roman" panose="02020603050405020304" pitchFamily="18" charset="0"/>
              </a:rPr>
              <a:t> «Легко ли научить ребенка правильно вести себя на дороге?», «Профилактика детского травматизма на железной дороге», «Дидактические игры в ходе ознакомления детей с ПДД».</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Памятки родителям: </a:t>
            </a:r>
            <a:r>
              <a:rPr lang="ru-RU" sz="2800" dirty="0">
                <a:latin typeface="Times New Roman" panose="02020603050405020304" pitchFamily="18" charset="0"/>
                <a:ea typeface="Calibri" panose="020F0502020204030204" pitchFamily="34" charset="0"/>
                <a:cs typeface="Times New Roman" panose="02020603050405020304" pitchFamily="18" charset="0"/>
              </a:rPr>
              <a:t>«Дорога в детский сад должна быть безопасной!», «Твоя безопасность на железнодорожном транспорте», «Правила поведения на железной дороге», «Приемы обучения юного пешехода».</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descr="Картинки по запросу &quot;картинка мальчика регулировщика&quot;&quot;">
            <a:extLst>
              <a:ext uri="{FF2B5EF4-FFF2-40B4-BE49-F238E27FC236}">
                <a16:creationId xmlns:a16="http://schemas.microsoft.com/office/drawing/2014/main" id="{3A9ED70E-BF23-4F5A-967B-A32F19DF194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96228" y="911241"/>
            <a:ext cx="2475571" cy="4084506"/>
          </a:xfrm>
          <a:prstGeom prst="rect">
            <a:avLst/>
          </a:prstGeom>
          <a:noFill/>
          <a:ln>
            <a:noFill/>
          </a:ln>
        </p:spPr>
      </p:pic>
    </p:spTree>
    <p:extLst>
      <p:ext uri="{BB962C8B-B14F-4D97-AF65-F5344CB8AC3E}">
        <p14:creationId xmlns:p14="http://schemas.microsoft.com/office/powerpoint/2010/main" val="1722518230"/>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C471BC-31CC-45BE-A03F-20221263BE82}"/>
              </a:ext>
            </a:extLst>
          </p:cNvPr>
          <p:cNvSpPr>
            <a:spLocks noGrp="1"/>
          </p:cNvSpPr>
          <p:nvPr>
            <p:ph type="title"/>
          </p:nvPr>
        </p:nvSpPr>
        <p:spPr>
          <a:xfrm>
            <a:off x="838200" y="365125"/>
            <a:ext cx="10515600" cy="1325563"/>
          </a:xfrm>
        </p:spPr>
        <p:txBody>
          <a:bodyPr/>
          <a:lstStyle/>
          <a:p>
            <a:r>
              <a:rPr lang="ru-RU" sz="3600" b="1">
                <a:solidFill>
                  <a:srgbClr val="FF0000"/>
                </a:solidFill>
                <a:latin typeface="Times New Roman" panose="02020603050405020304" pitchFamily="18" charset="0"/>
                <a:cs typeface="Times New Roman" panose="02020603050405020304" pitchFamily="18" charset="0"/>
              </a:rPr>
              <a:t>Этапы реализации проекта:</a:t>
            </a:r>
            <a:br>
              <a:rPr lang="ru-RU"/>
            </a:br>
            <a:endParaRPr lang="ru-RU" dirty="0"/>
          </a:p>
        </p:txBody>
      </p:sp>
      <p:sp>
        <p:nvSpPr>
          <p:cNvPr id="3" name="Объект 2">
            <a:extLst>
              <a:ext uri="{FF2B5EF4-FFF2-40B4-BE49-F238E27FC236}">
                <a16:creationId xmlns:a16="http://schemas.microsoft.com/office/drawing/2014/main" id="{6591CB62-B26D-43B5-98EF-1A5E32F1D392}"/>
              </a:ext>
            </a:extLst>
          </p:cNvPr>
          <p:cNvSpPr>
            <a:spLocks noGrp="1"/>
          </p:cNvSpPr>
          <p:nvPr>
            <p:ph idx="1"/>
          </p:nvPr>
        </p:nvSpPr>
        <p:spPr>
          <a:xfrm>
            <a:off x="838200" y="1825625"/>
            <a:ext cx="8324346" cy="3772287"/>
          </a:xfrm>
        </p:spPr>
        <p:txBody>
          <a:bodyPr>
            <a:normAutofit fontScale="92500" lnSpcReduction="20000"/>
          </a:bodyPr>
          <a:lstStyle/>
          <a:p>
            <a:pPr marL="0" indent="0">
              <a:buNone/>
            </a:pPr>
            <a:r>
              <a:rPr lang="ru-RU" b="1">
                <a:solidFill>
                  <a:srgbClr val="FF0000"/>
                </a:solidFill>
                <a:latin typeface="Times New Roman" panose="02020603050405020304" pitchFamily="18" charset="0"/>
                <a:cs typeface="Times New Roman" panose="02020603050405020304" pitchFamily="18" charset="0"/>
              </a:rPr>
              <a:t>1 этап: «Подготовительный»</a:t>
            </a:r>
            <a:endParaRPr lang="ru-RU">
              <a:solidFill>
                <a:srgbClr val="FF0000"/>
              </a:solidFill>
              <a:latin typeface="Times New Roman" panose="02020603050405020304" pitchFamily="18" charset="0"/>
              <a:cs typeface="Times New Roman" panose="02020603050405020304" pitchFamily="18" charset="0"/>
            </a:endParaRPr>
          </a:p>
          <a:p>
            <a:pPr marL="0" indent="0">
              <a:buNone/>
            </a:pPr>
            <a:r>
              <a:rPr lang="ru-RU">
                <a:latin typeface="Times New Roman" panose="02020603050405020304" pitchFamily="18" charset="0"/>
                <a:cs typeface="Times New Roman" panose="02020603050405020304" pitchFamily="18" charset="0"/>
              </a:rPr>
              <a:t>1. Подбор детской и методической литературы, наглядного материала (иллюстрации, фотографии, зарисовки); дидактических игр, занятий.</a:t>
            </a:r>
          </a:p>
          <a:p>
            <a:pPr marL="0" indent="0">
              <a:buNone/>
            </a:pPr>
            <a:r>
              <a:rPr lang="ru-RU">
                <a:latin typeface="Times New Roman" panose="02020603050405020304" pitchFamily="18" charset="0"/>
                <a:cs typeface="Times New Roman" panose="02020603050405020304" pitchFamily="18" charset="0"/>
              </a:rPr>
              <a:t>2. Подготовка материала для продуктивной деятельности.</a:t>
            </a:r>
          </a:p>
          <a:p>
            <a:pPr marL="0" indent="0">
              <a:buNone/>
            </a:pPr>
            <a:r>
              <a:rPr lang="ru-RU">
                <a:latin typeface="Times New Roman" panose="02020603050405020304" pitchFamily="18" charset="0"/>
                <a:cs typeface="Times New Roman" panose="02020603050405020304" pitchFamily="18" charset="0"/>
              </a:rPr>
              <a:t>3. Подбор информации через интернет (правила поведения детей на дорогах).</a:t>
            </a:r>
          </a:p>
          <a:p>
            <a:pPr marL="0" indent="0">
              <a:buNone/>
            </a:pPr>
            <a:r>
              <a:rPr lang="ru-RU">
                <a:latin typeface="Times New Roman" panose="02020603050405020304" pitchFamily="18" charset="0"/>
                <a:cs typeface="Times New Roman" panose="02020603050405020304" pitchFamily="18" charset="0"/>
              </a:rPr>
              <a:t>4. Пополнение предметно-развивающей среды.</a:t>
            </a:r>
          </a:p>
          <a:p>
            <a:pPr marL="0" indent="0">
              <a:buNone/>
            </a:pPr>
            <a:r>
              <a:rPr lang="ru-RU">
                <a:latin typeface="Times New Roman" panose="02020603050405020304" pitchFamily="18" charset="0"/>
                <a:cs typeface="Times New Roman" panose="02020603050405020304" pitchFamily="18" charset="0"/>
              </a:rPr>
              <a:t>5. Встреча с родителями «Знакомство с проектом».</a:t>
            </a:r>
          </a:p>
          <a:p>
            <a:endParaRPr lang="ru-RU" dirty="0"/>
          </a:p>
        </p:txBody>
      </p:sp>
      <p:pic>
        <p:nvPicPr>
          <p:cNvPr id="4" name="Рисунок 3" descr="Картинки по запросу &quot;картинка мальчика регулировщика&quot;&quot;">
            <a:extLst>
              <a:ext uri="{FF2B5EF4-FFF2-40B4-BE49-F238E27FC236}">
                <a16:creationId xmlns:a16="http://schemas.microsoft.com/office/drawing/2014/main" id="{7A7EB33A-ADF0-4436-8CCA-1BC791657C2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342823" y="814445"/>
            <a:ext cx="2307309" cy="5417022"/>
          </a:xfrm>
          <a:prstGeom prst="rect">
            <a:avLst/>
          </a:prstGeom>
          <a:noFill/>
          <a:ln>
            <a:noFill/>
          </a:ln>
        </p:spPr>
      </p:pic>
    </p:spTree>
    <p:extLst>
      <p:ext uri="{BB962C8B-B14F-4D97-AF65-F5344CB8AC3E}">
        <p14:creationId xmlns:p14="http://schemas.microsoft.com/office/powerpoint/2010/main" val="338526419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CAAC81-D45D-4050-A479-FBCB2D9676E8}"/>
              </a:ext>
            </a:extLst>
          </p:cNvPr>
          <p:cNvSpPr>
            <a:spLocks noGrp="1"/>
          </p:cNvSpPr>
          <p:nvPr>
            <p:ph type="title"/>
          </p:nvPr>
        </p:nvSpPr>
        <p:spPr>
          <a:xfrm>
            <a:off x="4965430" y="629268"/>
            <a:ext cx="6586491" cy="1286160"/>
          </a:xfrm>
        </p:spPr>
        <p:txBody>
          <a:bodyPr anchor="b">
            <a:normAutofit/>
          </a:bodyPr>
          <a:lstStyle/>
          <a:p>
            <a:r>
              <a:rPr lang="ru-RU" sz="2800" b="1">
                <a:latin typeface="Times New Roman" panose="02020603050405020304" pitchFamily="18" charset="0"/>
                <a:cs typeface="Times New Roman" panose="02020603050405020304" pitchFamily="18" charset="0"/>
              </a:rPr>
              <a:t>2 этап: «Основной» </a:t>
            </a:r>
            <a:r>
              <a:rPr lang="ru-RU" sz="2800">
                <a:latin typeface="Times New Roman" panose="02020603050405020304" pitchFamily="18" charset="0"/>
                <a:cs typeface="Times New Roman" panose="02020603050405020304" pitchFamily="18" charset="0"/>
              </a:rPr>
              <a:t>(работа над проектом)</a:t>
            </a:r>
            <a:br>
              <a:rPr lang="ru-RU" sz="2800">
                <a:latin typeface="Times New Roman" panose="02020603050405020304" pitchFamily="18" charset="0"/>
                <a:cs typeface="Times New Roman" panose="02020603050405020304" pitchFamily="18" charset="0"/>
              </a:rPr>
            </a:br>
            <a:endParaRPr lang="ru-RU" sz="2800">
              <a:latin typeface="Times New Roman" panose="02020603050405020304" pitchFamily="18" charset="0"/>
              <a:cs typeface="Times New Roman" panose="02020603050405020304" pitchFamily="18" charset="0"/>
            </a:endParaRPr>
          </a:p>
        </p:txBody>
      </p:sp>
      <p:pic>
        <p:nvPicPr>
          <p:cNvPr id="4" name="Рисунок 3" descr="Картинки по запросу &quot;картинка мальчика регулировщика&quot;&quot;">
            <a:extLst>
              <a:ext uri="{FF2B5EF4-FFF2-40B4-BE49-F238E27FC236}">
                <a16:creationId xmlns:a16="http://schemas.microsoft.com/office/drawing/2014/main" id="{98CC2C4C-F0A6-488D-9EB1-4F1FC3C85E03}"/>
              </a:ext>
            </a:extLst>
          </p:cNvPr>
          <p:cNvPicPr/>
          <p:nvPr/>
        </p:nvPicPr>
        <p:blipFill rotWithShape="1">
          <a:blip r:embed="rId3">
            <a:extLst>
              <a:ext uri="{28A0092B-C50C-407E-A947-70E740481C1C}">
                <a14:useLocalDpi xmlns:a14="http://schemas.microsoft.com/office/drawing/2010/main" val="0"/>
              </a:ext>
            </a:extLst>
          </a:blip>
          <a:srcRect t="3305" r="1" b="1"/>
          <a:stretch/>
        </p:blipFill>
        <p:spPr bwMode="auto">
          <a:xfrm>
            <a:off x="20" y="10"/>
            <a:ext cx="2472247" cy="5113857"/>
          </a:xfrm>
          <a:prstGeom prst="rect">
            <a:avLst/>
          </a:prstGeom>
          <a:noFill/>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FA123"/>
            </a:solidFill>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id="{5E682C79-D6F1-4A78-8332-56B7B348DFBA}"/>
              </a:ext>
            </a:extLst>
          </p:cNvPr>
          <p:cNvSpPr>
            <a:spLocks noGrp="1"/>
          </p:cNvSpPr>
          <p:nvPr>
            <p:ph idx="1"/>
          </p:nvPr>
        </p:nvSpPr>
        <p:spPr>
          <a:xfrm>
            <a:off x="4965431" y="2438400"/>
            <a:ext cx="6586489" cy="3785419"/>
          </a:xfrm>
        </p:spPr>
        <p:txBody>
          <a:bodyPr>
            <a:normAutofit/>
          </a:bodyPr>
          <a:lstStyle/>
          <a:p>
            <a:pPr marL="0" indent="0">
              <a:buNone/>
            </a:pPr>
            <a:r>
              <a:rPr lang="ru-RU" sz="1400" dirty="0">
                <a:latin typeface="Times New Roman" panose="02020603050405020304" pitchFamily="18" charset="0"/>
                <a:cs typeface="Times New Roman" panose="02020603050405020304" pitchFamily="18" charset="0"/>
              </a:rPr>
              <a:t>1. Беседы:</a:t>
            </a:r>
            <a:r>
              <a:rPr lang="ru-RU" sz="1400" b="1" dirty="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«Как мы переходим улицу», «Зачем нужны дорожные знаки», «Безопасность на дороге», «Знаки дорожные помни всегда», «Осторожно, дорога!», «Транспорт на улицах города», «Правила для пассажиров».</a:t>
            </a:r>
          </a:p>
          <a:p>
            <a:pPr marL="0" indent="0">
              <a:buNone/>
            </a:pPr>
            <a:r>
              <a:rPr lang="ru-RU" sz="1400" dirty="0">
                <a:latin typeface="Times New Roman" panose="02020603050405020304" pitchFamily="18" charset="0"/>
                <a:cs typeface="Times New Roman" panose="02020603050405020304" pitchFamily="18" charset="0"/>
              </a:rPr>
              <a:t>2. Художественное творчество:</a:t>
            </a:r>
          </a:p>
          <a:p>
            <a:pPr lvl="0"/>
            <a:r>
              <a:rPr lang="ru-RU" sz="1400" dirty="0">
                <a:latin typeface="Times New Roman" panose="02020603050405020304" pitchFamily="18" charset="0"/>
                <a:cs typeface="Times New Roman" panose="02020603050405020304" pitchFamily="18" charset="0"/>
              </a:rPr>
              <a:t>Рисование: «На улицах города», «Мы едем, едем…», «Придумай новый дорожный знак».</a:t>
            </a:r>
          </a:p>
          <a:p>
            <a:pPr lvl="0"/>
            <a:r>
              <a:rPr lang="ru-RU" sz="1400" dirty="0">
                <a:latin typeface="Times New Roman" panose="02020603050405020304" pitchFamily="18" charset="0"/>
                <a:cs typeface="Times New Roman" panose="02020603050405020304" pitchFamily="18" charset="0"/>
              </a:rPr>
              <a:t>Лепка: «Автомобили», «Веселый светофор».</a:t>
            </a:r>
          </a:p>
          <a:p>
            <a:pPr lvl="0"/>
            <a:r>
              <a:rPr lang="ru-RU" sz="1400" dirty="0">
                <a:latin typeface="Times New Roman" panose="02020603050405020304" pitchFamily="18" charset="0"/>
                <a:cs typeface="Times New Roman" panose="02020603050405020304" pitchFamily="18" charset="0"/>
              </a:rPr>
              <a:t>Аппликация: «Дорожный знак».</a:t>
            </a:r>
          </a:p>
          <a:p>
            <a:pPr marL="0" indent="0">
              <a:buNone/>
            </a:pPr>
            <a:r>
              <a:rPr lang="ru-RU" sz="1400" dirty="0">
                <a:latin typeface="Times New Roman" panose="02020603050405020304" pitchFamily="18" charset="0"/>
                <a:cs typeface="Times New Roman" panose="02020603050405020304" pitchFamily="18" charset="0"/>
              </a:rPr>
              <a:t>3. Составление творческих рассказов: «Что случилось бы, если бы все дорожные знаки исчезли?»; «Что случилось бы, если бы не было правил дорожного движения?»; «Истории в транспорте»; «Интересный случай на дороге».</a:t>
            </a:r>
          </a:p>
          <a:p>
            <a:pPr marL="0" indent="0">
              <a:buNone/>
            </a:pPr>
            <a:r>
              <a:rPr lang="ru-RU" sz="1400" dirty="0">
                <a:latin typeface="Times New Roman" panose="02020603050405020304" pitchFamily="18" charset="0"/>
                <a:cs typeface="Times New Roman" panose="02020603050405020304" pitchFamily="18" charset="0"/>
              </a:rPr>
              <a:t>4. Чтение сказок по ПДД</a:t>
            </a:r>
          </a:p>
          <a:p>
            <a:pPr marL="0" indent="0">
              <a:buNone/>
            </a:pPr>
            <a:r>
              <a:rPr lang="ru-RU" sz="1400" dirty="0">
                <a:latin typeface="Times New Roman" panose="02020603050405020304" pitchFamily="18" charset="0"/>
                <a:cs typeface="Times New Roman" panose="02020603050405020304" pitchFamily="18" charset="0"/>
              </a:rPr>
              <a:t>5. Изучение ПДД посредством </a:t>
            </a:r>
            <a:r>
              <a:rPr lang="ru-RU" sz="1400" dirty="0" err="1">
                <a:latin typeface="Times New Roman" panose="02020603050405020304" pitchFamily="18" charset="0"/>
                <a:cs typeface="Times New Roman" panose="02020603050405020304" pitchFamily="18" charset="0"/>
              </a:rPr>
              <a:t>инсценирования</a:t>
            </a:r>
            <a:r>
              <a:rPr lang="ru-RU" sz="1400" dirty="0">
                <a:latin typeface="Times New Roman" panose="02020603050405020304" pitchFamily="18" charset="0"/>
                <a:cs typeface="Times New Roman" panose="02020603050405020304" pitchFamily="18" charset="0"/>
              </a:rPr>
              <a:t> русских народных сказок</a:t>
            </a:r>
          </a:p>
          <a:p>
            <a:pPr marL="0" indent="0">
              <a:buNone/>
            </a:pPr>
            <a:endParaRPr lang="ru-RU" sz="1400" dirty="0">
              <a:latin typeface="Times New Roman" panose="02020603050405020304" pitchFamily="18" charset="0"/>
              <a:cs typeface="Times New Roman" panose="02020603050405020304" pitchFamily="18" charset="0"/>
            </a:endParaRPr>
          </a:p>
          <a:p>
            <a:endParaRPr lang="ru-RU" sz="1400" dirty="0"/>
          </a:p>
        </p:txBody>
      </p:sp>
    </p:spTree>
    <p:extLst>
      <p:ext uri="{BB962C8B-B14F-4D97-AF65-F5344CB8AC3E}">
        <p14:creationId xmlns:p14="http://schemas.microsoft.com/office/powerpoint/2010/main" val="802010451"/>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AF18817E-0F3F-49DA-B03D-8D927D8E7E23}"/>
              </a:ext>
            </a:extLst>
          </p:cNvPr>
          <p:cNvSpPr/>
          <p:nvPr/>
        </p:nvSpPr>
        <p:spPr>
          <a:xfrm>
            <a:off x="239843" y="1163091"/>
            <a:ext cx="11197652" cy="5966570"/>
          </a:xfrm>
          <a:prstGeom prst="rect">
            <a:avLst/>
          </a:prstGeom>
        </p:spPr>
        <p:txBody>
          <a:bodyPr wrap="square">
            <a:spAutoFit/>
          </a:bodyPr>
          <a:lstStyle/>
          <a:p>
            <a:pPr algn="just">
              <a:lnSpc>
                <a:spcPct val="115000"/>
              </a:lnSpc>
              <a:spcAft>
                <a:spcPts val="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4. Чтение художественной литературы: С. Михалков «Дядя Степа – милиционер», О. Бедарев «Азбука безопасности», Н. Носов «Милиционер», А. Усачев «Правила дорожного движения…» (стихотворение), Я. </a:t>
            </a:r>
            <a:r>
              <a:rPr lang="ru-RU" sz="2400" dirty="0" err="1">
                <a:latin typeface="Times New Roman" panose="02020603050405020304" pitchFamily="18" charset="0"/>
                <a:ea typeface="Times New Roman" panose="02020603050405020304" pitchFamily="18" charset="0"/>
                <a:cs typeface="Times New Roman" panose="02020603050405020304" pitchFamily="18" charset="0"/>
              </a:rPr>
              <a:t>Пишумов</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 «Я сижу в машине…», «Юрка живет на другой стороне…», «Все мальчишки и девчонки…»,  Б. Житков «Что я видел?», С. Баруздин «Страна, где мы живем»,  С. Михалков «Моя улица», «Дядя Степа» Н. Калинин «Как ребята переходили улицу», В. Сиротов «Твой товарищ светофор», П. Ивнев «Как разговаривает улица», А. Иванов «Как неразлучные друзья дорогу переходили».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5. Загадывание загадок, рассматривание иллюстраций «Дорожные знаки», «Дети и дорога», «Безопасность на дороге».</a:t>
            </a:r>
          </a:p>
          <a:p>
            <a:r>
              <a:rPr lang="ru-RU" sz="2400" dirty="0">
                <a:latin typeface="Times New Roman" panose="02020603050405020304" pitchFamily="18" charset="0"/>
                <a:cs typeface="Times New Roman" panose="02020603050405020304" pitchFamily="18" charset="0"/>
              </a:rPr>
              <a:t>8. Конструирование макета «Наша улица».</a:t>
            </a:r>
          </a:p>
          <a:p>
            <a:r>
              <a:rPr lang="ru-RU" sz="2400" dirty="0">
                <a:latin typeface="Times New Roman" panose="02020603050405020304" pitchFamily="18" charset="0"/>
                <a:cs typeface="Times New Roman" panose="02020603050405020304" pitchFamily="18" charset="0"/>
              </a:rPr>
              <a:t>9. Наблюдение за уличным движением. Знакомство с понятием «Площадь», «Перекресток».</a:t>
            </a:r>
          </a:p>
          <a:p>
            <a:pPr>
              <a:lnSpc>
                <a:spcPct val="115000"/>
              </a:lnSpc>
              <a:spcAft>
                <a:spcPts val="1000"/>
              </a:spcAft>
            </a:pP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0267986"/>
      </p:ext>
    </p:extLst>
  </p:cSld>
  <p:clrMapOvr>
    <a:masterClrMapping/>
  </p:clrMapOvr>
  <p:transition spd="slow">
    <p:wipe/>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961</Words>
  <Application>Microsoft Office PowerPoint</Application>
  <PresentationFormat>Широкоэкранный</PresentationFormat>
  <Paragraphs>55</Paragraphs>
  <Slides>11</Slides>
  <Notes>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Times New Roman</vt:lpstr>
      <vt:lpstr>Тема Office</vt:lpstr>
      <vt:lpstr>                 </vt:lpstr>
      <vt:lpstr>Презентация PowerPoint</vt:lpstr>
      <vt:lpstr>Актуальность </vt:lpstr>
      <vt:lpstr> Цель: сформировать у детей старшего дошкольного возраста основы безопасного поведения на улице, знание правил дорожного движения. </vt:lpstr>
      <vt:lpstr>Презентация PowerPoint</vt:lpstr>
      <vt:lpstr>Презентация PowerPoint</vt:lpstr>
      <vt:lpstr>Этапы реализации проекта: </vt:lpstr>
      <vt:lpstr>2 этап: «Основной» (работа над проектом) </vt:lpstr>
      <vt:lpstr>Презентация PowerPoint</vt:lpstr>
      <vt:lpstr>Презентация PowerPoint</vt:lpstr>
      <vt:lpstr>3 этап: «Заключительный»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Valentina Zakharova</dc:creator>
  <cp:lastModifiedBy>Valentina Zakharova</cp:lastModifiedBy>
  <cp:revision>5</cp:revision>
  <dcterms:created xsi:type="dcterms:W3CDTF">2019-12-08T20:48:21Z</dcterms:created>
  <dcterms:modified xsi:type="dcterms:W3CDTF">2022-03-12T13:57:03Z</dcterms:modified>
</cp:coreProperties>
</file>