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A11E-0046-4BAD-B5E0-B64EDF948488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D3EC4-68AE-43E0-872D-6C66D5EB1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A11E-0046-4BAD-B5E0-B64EDF948488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D3EC4-68AE-43E0-872D-6C66D5EB1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A11E-0046-4BAD-B5E0-B64EDF948488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D3EC4-68AE-43E0-872D-6C66D5EB1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A11E-0046-4BAD-B5E0-B64EDF948488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D3EC4-68AE-43E0-872D-6C66D5EB1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A11E-0046-4BAD-B5E0-B64EDF948488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D3EC4-68AE-43E0-872D-6C66D5EB1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A11E-0046-4BAD-B5E0-B64EDF948488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D3EC4-68AE-43E0-872D-6C66D5EB1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A11E-0046-4BAD-B5E0-B64EDF948488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D3EC4-68AE-43E0-872D-6C66D5EB1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A11E-0046-4BAD-B5E0-B64EDF948488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D3EC4-68AE-43E0-872D-6C66D5EB1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A11E-0046-4BAD-B5E0-B64EDF948488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D3EC4-68AE-43E0-872D-6C66D5EB1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A11E-0046-4BAD-B5E0-B64EDF948488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D3EC4-68AE-43E0-872D-6C66D5EB1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A11E-0046-4BAD-B5E0-B64EDF948488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D3EC4-68AE-43E0-872D-6C66D5EB1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1A11E-0046-4BAD-B5E0-B64EDF948488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D3EC4-68AE-43E0-872D-6C66D5EB1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yfilology.ru/154/yazykovaya-lichnost/" TargetMode="External"/><Relationship Id="rId2" Type="http://schemas.openxmlformats.org/officeDocument/2006/relationships/hyperlink" Target="http://base.garant.ru/70188902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/>
              <a:t>ЭФФЕКТИВНЫЕ СТРАТЕГИИ ПРЕОДОЛЕНИЯ</a:t>
            </a:r>
            <a:br>
              <a:rPr lang="ru-RU" sz="3600" b="1" i="1" dirty="0"/>
            </a:br>
            <a:r>
              <a:rPr lang="ru-RU" sz="3600" b="1" i="1" dirty="0"/>
              <a:t>ЛЕКСИЧЕСКОЙ ИНТЕРФЕРЕНЦИИ</a:t>
            </a:r>
            <a:br>
              <a:rPr lang="ru-RU" sz="3600" b="1" i="1" dirty="0"/>
            </a:br>
            <a:r>
              <a:rPr lang="ru-RU" sz="3600" b="1" i="1" dirty="0"/>
              <a:t>ПРИ ОБУЧЕНИИ ИНОСТРАННОМУ ЯЗЫКУ </a:t>
            </a:r>
            <a:br>
              <a:rPr lang="ru-RU" sz="3600" b="1" i="1" dirty="0"/>
            </a:br>
            <a:r>
              <a:rPr lang="ru-RU" sz="3600" b="1" i="1" dirty="0"/>
              <a:t>В СТАРШЕЙ ШКОЛЕ</a:t>
            </a:r>
            <a:br>
              <a:rPr lang="ru-RU" sz="3600" b="1" i="1" dirty="0"/>
            </a:br>
            <a:r>
              <a:rPr lang="ru-RU" sz="3600" b="1" i="1" dirty="0"/>
              <a:t>(на материале английского языка)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4005064"/>
            <a:ext cx="5328592" cy="1470025"/>
          </a:xfrm>
        </p:spPr>
        <p:txBody>
          <a:bodyPr>
            <a:normAutofit/>
          </a:bodyPr>
          <a:lstStyle/>
          <a:p>
            <a:pPr algn="l"/>
            <a:r>
              <a:rPr lang="ru-RU" sz="2000" dirty="0" err="1"/>
              <a:t>Злобич</a:t>
            </a:r>
            <a:r>
              <a:rPr lang="ru-RU" sz="2000" dirty="0"/>
              <a:t> Татьяна Александровна</a:t>
            </a:r>
          </a:p>
          <a:p>
            <a:pPr algn="l"/>
            <a:r>
              <a:rPr lang="ru-RU" sz="2000" dirty="0"/>
              <a:t>Учитель английского языка</a:t>
            </a:r>
          </a:p>
          <a:p>
            <a:pPr algn="l"/>
            <a:r>
              <a:rPr lang="ru-RU" sz="2000" dirty="0"/>
              <a:t>ГБОУ лицей № 82 Петроградского района Санкт-Петербурга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  <a:p>
            <a:pPr algn="l"/>
            <a:endParaRPr lang="ru-RU" dirty="0"/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7E75B8E3-1700-4F61-89BB-041F17C5ED93}"/>
              </a:ext>
            </a:extLst>
          </p:cNvPr>
          <p:cNvSpPr txBox="1">
            <a:spLocks/>
          </p:cNvSpPr>
          <p:nvPr/>
        </p:nvSpPr>
        <p:spPr>
          <a:xfrm>
            <a:off x="3347864" y="5229200"/>
            <a:ext cx="5328592" cy="1470025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  <a:p>
            <a:endParaRPr lang="ru-RU" dirty="0"/>
          </a:p>
          <a:p>
            <a:r>
              <a:rPr lang="ru-RU" dirty="0"/>
              <a:t>ГБУ ДПО Санкт-Петербургская академия постдипломного образования</a:t>
            </a:r>
          </a:p>
          <a:p>
            <a:r>
              <a:rPr lang="ru-RU" dirty="0"/>
              <a:t>«X региональная научно-практическая конференция молодых педагогов и школьников «Крылья науки»</a:t>
            </a:r>
          </a:p>
          <a:p>
            <a:r>
              <a:rPr lang="ru-RU" dirty="0"/>
              <a:t>Выступление с докладом на секции «Аспекты современной методики преподавания иностранных языков», 2021 г.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Выводы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02942"/>
          </a:xfrm>
        </p:spPr>
        <p:txBody>
          <a:bodyPr>
            <a:normAutofit fontScale="3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sz="3700" dirty="0"/>
              <a:t>Опытно-экспериментальная:</a:t>
            </a:r>
          </a:p>
          <a:p>
            <a:r>
              <a:rPr lang="ru-RU" sz="3700" dirty="0"/>
              <a:t>на базе ГБОУ лицей №82 Петроградского района Санкт-Петербурга;</a:t>
            </a:r>
          </a:p>
          <a:p>
            <a:r>
              <a:rPr lang="ru-RU" sz="3700" dirty="0"/>
              <a:t>2020-2021 учебный год;</a:t>
            </a:r>
          </a:p>
          <a:p>
            <a:r>
              <a:rPr lang="ru-RU" sz="3700" dirty="0"/>
              <a:t>учащиеся 10-11 классов;</a:t>
            </a:r>
          </a:p>
          <a:p>
            <a:r>
              <a:rPr lang="ru-RU" sz="3700" dirty="0"/>
              <a:t>материалы согласно учебной программе по предмету «Английский язык» в соответствии с </a:t>
            </a:r>
            <a:r>
              <a:rPr lang="ru-RU" sz="3700" i="1" u="sng" dirty="0"/>
              <a:t>УМК «</a:t>
            </a:r>
            <a:r>
              <a:rPr lang="en-US" sz="3700" i="1" u="sng" dirty="0"/>
              <a:t>Spotlight</a:t>
            </a:r>
            <a:r>
              <a:rPr lang="ru-RU" sz="3700" i="1" u="sng" dirty="0"/>
              <a:t> 10» и «</a:t>
            </a:r>
            <a:r>
              <a:rPr lang="es-ES" sz="3700" i="1" u="sng" dirty="0"/>
              <a:t>Spotlight</a:t>
            </a:r>
            <a:r>
              <a:rPr lang="ru-RU" sz="3700" i="1" u="sng" dirty="0"/>
              <a:t> 11»</a:t>
            </a:r>
            <a:r>
              <a:rPr lang="ru-RU" sz="3700" dirty="0"/>
              <a:t>. </a:t>
            </a:r>
          </a:p>
          <a:p>
            <a:pPr indent="12700">
              <a:buNone/>
            </a:pPr>
            <a:endParaRPr lang="ru-RU" sz="3700" dirty="0"/>
          </a:p>
          <a:p>
            <a:pPr>
              <a:buFont typeface="Wingdings" pitchFamily="2" charset="2"/>
              <a:buChar char="ü"/>
            </a:pPr>
            <a:r>
              <a:rPr lang="ru-RU" sz="3700" dirty="0"/>
              <a:t>Финальный этап эксперимента (итоговое тестирование):</a:t>
            </a:r>
            <a:endParaRPr lang="en-US" sz="3700" dirty="0"/>
          </a:p>
          <a:p>
            <a:pPr marL="355600" indent="-355600"/>
            <a:r>
              <a:rPr lang="ru-RU" sz="3700" dirty="0"/>
              <a:t>снижение количества речевых ошибок на лексическом уровне, вызванных интерференцией родного и иностранного языков, и, как следствие, </a:t>
            </a:r>
            <a:r>
              <a:rPr lang="ru-RU" sz="3700" i="1" u="sng" dirty="0"/>
              <a:t>улучшение коммуникативного качества речи и повышение точности высказывания на английском языке</a:t>
            </a:r>
            <a:r>
              <a:rPr lang="ru-RU" sz="3700" dirty="0"/>
              <a:t>.</a:t>
            </a:r>
          </a:p>
          <a:p>
            <a:endParaRPr lang="ru-RU" sz="3700" dirty="0"/>
          </a:p>
          <a:p>
            <a:pPr>
              <a:buFont typeface="Wingdings" pitchFamily="2" charset="2"/>
              <a:buChar char="ü"/>
            </a:pPr>
            <a:r>
              <a:rPr lang="ru-RU" sz="3700" dirty="0"/>
              <a:t>Уменьшение влияния родного языка:</a:t>
            </a:r>
          </a:p>
          <a:p>
            <a:r>
              <a:rPr lang="ru-RU" sz="3700" i="1" u="sng" dirty="0"/>
              <a:t>исключение его использования при изучении иностранного;</a:t>
            </a:r>
          </a:p>
          <a:p>
            <a:r>
              <a:rPr lang="ru-RU" sz="3700" i="1" u="sng" dirty="0"/>
              <a:t>формирование навыка правильного словоупотребления в контексте заданной речевой ситуации на иностранном языке</a:t>
            </a:r>
            <a:r>
              <a:rPr lang="ru-RU" sz="3700" dirty="0"/>
              <a:t>, с учетом собственно языковых, личностных и дидактических аспектов, а также принимая во внимание возрастно-психологические, психолингвистические и когнитивные особенности обучающихся данной ступени образования.</a:t>
            </a:r>
          </a:p>
          <a:p>
            <a:endParaRPr lang="ru-RU" sz="3700" dirty="0"/>
          </a:p>
          <a:p>
            <a:pPr>
              <a:buFont typeface="Wingdings" pitchFamily="2" charset="2"/>
              <a:buChar char="ü"/>
            </a:pPr>
            <a:r>
              <a:rPr lang="ru-RU" sz="3700" dirty="0"/>
              <a:t>Соответствие требованиям современных методик и стандартов языкового образования (</a:t>
            </a:r>
            <a:r>
              <a:rPr lang="ru-RU" sz="3700" i="1" u="sng" dirty="0"/>
              <a:t>положениям </a:t>
            </a:r>
            <a:r>
              <a:rPr lang="ru-RU" sz="3700" i="1" u="sng" dirty="0" err="1"/>
              <a:t>системно-деятельностного</a:t>
            </a:r>
            <a:r>
              <a:rPr lang="ru-RU" sz="3700" i="1" u="sng" dirty="0"/>
              <a:t> подхода</a:t>
            </a:r>
            <a:r>
              <a:rPr lang="ru-RU" sz="3700" dirty="0"/>
              <a:t> в обучении иностранному языку):</a:t>
            </a:r>
          </a:p>
          <a:p>
            <a:r>
              <a:rPr lang="ru-RU" sz="3700" dirty="0"/>
              <a:t>осуществление познавательной деятельности путем формирования основ мотивационной деятельности;</a:t>
            </a:r>
          </a:p>
          <a:p>
            <a:r>
              <a:rPr lang="ru-RU" sz="3700" dirty="0"/>
              <a:t>вовлечение обучающихся в процесс познания;</a:t>
            </a:r>
          </a:p>
          <a:p>
            <a:r>
              <a:rPr lang="ru-RU" sz="3700" dirty="0"/>
              <a:t>самостоятельный поиск информации и работа с ней;</a:t>
            </a:r>
          </a:p>
          <a:p>
            <a:r>
              <a:rPr lang="ru-RU" sz="3700" dirty="0"/>
              <a:t>обработка нового учебного материала и использование полученных знаний в соответствующих речевых ситуациях, с целью свободной ориентации и адекватного реагирования задачам общения.</a:t>
            </a:r>
          </a:p>
          <a:p>
            <a:pPr>
              <a:buNone/>
            </a:pPr>
            <a:endParaRPr lang="ru-RU" sz="3700" dirty="0"/>
          </a:p>
          <a:p>
            <a:pPr>
              <a:buFont typeface="Wingdings" pitchFamily="2" charset="2"/>
              <a:buChar char="ü"/>
            </a:pPr>
            <a:r>
              <a:rPr lang="ru-RU" sz="3700" dirty="0"/>
              <a:t>Повышение языковой и речевой компетенции учащихся, приближение их к цели владения иностранным языком в совершенстве.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Список использованной литературы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4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400" dirty="0"/>
              <a:t>Азимов Э. Г., Щукин А. Н. Новый словарь методических терминов и понятий (теория и практика обучения языкам). М.: Издательство ИКАР, 2009. 448 с.  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/>
              <a:t>Верещагин Е.М. Понятие «интерференция» в лингвистической и психологической литературе // Иностранные языки в высшей школе. – 1968. – № 4. – С. 103-110.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/>
              <a:t>Виноградов В.А. Интерференция // Лингвистический энциклопедический словарь / Под ред. В.Н. Ярцевой. М., Советская энциклопедия, 1990. 682 с.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err="1"/>
              <a:t>Выготский</a:t>
            </a:r>
            <a:r>
              <a:rPr lang="ru-RU" sz="3400" dirty="0"/>
              <a:t> Л.С. Мышление и речь. Изд. 5, </a:t>
            </a:r>
            <a:r>
              <a:rPr lang="ru-RU" sz="3400" dirty="0" err="1"/>
              <a:t>испр</a:t>
            </a:r>
            <a:r>
              <a:rPr lang="ru-RU" sz="3400" dirty="0"/>
              <a:t>. М.: Лабиринт, 1999. 352 с.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/>
              <a:t>Гришаева Л. И., Цурикова Л.В. Введение в теорию межкультурной коммуникации: учебное пособие. 2-е изд., доп. Воронеж: Воронежский государственный университет, 2004. 423 с.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err="1"/>
              <a:t>Жинкин</a:t>
            </a:r>
            <a:r>
              <a:rPr lang="ru-RU" sz="3400" dirty="0"/>
              <a:t> Н.И. Речь как проводник информации. М.: Лабиринт, 1998. 368 с.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/>
              <a:t>Леонтьев А.А. Язык, речь, речевая деятельность. М.: Просвещение, 1969. 214 с.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/>
              <a:t>Приказ Министерства образования и науки Российской Федерации (</a:t>
            </a:r>
            <a:r>
              <a:rPr lang="ru-RU" sz="3400" dirty="0" err="1"/>
              <a:t>Минобрнауки</a:t>
            </a:r>
            <a:r>
              <a:rPr lang="ru-RU" sz="3400" dirty="0"/>
              <a:t> России) от 17 мая 2012 г. N 413 г. Москва «Об утверждении федерального государственного образовательного стандарта среднего (полного) общего образования». </a:t>
            </a:r>
            <a:r>
              <a:rPr lang="en-US" sz="3400" dirty="0"/>
              <a:t>URL</a:t>
            </a:r>
            <a:r>
              <a:rPr lang="ru-RU" sz="3400" dirty="0"/>
              <a:t>: </a:t>
            </a:r>
            <a:r>
              <a:rPr lang="ru-RU" sz="3400" dirty="0">
                <a:hlinkClick r:id="rId2"/>
              </a:rPr>
              <a:t>http://base.garant.ru/70188902/</a:t>
            </a:r>
            <a:r>
              <a:rPr lang="ru-RU" sz="3400" dirty="0"/>
              <a:t> (дата обращения: 05.12.2020).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err="1"/>
              <a:t>Цейтлин</a:t>
            </a:r>
            <a:r>
              <a:rPr lang="ru-RU" sz="3400" dirty="0"/>
              <a:t> С. Н. Речевые ошибки и их предупреждение. 4-е изд. М.: </a:t>
            </a:r>
            <a:r>
              <a:rPr lang="ru-RU" sz="3400" dirty="0" err="1"/>
              <a:t>Либроком</a:t>
            </a:r>
            <a:r>
              <a:rPr lang="ru-RU" sz="3400" dirty="0"/>
              <a:t>, 2017. 192 с.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/>
              <a:t>Языковая личность. Текст: электронный // </a:t>
            </a:r>
            <a:r>
              <a:rPr lang="ru-RU" sz="3400" dirty="0" err="1"/>
              <a:t>Myfilology.ru</a:t>
            </a:r>
            <a:r>
              <a:rPr lang="ru-RU" sz="3400" dirty="0"/>
              <a:t> – информационный филологический ресурс. </a:t>
            </a:r>
            <a:r>
              <a:rPr lang="en-US" sz="3400" dirty="0"/>
              <a:t>URL: </a:t>
            </a:r>
            <a:r>
              <a:rPr lang="en-US" sz="3400" dirty="0">
                <a:hlinkClick r:id="rId3"/>
              </a:rPr>
              <a:t>https://myfilology.ru//154/yazykovaya-lichnost/</a:t>
            </a:r>
            <a:r>
              <a:rPr lang="en-US" sz="3400" dirty="0"/>
              <a:t>(</a:t>
            </a:r>
            <a:r>
              <a:rPr lang="ru-RU" sz="3400" dirty="0"/>
              <a:t>дата обращения</a:t>
            </a:r>
            <a:r>
              <a:rPr lang="en-US" sz="3400" dirty="0"/>
              <a:t>: 10.12.2020).</a:t>
            </a:r>
            <a:endParaRPr lang="ru-RU" sz="3400" dirty="0"/>
          </a:p>
          <a:p>
            <a:pPr marL="514350" indent="-514350">
              <a:buFont typeface="+mj-lt"/>
              <a:buAutoNum type="arabicPeriod"/>
            </a:pPr>
            <a:r>
              <a:rPr lang="en-US" sz="3400" dirty="0"/>
              <a:t>Chomsky N. Rules and representations. New York: Colombia University Press, 1980. 299 p.</a:t>
            </a:r>
            <a:endParaRPr lang="ru-RU" sz="34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Актуальность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/>
          </a:bodyPr>
          <a:lstStyle/>
          <a:p>
            <a:r>
              <a:rPr lang="ru-RU" dirty="0"/>
              <a:t>Актуальность проблемы обусловлена </a:t>
            </a:r>
            <a:r>
              <a:rPr lang="ru-RU" i="1" u="sng" dirty="0"/>
              <a:t>необходимостью формирования коммуникативной иноязычной компетенции как инструмента межкультурного общения в современном поликультурном мире</a:t>
            </a:r>
            <a:r>
              <a:rPr lang="ru-RU" dirty="0"/>
              <a:t>, что утверждается в основных положениях современного стандарта языкового образования </a:t>
            </a:r>
          </a:p>
          <a:p>
            <a:pPr indent="12700">
              <a:buNone/>
            </a:pPr>
            <a:r>
              <a:rPr lang="ru-RU" dirty="0"/>
              <a:t>[ФГОС ООО, раздел 9.1.2, пункт 1].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Picture 2" descr="C:\Users\client9-26\Desktop\5a31e61cbbf20dfe871167509e680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2143116"/>
            <a:ext cx="1500198" cy="15025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114800" cy="1939916"/>
          </a:xfrm>
        </p:spPr>
        <p:txBody>
          <a:bodyPr>
            <a:normAutofit/>
          </a:bodyPr>
          <a:lstStyle/>
          <a:p>
            <a:r>
              <a:rPr lang="ru-RU" b="1" i="1" dirty="0"/>
              <a:t>Речевая</a:t>
            </a:r>
            <a:br>
              <a:rPr lang="ru-RU" b="1" i="1" dirty="0"/>
            </a:br>
            <a:r>
              <a:rPr lang="ru-RU" b="1" i="1" dirty="0"/>
              <a:t>компетенция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endParaRPr lang="ru-RU" sz="1200" dirty="0"/>
          </a:p>
          <a:p>
            <a:r>
              <a:rPr lang="ru-RU" dirty="0"/>
              <a:t>Важный элемент </a:t>
            </a:r>
            <a:r>
              <a:rPr lang="ru-RU" i="1" u="sng" dirty="0"/>
              <a:t>коммуникативной компетенции – </a:t>
            </a:r>
            <a:r>
              <a:rPr lang="ru-RU" b="1" i="1" u="sng" dirty="0"/>
              <a:t>речевая компетенция</a:t>
            </a:r>
            <a:r>
              <a:rPr lang="ru-RU" dirty="0"/>
              <a:t> – владение способами формирования и формулирования мыслей посредством языка [Азимов 2009: 251].</a:t>
            </a: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85720" y="5072074"/>
            <a:ext cx="237626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Языковая компетенция</a:t>
            </a:r>
          </a:p>
        </p:txBody>
      </p:sp>
      <p:sp>
        <p:nvSpPr>
          <p:cNvPr id="7" name="Овал 6"/>
          <p:cNvSpPr/>
          <p:nvPr/>
        </p:nvSpPr>
        <p:spPr>
          <a:xfrm>
            <a:off x="3310056" y="5072074"/>
            <a:ext cx="237626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Речевая компетенция</a:t>
            </a:r>
          </a:p>
        </p:txBody>
      </p:sp>
      <p:sp>
        <p:nvSpPr>
          <p:cNvPr id="8" name="Овал 7"/>
          <p:cNvSpPr/>
          <p:nvPr/>
        </p:nvSpPr>
        <p:spPr>
          <a:xfrm>
            <a:off x="6478408" y="5072074"/>
            <a:ext cx="237626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Коммуни-кативная</a:t>
            </a:r>
            <a:r>
              <a:rPr lang="ru-RU" dirty="0"/>
              <a:t> компетенция</a:t>
            </a:r>
          </a:p>
        </p:txBody>
      </p:sp>
      <p:cxnSp>
        <p:nvCxnSpPr>
          <p:cNvPr id="14" name="Прямая со стрелкой 13"/>
          <p:cNvCxnSpPr>
            <a:stCxn id="4" idx="6"/>
            <a:endCxn id="7" idx="2"/>
          </p:cNvCxnSpPr>
          <p:nvPr/>
        </p:nvCxnSpPr>
        <p:spPr>
          <a:xfrm>
            <a:off x="2661984" y="5720146"/>
            <a:ext cx="64807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7" idx="6"/>
            <a:endCxn id="8" idx="2"/>
          </p:cNvCxnSpPr>
          <p:nvPr/>
        </p:nvCxnSpPr>
        <p:spPr>
          <a:xfrm>
            <a:off x="5686320" y="5720146"/>
            <a:ext cx="7920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client9-26\Desktop\эффективная-коммуникац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52"/>
            <a:ext cx="4214842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Восприятие и порождение иноязычного высказывания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dirty="0"/>
              <a:t>Многоаспектность процесса восприятия и порождения иноязычного высказывания </a:t>
            </a:r>
          </a:p>
          <a:p>
            <a:endParaRPr lang="ru-RU" dirty="0"/>
          </a:p>
          <a:p>
            <a:pPr>
              <a:buNone/>
            </a:pPr>
            <a:r>
              <a:rPr lang="ru-RU" dirty="0"/>
              <a:t>           </a:t>
            </a:r>
            <a:r>
              <a:rPr lang="ru-RU" b="1" dirty="0"/>
              <a:t>лингвистика       психология       педагогика</a:t>
            </a:r>
            <a:endParaRPr lang="ru-RU" dirty="0"/>
          </a:p>
          <a:p>
            <a:pPr indent="12700">
              <a:buNone/>
            </a:pPr>
            <a:endParaRPr lang="ru-RU" i="1" dirty="0"/>
          </a:p>
          <a:p>
            <a:pPr indent="12700">
              <a:buNone/>
            </a:pPr>
            <a:r>
              <a:rPr lang="ru-RU" i="1" dirty="0"/>
              <a:t>С.Н. </a:t>
            </a:r>
            <a:r>
              <a:rPr lang="ru-RU" i="1" dirty="0" err="1"/>
              <a:t>Цейтлин</a:t>
            </a:r>
            <a:r>
              <a:rPr lang="ru-RU" i="1" dirty="0"/>
              <a:t> </a:t>
            </a:r>
            <a:r>
              <a:rPr lang="ru-RU" dirty="0"/>
              <a:t>о речевых ошибках;</a:t>
            </a:r>
          </a:p>
          <a:p>
            <a:pPr indent="12700">
              <a:buNone/>
            </a:pPr>
            <a:r>
              <a:rPr lang="ru-RU" i="1" dirty="0"/>
              <a:t>Л.С. </a:t>
            </a:r>
            <a:r>
              <a:rPr lang="ru-RU" i="1" dirty="0" err="1"/>
              <a:t>Выготский</a:t>
            </a:r>
            <a:r>
              <a:rPr lang="ru-RU" dirty="0"/>
              <a:t> о внутренней речи;</a:t>
            </a:r>
          </a:p>
          <a:p>
            <a:pPr indent="12700">
              <a:buNone/>
            </a:pPr>
            <a:r>
              <a:rPr lang="ru-RU" i="1" dirty="0"/>
              <a:t>Н.И. </a:t>
            </a:r>
            <a:r>
              <a:rPr lang="ru-RU" i="1" dirty="0" err="1"/>
              <a:t>Жинкин</a:t>
            </a:r>
            <a:r>
              <a:rPr lang="ru-RU" i="1" dirty="0"/>
              <a:t> </a:t>
            </a:r>
            <a:r>
              <a:rPr lang="ru-RU" dirty="0"/>
              <a:t>о несовпадении мышления и речи и кодовых переходах;</a:t>
            </a:r>
          </a:p>
          <a:p>
            <a:pPr indent="12700">
              <a:buNone/>
            </a:pPr>
            <a:r>
              <a:rPr lang="ru-RU" i="1" dirty="0"/>
              <a:t>Н. Хомский </a:t>
            </a:r>
            <a:r>
              <a:rPr lang="ru-RU" dirty="0"/>
              <a:t>о представлении языковых явлений в виде образных репрезентаций в сознании человека.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2143108" y="2428868"/>
            <a:ext cx="64294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4251323" y="2678107"/>
            <a:ext cx="64214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6322231" y="2393149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3" descr="C:\Users\client9-26\Desktop\Без названия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3357562"/>
            <a:ext cx="2423789" cy="1357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4929222" cy="1143000"/>
          </a:xfrm>
        </p:spPr>
        <p:txBody>
          <a:bodyPr>
            <a:normAutofit/>
          </a:bodyPr>
          <a:lstStyle/>
          <a:p>
            <a:pPr algn="l"/>
            <a:r>
              <a:rPr lang="ru-RU" b="1" i="1" dirty="0"/>
              <a:t>Интерференция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Опора на родной язык =</a:t>
            </a:r>
            <a:r>
              <a:rPr lang="en-US" dirty="0"/>
              <a:t>&gt;</a:t>
            </a:r>
            <a:r>
              <a:rPr lang="es-ES" dirty="0"/>
              <a:t> </a:t>
            </a:r>
            <a:endParaRPr lang="ru-RU" dirty="0"/>
          </a:p>
          <a:p>
            <a:r>
              <a:rPr lang="ru-RU" dirty="0"/>
              <a:t>наложение</a:t>
            </a:r>
            <a:r>
              <a:rPr lang="es-ES" dirty="0"/>
              <a:t> </a:t>
            </a:r>
            <a:r>
              <a:rPr lang="ru-RU" dirty="0"/>
              <a:t>норм родного языка при построении иноязычного высказывания =</a:t>
            </a:r>
            <a:r>
              <a:rPr lang="en-US" dirty="0"/>
              <a:t>&gt;</a:t>
            </a:r>
            <a:endParaRPr lang="ru-RU" dirty="0"/>
          </a:p>
          <a:p>
            <a:r>
              <a:rPr lang="ru-RU" i="1" u="sng" dirty="0"/>
              <a:t>интерференция</a:t>
            </a:r>
            <a:r>
              <a:rPr lang="ru-RU" dirty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влияние родного языка на употребление иностранного [Верещагин 1968: 105];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неправомерный перенос определённых структур и элементов родного языка в систему изучаемого [Виноградов 1999: 198].</a:t>
            </a:r>
          </a:p>
        </p:txBody>
      </p:sp>
      <p:pic>
        <p:nvPicPr>
          <p:cNvPr id="5" name="Picture 4" descr="C:\Users\client9-26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285728"/>
            <a:ext cx="2695575" cy="1695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29246" cy="1143000"/>
          </a:xfrm>
        </p:spPr>
        <p:txBody>
          <a:bodyPr/>
          <a:lstStyle/>
          <a:p>
            <a:pPr algn="l"/>
            <a:r>
              <a:rPr lang="ru-RU" b="1" i="1" dirty="0"/>
              <a:t>Основные принципы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Обучение иностранному языку должно </a:t>
            </a:r>
            <a:r>
              <a:rPr lang="ru-RU" i="1" u="sng" dirty="0"/>
              <a:t>основываться на иноязычном мышлении</a:t>
            </a:r>
            <a:r>
              <a:rPr lang="ru-RU" dirty="0"/>
              <a:t> [Леонтьев 1969: 112].</a:t>
            </a:r>
          </a:p>
          <a:p>
            <a:r>
              <a:rPr lang="ru-RU" dirty="0"/>
              <a:t>Формирование вторичной языковой личности с таким же набором компетенций (языковая, речевая, коммуникативная),</a:t>
            </a:r>
          </a:p>
          <a:p>
            <a:pPr indent="12700">
              <a:buNone/>
            </a:pPr>
            <a:r>
              <a:rPr lang="ru-RU" dirty="0"/>
              <a:t>а также </a:t>
            </a:r>
            <a:r>
              <a:rPr lang="ru-RU" i="1" u="sng" dirty="0"/>
              <a:t>овладением </a:t>
            </a:r>
            <a:r>
              <a:rPr lang="ru-RU" i="1" u="sng" dirty="0" err="1"/>
              <a:t>вербально-семантическим</a:t>
            </a:r>
            <a:r>
              <a:rPr lang="ru-RU" i="1" u="sng" dirty="0"/>
              <a:t> кодом изучаемого языка </a:t>
            </a:r>
            <a:r>
              <a:rPr lang="ru-RU" dirty="0"/>
              <a:t>(«языковой картиной мира»).</a:t>
            </a:r>
          </a:p>
        </p:txBody>
      </p:sp>
      <p:pic>
        <p:nvPicPr>
          <p:cNvPr id="4" name="Picture 5" descr="C:\Users\client9-26\Desktop\Без назван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14290"/>
            <a:ext cx="3190875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i="1" dirty="0"/>
              <a:t>Основные принципы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92500"/>
          </a:bodyPr>
          <a:lstStyle/>
          <a:p>
            <a:r>
              <a:rPr lang="ru-RU" u="sng" dirty="0" err="1"/>
              <a:t>Социокультурный</a:t>
            </a:r>
            <a:r>
              <a:rPr lang="ru-RU" u="sng" dirty="0"/>
              <a:t> компонент</a:t>
            </a:r>
            <a:r>
              <a:rPr lang="ru-RU" dirty="0"/>
              <a:t>;</a:t>
            </a:r>
          </a:p>
          <a:p>
            <a:r>
              <a:rPr lang="ru-RU" u="sng" dirty="0"/>
              <a:t>Психологические и возрастные особенности обучающихся </a:t>
            </a:r>
            <a:r>
              <a:rPr lang="ru-RU" dirty="0"/>
              <a:t>(в т.ч. промежуток времени и степень формирования элементов родного и иностранного языков);</a:t>
            </a:r>
          </a:p>
          <a:p>
            <a:r>
              <a:rPr lang="ru-RU" u="sng" dirty="0"/>
              <a:t>Степень </a:t>
            </a:r>
            <a:r>
              <a:rPr lang="ru-RU" u="sng" dirty="0" err="1"/>
              <a:t>сформированности</a:t>
            </a:r>
            <a:r>
              <a:rPr lang="ru-RU" u="sng" dirty="0"/>
              <a:t> элементов родного языка</a:t>
            </a:r>
            <a:r>
              <a:rPr lang="ru-RU" dirty="0"/>
              <a:t> в старшем школьном возрасте свыше -</a:t>
            </a:r>
            <a:r>
              <a:rPr lang="en-US" dirty="0"/>
              <a:t>&gt; </a:t>
            </a:r>
            <a:r>
              <a:rPr lang="ru-RU" dirty="0"/>
              <a:t>привычка применения норм более знакомой языковой системы (родной язык) -</a:t>
            </a:r>
            <a:r>
              <a:rPr lang="en-US" dirty="0"/>
              <a:t>&gt; </a:t>
            </a:r>
            <a:r>
              <a:rPr lang="ru-RU" dirty="0"/>
              <a:t> интерференционные ошибки.</a:t>
            </a:r>
          </a:p>
          <a:p>
            <a:endParaRPr lang="ru-RU" dirty="0"/>
          </a:p>
        </p:txBody>
      </p:sp>
      <p:pic>
        <p:nvPicPr>
          <p:cNvPr id="4" name="Picture 6" descr="C:\Users\client9-26\Desktop\Без названия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3048000" cy="1495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Наиболее частые</a:t>
            </a:r>
            <a:br>
              <a:rPr lang="ru-RU" b="1" dirty="0"/>
            </a:br>
            <a:r>
              <a:rPr lang="ru-RU" b="1" u="sng" dirty="0"/>
              <a:t> </a:t>
            </a:r>
            <a:r>
              <a:rPr lang="ru-RU" b="1" i="1" u="sng" dirty="0"/>
              <a:t>ошибки и трудности</a:t>
            </a:r>
            <a:r>
              <a:rPr lang="ru-RU" b="1" u="sng" dirty="0"/>
              <a:t> </a:t>
            </a:r>
            <a:br>
              <a:rPr lang="ru-RU" b="1" dirty="0"/>
            </a:br>
            <a:r>
              <a:rPr lang="ru-RU" b="1" dirty="0"/>
              <a:t>у обучающихся старших классов </a:t>
            </a:r>
            <a:br>
              <a:rPr lang="ru-RU" b="1" dirty="0"/>
            </a:br>
            <a:r>
              <a:rPr lang="ru-RU" b="1" dirty="0"/>
              <a:t>в рамках лексических тем: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</p:spPr>
        <p:txBody>
          <a:bodyPr>
            <a:normAutofit fontScale="55000" lnSpcReduction="20000"/>
          </a:bodyPr>
          <a:lstStyle/>
          <a:p>
            <a:r>
              <a:rPr lang="ru-RU" i="1" dirty="0"/>
              <a:t>нарушение лексической сочетаемости </a:t>
            </a:r>
            <a:endParaRPr lang="en-US" i="1" dirty="0"/>
          </a:p>
          <a:p>
            <a:pPr indent="11113">
              <a:buNone/>
            </a:pPr>
            <a:r>
              <a:rPr lang="en-US" dirty="0"/>
              <a:t>(</a:t>
            </a:r>
            <a:r>
              <a:rPr lang="en-US" strike="sngStrike" dirty="0"/>
              <a:t>expensive</a:t>
            </a:r>
            <a:r>
              <a:rPr lang="en-US" dirty="0"/>
              <a:t> prices – high prices)</a:t>
            </a:r>
            <a:r>
              <a:rPr lang="ru-RU" dirty="0"/>
              <a:t>;</a:t>
            </a:r>
          </a:p>
          <a:p>
            <a:r>
              <a:rPr lang="ru-RU" i="1" dirty="0"/>
              <a:t>лексическая избыточность</a:t>
            </a:r>
            <a:endParaRPr lang="en-US" i="1" dirty="0"/>
          </a:p>
          <a:p>
            <a:pPr indent="11113">
              <a:buNone/>
            </a:pPr>
            <a:r>
              <a:rPr lang="en-US" dirty="0"/>
              <a:t>(I feel </a:t>
            </a:r>
            <a:r>
              <a:rPr lang="en-US" strike="sngStrike" dirty="0"/>
              <a:t>myself</a:t>
            </a:r>
            <a:r>
              <a:rPr lang="en-US" dirty="0"/>
              <a:t> well)</a:t>
            </a:r>
            <a:r>
              <a:rPr lang="ru-RU" dirty="0"/>
              <a:t>;</a:t>
            </a:r>
          </a:p>
          <a:p>
            <a:r>
              <a:rPr lang="ru-RU" sz="3100" i="1" dirty="0"/>
              <a:t>неправильный выбор синонима</a:t>
            </a:r>
            <a:endParaRPr lang="en-US" sz="3100" i="1" dirty="0"/>
          </a:p>
          <a:p>
            <a:pPr indent="11113">
              <a:buNone/>
            </a:pPr>
            <a:r>
              <a:rPr lang="en-US" sz="3100" dirty="0"/>
              <a:t>(This seat is </a:t>
            </a:r>
            <a:r>
              <a:rPr lang="en-US" sz="3100" strike="sngStrike" dirty="0"/>
              <a:t>busy</a:t>
            </a:r>
            <a:r>
              <a:rPr lang="en-US" sz="3100" dirty="0"/>
              <a:t> </a:t>
            </a:r>
            <a:r>
              <a:rPr lang="ru-RU" sz="3100" dirty="0"/>
              <a:t>– </a:t>
            </a:r>
            <a:r>
              <a:rPr lang="en-US" sz="3100" dirty="0"/>
              <a:t>This seat is occupied)</a:t>
            </a:r>
            <a:r>
              <a:rPr lang="ru-RU" sz="3100" dirty="0"/>
              <a:t>;</a:t>
            </a:r>
          </a:p>
          <a:p>
            <a:r>
              <a:rPr lang="ru-RU" sz="3100" i="1" dirty="0"/>
              <a:t>буквальный перевод</a:t>
            </a:r>
            <a:r>
              <a:rPr lang="en-US" sz="3100" i="1" dirty="0"/>
              <a:t> </a:t>
            </a:r>
          </a:p>
          <a:p>
            <a:pPr indent="11113">
              <a:buNone/>
            </a:pPr>
            <a:r>
              <a:rPr lang="en-US" sz="3100" dirty="0"/>
              <a:t>(I wrapped for the corner</a:t>
            </a:r>
            <a:r>
              <a:rPr lang="en-US" dirty="0"/>
              <a:t> – I turned/went around the corner)</a:t>
            </a:r>
            <a:r>
              <a:rPr lang="ru-RU" dirty="0"/>
              <a:t>;</a:t>
            </a:r>
            <a:endParaRPr lang="en-US" dirty="0"/>
          </a:p>
          <a:p>
            <a:r>
              <a:rPr lang="ru-RU" i="1" dirty="0"/>
              <a:t>«ложные друзья»</a:t>
            </a:r>
            <a:endParaRPr lang="en-US" i="1" dirty="0"/>
          </a:p>
          <a:p>
            <a:pPr indent="11113">
              <a:buNone/>
            </a:pPr>
            <a:r>
              <a:rPr lang="ru-RU" dirty="0"/>
              <a:t>(</a:t>
            </a:r>
            <a:r>
              <a:rPr lang="en-US" dirty="0"/>
              <a:t>He is intelligent – </a:t>
            </a:r>
            <a:r>
              <a:rPr lang="ru-RU" dirty="0"/>
              <a:t>Он </a:t>
            </a:r>
            <a:r>
              <a:rPr lang="ru-RU" strike="sngStrike" dirty="0"/>
              <a:t>интеллигентный</a:t>
            </a:r>
            <a:r>
              <a:rPr lang="ru-RU" dirty="0"/>
              <a:t>);</a:t>
            </a:r>
          </a:p>
          <a:p>
            <a:r>
              <a:rPr lang="ru-RU" i="1" dirty="0"/>
              <a:t>несоответствующий регистр</a:t>
            </a:r>
            <a:r>
              <a:rPr lang="es-ES" i="1" dirty="0"/>
              <a:t> </a:t>
            </a:r>
          </a:p>
          <a:p>
            <a:pPr indent="11113">
              <a:buNone/>
            </a:pPr>
            <a:r>
              <a:rPr lang="ru-RU" dirty="0"/>
              <a:t>(</a:t>
            </a:r>
            <a:r>
              <a:rPr lang="en-US" dirty="0"/>
              <a:t>My </a:t>
            </a:r>
            <a:r>
              <a:rPr lang="en-US" strike="sngStrike" dirty="0"/>
              <a:t>tummy</a:t>
            </a:r>
            <a:r>
              <a:rPr lang="en-US" dirty="0"/>
              <a:t> hurts – My stomach hurts)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4" name="Picture 7" descr="C:\Users\client9-26\Desktop\Без названия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5085184"/>
            <a:ext cx="3067050" cy="1485900"/>
          </a:xfrm>
          <a:prstGeom prst="rect">
            <a:avLst/>
          </a:prstGeom>
          <a:noFill/>
        </p:spPr>
      </p:pic>
      <p:pic>
        <p:nvPicPr>
          <p:cNvPr id="5" name="Picture 2" descr="C:\Users\client9-26\Desktop\Без названия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780928"/>
            <a:ext cx="3209925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274638"/>
            <a:ext cx="4900618" cy="1143000"/>
          </a:xfrm>
        </p:spPr>
        <p:txBody>
          <a:bodyPr/>
          <a:lstStyle/>
          <a:p>
            <a:pPr algn="r"/>
            <a:r>
              <a:rPr lang="ru-RU" b="1" i="1" dirty="0"/>
              <a:t>Основные методы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86412"/>
          </a:xfrm>
        </p:spPr>
        <p:txBody>
          <a:bodyPr>
            <a:normAutofit fontScale="70000" lnSpcReduction="20000"/>
          </a:bodyPr>
          <a:lstStyle/>
          <a:p>
            <a:pPr indent="12700" algn="r">
              <a:buNone/>
            </a:pPr>
            <a:r>
              <a:rPr lang="ru-RU" dirty="0"/>
              <a:t>Виды работы при </a:t>
            </a:r>
          </a:p>
          <a:p>
            <a:pPr indent="12700" algn="r">
              <a:buNone/>
            </a:pPr>
            <a:r>
              <a:rPr lang="ru-RU" i="1" u="sng" dirty="0"/>
              <a:t>введении, усвоении, повторении иноязычного материала</a:t>
            </a:r>
            <a:r>
              <a:rPr lang="ru-RU" dirty="0"/>
              <a:t>:</a:t>
            </a:r>
          </a:p>
          <a:p>
            <a:r>
              <a:rPr lang="ru-RU" dirty="0"/>
              <a:t>а) работа с дефинициями при помощи англо-английских словарей; </a:t>
            </a:r>
          </a:p>
          <a:p>
            <a:r>
              <a:rPr lang="ru-RU" dirty="0"/>
              <a:t>б) работа с синонимическим/антонимическим рядом для ввода и отработки соответствующих лексических единиц и сочетаний;</a:t>
            </a:r>
          </a:p>
          <a:p>
            <a:r>
              <a:rPr lang="ru-RU" dirty="0"/>
              <a:t>в) контекстуальная догадка;</a:t>
            </a:r>
          </a:p>
          <a:p>
            <a:r>
              <a:rPr lang="ru-RU" dirty="0"/>
              <a:t>г) использование известных способов словообразования (суффиксально-префиксальный способ, словосложение, конверсия</a:t>
            </a:r>
            <a:r>
              <a:rPr lang="en-US" dirty="0"/>
              <a:t>)</a:t>
            </a:r>
            <a:r>
              <a:rPr lang="ru-RU" dirty="0"/>
              <a:t>;</a:t>
            </a:r>
          </a:p>
          <a:p>
            <a:r>
              <a:rPr lang="ru-RU" dirty="0" err="1"/>
              <a:t>д</a:t>
            </a:r>
            <a:r>
              <a:rPr lang="ru-RU" dirty="0"/>
              <a:t>) работа с англо-английскими словарями и корпусами текстов для поиска примеров употребления лексических единиц и сочетаний с учётом регистра и контекста;</a:t>
            </a:r>
          </a:p>
          <a:p>
            <a:r>
              <a:rPr lang="ru-RU" dirty="0"/>
              <a:t>е) заучивание нового лексического материала в устойчивых сочетаниях;</a:t>
            </a:r>
          </a:p>
          <a:p>
            <a:r>
              <a:rPr lang="ru-RU" dirty="0"/>
              <a:t>ж) его отработка в устной и письменной речи в соответствующих контекстах и речевых ситуациях.</a:t>
            </a:r>
          </a:p>
          <a:p>
            <a:endParaRPr lang="ru-RU" dirty="0"/>
          </a:p>
        </p:txBody>
      </p:sp>
      <p:pic>
        <p:nvPicPr>
          <p:cNvPr id="4" name="Picture 8" descr="C:\Users\client9-26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2852"/>
            <a:ext cx="2857500" cy="1500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1094</Words>
  <Application>Microsoft Office PowerPoint</Application>
  <PresentationFormat>Экран (4:3)</PresentationFormat>
  <Paragraphs>98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Тема Office</vt:lpstr>
      <vt:lpstr>ЭФФЕКТИВНЫЕ СТРАТЕГИИ ПРЕОДОЛЕНИЯ ЛЕКСИЧЕСКОЙ ИНТЕРФЕРЕНЦИИ ПРИ ОБУЧЕНИИ ИНОСТРАННОМУ ЯЗЫКУ  В СТАРШЕЙ ШКОЛЕ (на материале английского языка) </vt:lpstr>
      <vt:lpstr>Актуальность</vt:lpstr>
      <vt:lpstr>Речевая компетенция</vt:lpstr>
      <vt:lpstr>Восприятие и порождение иноязычного высказывания</vt:lpstr>
      <vt:lpstr>Интерференция</vt:lpstr>
      <vt:lpstr>Основные принципы</vt:lpstr>
      <vt:lpstr>Основные принципы</vt:lpstr>
      <vt:lpstr>Наиболее частые  ошибки и трудности  у обучающихся старших классов  в рамках лексических тем:</vt:lpstr>
      <vt:lpstr>Основные методы</vt:lpstr>
      <vt:lpstr>Выводы</vt:lpstr>
      <vt:lpstr>Список использованной литературы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client9-28</dc:creator>
  <cp:lastModifiedBy>admin</cp:lastModifiedBy>
  <cp:revision>49</cp:revision>
  <dcterms:created xsi:type="dcterms:W3CDTF">2021-04-19T13:55:54Z</dcterms:created>
  <dcterms:modified xsi:type="dcterms:W3CDTF">2022-10-26T14:13:30Z</dcterms:modified>
</cp:coreProperties>
</file>