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0" r:id="rId3"/>
    <p:sldId id="261" r:id="rId4"/>
    <p:sldId id="262" r:id="rId5"/>
    <p:sldId id="264" r:id="rId6"/>
    <p:sldId id="265" r:id="rId7"/>
    <p:sldId id="258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9BA45F0-DE7E-457B-9884-CC35393A8A39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DCDF2AD-8AF2-44E2-83A0-6F8AC9C12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b="1" smtClean="0"/>
              <a:t>Первоначально это были открытки импортные, преимущественно британские. При этом отправители часто не решались писать поздравительные тексты сами, а доверяли это ответственное дело профессиональным каллиграфам. Но в конце девятнадцатого столетия выпуск рождественских открыток был налажен и в нашей стране. И среди этих открыток, как вы можете убедиться, попадались и настоящие шедевры</a:t>
            </a:r>
            <a:endParaRPr lang="ru-RU" altLang="ru-RU" smtClean="0"/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C0CB37B-8E5C-4829-B716-1B1F3FF69199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C9905B8-A2C4-434E-BB89-57046DB88298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9C85C27-DA58-4BD4-8995-A808F57FE089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2ACBE86-396C-42B0-8608-C0036D35529D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DB0DB27-2DFC-44F0-88B3-BF84A0225BA1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143148E-DC99-46A9-B98D-60C6B9D720DD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CD540-ADD2-4B72-8054-43F66B86604D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2BC77-AC5F-48AB-829E-889522E89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075612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22F3E-82A9-43C1-B3F1-6AF50C392C45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5D445-7379-44AF-92A4-C613E2D59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075197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D3857-DDF5-4EEB-A933-C44D2A9E1674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1D9C5-1249-43D9-A1AD-907D551DB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093155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1E74B-8A9E-4DC9-9CFB-8B3DD197610F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DD412-6DB7-4126-89C7-679A9F11B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440694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A26BD-55DC-4E7B-B770-35B78A0FE6AA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0D9E8-985F-4404-A9C4-16285A128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186431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29D63-6AC9-470D-8B8B-5A115A067C7A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DE306-D46B-4593-9497-461ADF541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213663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88594-ECE0-4919-87F5-CAB03297E956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18C4D-4CA2-4C82-92B1-0DBD188A6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384132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B3495-6366-497A-9D4F-E92AA160E3CE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31117-A632-427C-9E4E-ED6E3D3C1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97773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76C8E-3FBE-4526-A3A7-EEC4C34542E4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DE18D-04FB-420C-BCBB-66FC2F428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241915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81F9E-0330-4034-8C2D-C60AB1478FA7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5FE23-5FCF-44A6-BE2D-224E76C2E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18212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F1974-6A7C-4B28-B566-9C6E135B77EB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E4F98-B9E4-4FBC-9268-E1395721AC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038143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982440-1C3A-4176-A726-E7ACB079DC79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114C17-A298-4037-A771-C71F72342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tdushi.com.ua/photo/prikoly/print:page,1,418837-sovremennye-novogodnie-otkrytki.html" TargetMode="External"/><Relationship Id="rId3" Type="http://schemas.openxmlformats.org/officeDocument/2006/relationships/hyperlink" Target="http://www.sprazdny.com/users/profile/diary/view/user/162/781" TargetMode="External"/><Relationship Id="rId7" Type="http://schemas.openxmlformats.org/officeDocument/2006/relationships/hyperlink" Target="http://art.mirtesen.ru/blog/43990602576/Rossiyskie-novogodnie-i-rozhdestvenskie-otkryitki-XIX---nachala-" TargetMode="External"/><Relationship Id="rId2" Type="http://schemas.openxmlformats.org/officeDocument/2006/relationships/hyperlink" Target="http://vision7.ru/publ/prazdniki_kotorye_my_prazdnuem/otkrytki_na_rozhdestvo_vremjon_rossijskoj_imperii/19-1-0-29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s.privet.ru/user/ryibadrakon/116750954/" TargetMode="External"/><Relationship Id="rId5" Type="http://schemas.openxmlformats.org/officeDocument/2006/relationships/hyperlink" Target="http://www.svadba-kursk.ru/forum/viewtopic.php?id=11214&amp;p=2" TargetMode="External"/><Relationship Id="rId4" Type="http://schemas.openxmlformats.org/officeDocument/2006/relationships/hyperlink" Target="http://www.sogort.ru/" TargetMode="External"/><Relationship Id="rId9" Type="http://schemas.openxmlformats.org/officeDocument/2006/relationships/hyperlink" Target="http://statusram.ru/s-rozhdestvom-khristovym/otkrytki-animatciia-krasochnye-kartinki-dlia-pozdravleniia-s-rozhdestv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C0"/>
                </a:solidFill>
              </a:rPr>
              <a:t>Открытки на Рождество, времён Российской Империи</a:t>
            </a:r>
            <a:endParaRPr lang="ru-RU" altLang="ru-RU" smtClean="0">
              <a:solidFill>
                <a:srgbClr val="0000C0"/>
              </a:solidFill>
            </a:endParaRPr>
          </a:p>
        </p:txBody>
      </p:sp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3770313" y="1852613"/>
            <a:ext cx="5373687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/>
              <a:t>Самая первая рождественская открытка появилась в середине восемнадцатого века в Великобритании - художник по имени Добсон нарисовал небольшую картинку - заснеженный лес и семья у елки. Первые открытки представляли собой штучные изделия - именно рисунки, которые делались или на заказ или по собственному желанию для друзей и родных. Первый тираж рождественских открыток, отпечатанный в типографии появился все в той же Британии в 1843 году. А в 1874 году был утвержден международный формат открыток - 9 на 14 сантиметров. В России рождественские открытки появились в середине позапрошлого века. </a:t>
            </a:r>
            <a:endParaRPr lang="ru-RU" altLang="ru-RU" sz="1800"/>
          </a:p>
        </p:txBody>
      </p:sp>
      <p:pic>
        <p:nvPicPr>
          <p:cNvPr id="3076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63" y="1914525"/>
            <a:ext cx="3424237" cy="403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C0"/>
                </a:solidFill>
              </a:rPr>
              <a:t>Открытки на Рождество, времён Российской Империи</a:t>
            </a:r>
          </a:p>
        </p:txBody>
      </p:sp>
      <p:pic>
        <p:nvPicPr>
          <p:cNvPr id="5123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" y="1614488"/>
            <a:ext cx="76200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C0"/>
                </a:solidFill>
              </a:rPr>
              <a:t>Открытки на Рождество, времён Российской Империи</a:t>
            </a:r>
          </a:p>
        </p:txBody>
      </p:sp>
      <p:pic>
        <p:nvPicPr>
          <p:cNvPr id="7171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" y="1792288"/>
            <a:ext cx="3471863" cy="222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76675"/>
            <a:ext cx="3328988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77788" y="9525"/>
            <a:ext cx="6323012" cy="1325563"/>
          </a:xfrm>
        </p:spPr>
        <p:txBody>
          <a:bodyPr/>
          <a:lstStyle/>
          <a:p>
            <a:pPr algn="ctr" eaLnBrk="1" hangingPunct="1"/>
            <a:r>
              <a:rPr lang="ru-RU" altLang="ru-RU" b="1" smtClean="0">
                <a:solidFill>
                  <a:srgbClr val="0000C0"/>
                </a:solidFill>
              </a:rPr>
              <a:t>Новогодние открытки</a:t>
            </a:r>
            <a:br>
              <a:rPr lang="ru-RU" altLang="ru-RU" b="1" smtClean="0">
                <a:solidFill>
                  <a:srgbClr val="0000C0"/>
                </a:solidFill>
              </a:rPr>
            </a:br>
            <a:r>
              <a:rPr lang="ru-RU" altLang="ru-RU" b="1" smtClean="0">
                <a:solidFill>
                  <a:srgbClr val="0000C0"/>
                </a:solidFill>
              </a:rPr>
              <a:t> ХХ века</a:t>
            </a:r>
          </a:p>
        </p:txBody>
      </p:sp>
      <p:pic>
        <p:nvPicPr>
          <p:cNvPr id="9219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226536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8613" y="1752600"/>
            <a:ext cx="2262187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4738" y="4418013"/>
            <a:ext cx="2946400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" y="4332288"/>
            <a:ext cx="3244850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 r="-3203"/>
          <a:stretch>
            <a:fillRect/>
          </a:stretch>
        </p:blipFill>
        <p:spPr bwMode="auto">
          <a:xfrm>
            <a:off x="6900863" y="173038"/>
            <a:ext cx="2327275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0863" y="3792538"/>
            <a:ext cx="2119312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281113" y="0"/>
            <a:ext cx="6323012" cy="1325563"/>
          </a:xfrm>
        </p:spPr>
        <p:txBody>
          <a:bodyPr/>
          <a:lstStyle/>
          <a:p>
            <a:pPr algn="ctr" eaLnBrk="1" hangingPunct="1"/>
            <a:r>
              <a:rPr lang="ru-RU" altLang="ru-RU" b="1" smtClean="0">
                <a:solidFill>
                  <a:srgbClr val="0000C0"/>
                </a:solidFill>
              </a:rPr>
              <a:t>Современные открытки</a:t>
            </a:r>
            <a:br>
              <a:rPr lang="ru-RU" altLang="ru-RU" b="1" smtClean="0">
                <a:solidFill>
                  <a:srgbClr val="0000C0"/>
                </a:solidFill>
              </a:rPr>
            </a:br>
            <a:r>
              <a:rPr lang="ru-RU" altLang="ru-RU" b="1" smtClean="0">
                <a:solidFill>
                  <a:srgbClr val="0000C0"/>
                </a:solidFill>
              </a:rPr>
              <a:t> </a:t>
            </a:r>
          </a:p>
        </p:txBody>
      </p:sp>
      <p:pic>
        <p:nvPicPr>
          <p:cNvPr id="11267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" y="863600"/>
            <a:ext cx="2259013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863600"/>
            <a:ext cx="2332038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863600"/>
            <a:ext cx="2355850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5588" y="3711575"/>
            <a:ext cx="2436812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563" y="3711575"/>
            <a:ext cx="2435225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61925" y="230188"/>
            <a:ext cx="5816600" cy="1325562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C0"/>
                </a:solidFill>
              </a:rPr>
              <a:t>Современные </a:t>
            </a:r>
            <a:br>
              <a:rPr lang="ru-RU" altLang="ru-RU" b="1" smtClean="0">
                <a:solidFill>
                  <a:srgbClr val="0000C0"/>
                </a:solidFill>
              </a:rPr>
            </a:br>
            <a:r>
              <a:rPr lang="ru-RU" altLang="ru-RU" b="1" smtClean="0">
                <a:solidFill>
                  <a:srgbClr val="0000C0"/>
                </a:solidFill>
              </a:rPr>
              <a:t>электронные открытки</a:t>
            </a:r>
            <a:br>
              <a:rPr lang="ru-RU" altLang="ru-RU" b="1" smtClean="0">
                <a:solidFill>
                  <a:srgbClr val="0000C0"/>
                </a:solidFill>
              </a:rPr>
            </a:br>
            <a:r>
              <a:rPr lang="ru-RU" altLang="ru-RU" b="1" smtClean="0">
                <a:solidFill>
                  <a:srgbClr val="0000C0"/>
                </a:solidFill>
              </a:rPr>
              <a:t> </a:t>
            </a:r>
          </a:p>
        </p:txBody>
      </p:sp>
      <p:pic>
        <p:nvPicPr>
          <p:cNvPr id="13315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013" y="2016125"/>
            <a:ext cx="3409950" cy="426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6775" y="3606800"/>
            <a:ext cx="4273550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7850" y="95250"/>
            <a:ext cx="3292475" cy="328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C0"/>
                </a:solidFill>
              </a:rPr>
              <a:t>источники</a:t>
            </a:r>
          </a:p>
        </p:txBody>
      </p:sp>
      <p:sp>
        <p:nvSpPr>
          <p:cNvPr id="15363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sz="2000" smtClean="0">
                <a:hlinkClick r:id="rId2"/>
              </a:rPr>
              <a:t>http://vision7.ru/publ/prazdniki_kotorye_my_prazdnuem/otkrytki_na_rozhdestvo_vremjon_rossijskoj_imperii/19-1-0-2980</a:t>
            </a:r>
            <a:endParaRPr lang="ru-RU" altLang="ru-RU" sz="2000" smtClean="0"/>
          </a:p>
          <a:p>
            <a:pPr eaLnBrk="1" hangingPunct="1"/>
            <a:r>
              <a:rPr lang="en-US" altLang="ru-RU" sz="2000" smtClean="0">
                <a:hlinkClick r:id="rId3"/>
              </a:rPr>
              <a:t>http://www.sprazdny.com/users/profile/diary/view/user/162/781</a:t>
            </a:r>
            <a:endParaRPr lang="ru-RU" altLang="ru-RU" sz="2000" smtClean="0"/>
          </a:p>
          <a:p>
            <a:pPr eaLnBrk="1" hangingPunct="1"/>
            <a:r>
              <a:rPr lang="en-US" altLang="ru-RU" sz="2000" smtClean="0">
                <a:hlinkClick r:id="rId4"/>
              </a:rPr>
              <a:t>http://www.sogort.ru/</a:t>
            </a:r>
            <a:endParaRPr lang="ru-RU" altLang="ru-RU" sz="2000" smtClean="0"/>
          </a:p>
          <a:p>
            <a:pPr eaLnBrk="1" hangingPunct="1"/>
            <a:r>
              <a:rPr lang="en-US" altLang="ru-RU" sz="2000" smtClean="0">
                <a:hlinkClick r:id="rId5"/>
              </a:rPr>
              <a:t>http://www.svadba-kursk.ru/forum/viewtopic.php?id=11214&amp;p=2</a:t>
            </a:r>
            <a:endParaRPr lang="ru-RU" altLang="ru-RU" sz="2000" smtClean="0"/>
          </a:p>
          <a:p>
            <a:pPr eaLnBrk="1" hangingPunct="1"/>
            <a:r>
              <a:rPr lang="en-US" altLang="ru-RU" sz="2000" smtClean="0">
                <a:hlinkClick r:id="rId6"/>
              </a:rPr>
              <a:t>http://blogs.privet.ru/user/ryibadrakon/116750954/</a:t>
            </a:r>
            <a:endParaRPr lang="ru-RU" altLang="ru-RU" sz="2000" smtClean="0"/>
          </a:p>
          <a:p>
            <a:pPr eaLnBrk="1" hangingPunct="1"/>
            <a:r>
              <a:rPr lang="en-US" altLang="ru-RU" sz="2000" smtClean="0">
                <a:hlinkClick r:id="rId7"/>
              </a:rPr>
              <a:t>http://art.mirtesen.ru/blog/43990602576/Rossiyskie-novogodnie-i-rozhdestvenskie-otkryitki-XIX---nachala-</a:t>
            </a:r>
            <a:endParaRPr lang="ru-RU" altLang="ru-RU" sz="2000" smtClean="0"/>
          </a:p>
          <a:p>
            <a:pPr eaLnBrk="1" hangingPunct="1"/>
            <a:r>
              <a:rPr lang="en-US" altLang="ru-RU" sz="2000" smtClean="0">
                <a:hlinkClick r:id="rId8"/>
              </a:rPr>
              <a:t>http://www.otdushi.com.ua/photo/prikoly/print:page,1,418837-sovremennye-novogodnie-otkrytki.html</a:t>
            </a:r>
            <a:endParaRPr lang="ru-RU" altLang="ru-RU" sz="2000" smtClean="0"/>
          </a:p>
          <a:p>
            <a:pPr eaLnBrk="1" hangingPunct="1"/>
            <a:r>
              <a:rPr lang="en-US" altLang="ru-RU" sz="2000" smtClean="0">
                <a:hlinkClick r:id="rId9"/>
              </a:rPr>
              <a:t>http://statusram.ru/s-rozhdestvom-khristovym/otkrytki-animatciia-krasochnye-kartinki-dlia-pozdravleniia-s-rozhdestvom</a:t>
            </a:r>
            <a:endParaRPr lang="ru-RU" altLang="ru-RU" sz="2000" smtClean="0"/>
          </a:p>
          <a:p>
            <a:pPr eaLnBrk="1" hangingPunct="1"/>
            <a:endParaRPr lang="ru-RU" altLang="ru-RU" sz="2000" smtClean="0"/>
          </a:p>
          <a:p>
            <a:pPr eaLnBrk="1" hangingPunct="1"/>
            <a:endParaRPr lang="ru-RU" altLang="ru-RU" sz="2000" smtClean="0"/>
          </a:p>
          <a:p>
            <a:pPr eaLnBrk="1" hangingPunct="1"/>
            <a:endParaRPr lang="ru-RU" altLang="ru-RU" sz="2000" smtClean="0"/>
          </a:p>
          <a:p>
            <a:pPr eaLnBrk="1" hangingPunct="1"/>
            <a:endParaRPr lang="ru-RU" altLang="ru-RU" sz="2000" smtClean="0"/>
          </a:p>
          <a:p>
            <a:pPr eaLnBrk="1" hangingPunct="1"/>
            <a:endParaRPr lang="ru-RU" altLang="ru-RU" sz="2000" smtClean="0"/>
          </a:p>
          <a:p>
            <a:pPr eaLnBrk="1" hangingPunct="1"/>
            <a:endParaRPr lang="ru-RU" altLang="ru-RU" sz="2000" smtClean="0"/>
          </a:p>
          <a:p>
            <a:pPr eaLnBrk="1" hangingPunct="1"/>
            <a:endParaRPr lang="en-US" altLang="ru-RU" sz="2000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223</Words>
  <Application>Microsoft Office PowerPoint</Application>
  <PresentationFormat>Экран (4:3)</PresentationFormat>
  <Paragraphs>29</Paragraphs>
  <Slides>7</Slides>
  <Notes>6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Arial</vt:lpstr>
      <vt:lpstr>Calibri Light</vt:lpstr>
      <vt:lpstr>Тема Office</vt:lpstr>
      <vt:lpstr>Открытки на Рождество, времён Российской Империи</vt:lpstr>
      <vt:lpstr>Открытки на Рождество, времён Российской Империи</vt:lpstr>
      <vt:lpstr>Открытки на Рождество, времён Российской Империи</vt:lpstr>
      <vt:lpstr>Новогодние открытки  ХХ века</vt:lpstr>
      <vt:lpstr>Современные открытки  </vt:lpstr>
      <vt:lpstr>Современные  электронные открытки  </vt:lpstr>
      <vt:lpstr>источники</vt:lpstr>
    </vt:vector>
  </TitlesOfParts>
  <Company>Первая Московская гимназия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Жданова Г.А.</dc:creator>
  <cp:lastModifiedBy>Жданова Г.А.</cp:lastModifiedBy>
  <cp:revision>15</cp:revision>
  <dcterms:created xsi:type="dcterms:W3CDTF">2015-01-15T13:24:04Z</dcterms:created>
  <dcterms:modified xsi:type="dcterms:W3CDTF">2022-10-27T13:58:51Z</dcterms:modified>
</cp:coreProperties>
</file>