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328" r:id="rId2"/>
    <p:sldId id="293" r:id="rId3"/>
    <p:sldId id="285" r:id="rId4"/>
    <p:sldId id="313" r:id="rId5"/>
    <p:sldId id="320" r:id="rId6"/>
    <p:sldId id="323" r:id="rId7"/>
    <p:sldId id="324" r:id="rId8"/>
    <p:sldId id="327" r:id="rId9"/>
    <p:sldId id="309" r:id="rId10"/>
    <p:sldId id="308" r:id="rId11"/>
    <p:sldId id="311" r:id="rId12"/>
    <p:sldId id="312" r:id="rId13"/>
    <p:sldId id="257" r:id="rId14"/>
    <p:sldId id="258" r:id="rId15"/>
    <p:sldId id="287" r:id="rId16"/>
  </p:sldIdLst>
  <p:sldSz cx="9144000" cy="5143500" type="screen16x9"/>
  <p:notesSz cx="6858000" cy="9144000"/>
  <p:embeddedFontLst>
    <p:embeddedFont>
      <p:font typeface="Arial Unicode MS" pitchFamily="34" charset="-128"/>
      <p:regular r:id="rId18"/>
    </p:embeddedFont>
    <p:embeddedFont>
      <p:font typeface="Open Sans" charset="0"/>
      <p:regular r:id="rId19"/>
      <p:bold r:id="rId20"/>
      <p:italic r:id="rId21"/>
      <p:boldItalic r:id="rId22"/>
    </p:embeddedFont>
    <p:embeddedFont>
      <p:font typeface="Montserrat" charset="-52"/>
      <p:regular r:id="rId23"/>
      <p:bold r:id="rId24"/>
      <p:italic r:id="rId25"/>
      <p:boldItalic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Georgia" pitchFamily="18" charset="0"/>
      <p:regular r:id="rId31"/>
      <p:bold r:id="rId32"/>
      <p:italic r:id="rId33"/>
      <p:boldItalic r:id="rId34"/>
    </p:embeddedFont>
    <p:embeddedFont>
      <p:font typeface="Century Gothic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1936">
          <p15:clr>
            <a:srgbClr val="A4A3A4"/>
          </p15:clr>
        </p15:guide>
        <p15:guide id="3" orient="horz" pos="567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4B7F0488-3C3B-4D9F-8EBA-5EB1FF8286A8}">
  <a:tblStyle styleId="{4B7F0488-3C3B-4D9F-8EBA-5EB1FF8286A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3" d="100"/>
          <a:sy n="113" d="100"/>
        </p:scale>
        <p:origin x="-58" y="-29"/>
      </p:cViewPr>
      <p:guideLst>
        <p:guide orient="horz" pos="1620"/>
        <p:guide orient="horz" pos="567"/>
        <p:guide pos="19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623016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" name="Google Shape;6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6860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" name="Google Shape;6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2882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" name="Google Shape;6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bdf04f966d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bdf04f966d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bee0a0b22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bee0a0b22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" name="Google Shape;6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447" y="719418"/>
            <a:ext cx="8520600" cy="1721903"/>
          </a:xfrm>
        </p:spPr>
        <p:txBody>
          <a:bodyPr/>
          <a:lstStyle/>
          <a:p>
            <a:pPr lvl="0"/>
            <a:r>
              <a:rPr lang="ru-RU" sz="2800" b="1" dirty="0" smtClean="0">
                <a:solidFill>
                  <a:srgbClr val="0097A7">
                    <a:lumMod val="50000"/>
                  </a:srgbClr>
                </a:solidFill>
              </a:rPr>
              <a:t/>
            </a:r>
            <a:br>
              <a:rPr lang="ru-RU" sz="2800" b="1" dirty="0" smtClean="0">
                <a:solidFill>
                  <a:srgbClr val="0097A7">
                    <a:lumMod val="50000"/>
                  </a:srgbClr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>
                <a:solidFill>
                  <a:srgbClr val="FF0000"/>
                </a:solidFill>
              </a:rPr>
              <a:t>Дети с особыми потребностями в общеобразовательных группах  детского сада»</a:t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76" y="2479488"/>
            <a:ext cx="3530600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420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34290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Кроме речи у детей как правило нарушены:</a:t>
            </a:r>
            <a:r>
              <a:rPr lang="ru-RU" sz="1400" dirty="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algn="just"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эмоционально – волевая сфера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algn="just"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algn="just"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память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algn="just"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мышление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algn="just"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algn="just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процессы возбуждения и торможения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0581" y="445025"/>
            <a:ext cx="1371719" cy="9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2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827" y="658906"/>
            <a:ext cx="6884894" cy="3052482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Нарушения опорно-двигательного аппарата (НОДА)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это широкий спектр ограничений в здоровье детей. Внешне они могут проявляться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поразному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деформация рук и/или ног, мышечная слабость, искривление конечностей, отставание в росте конечностей и многое другое. Такие ограничения появляются вследствие разнообразных причин.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721" y="296310"/>
            <a:ext cx="1371719" cy="9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77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250" y="177422"/>
            <a:ext cx="8298908" cy="4817660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Основными направлениями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коррекционно-педагогической работы в дошкольном возрасте являются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игровой деятельности;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речевого общения с окружающими 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расширение запаса знаний и представлений об окружающем мире;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сенсорных функций. Формирование пространственных и временных --- представлений, 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коррекция их нарушений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Развитие кинестетического восприятия;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внимания, памяти, 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навыков самообслуживания и гигиены;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познавательной деятельности 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изобразительная деятельность и конструирование,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предметной и игровой деятельности,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речи и ознакомление с окружающим,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трудовое воспитание,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речи и 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коррекцию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дизартрических расстройств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мелкой моторики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331" y="177422"/>
            <a:ext cx="1371719" cy="9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8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576408" y="177092"/>
            <a:ext cx="6396300" cy="6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ru-RU" sz="2800" b="1" dirty="0">
                <a:solidFill>
                  <a:srgbClr val="000099"/>
                </a:solidFill>
                <a:latin typeface="Century Gothic" pitchFamily="34" charset="0"/>
                <a:ea typeface="Arial Unicode MS"/>
                <a:cs typeface="Arial Unicode MS"/>
              </a:rPr>
              <a:t>Что такое ЗПР?</a:t>
            </a:r>
            <a:endParaRPr dirty="0"/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1564" y="95693"/>
            <a:ext cx="2125675" cy="14287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EFD9B6C1-7F65-4981-92AE-F042B9B8EDEB}"/>
              </a:ext>
            </a:extLst>
          </p:cNvPr>
          <p:cNvSpPr/>
          <p:nvPr/>
        </p:nvSpPr>
        <p:spPr>
          <a:xfrm>
            <a:off x="355374" y="978570"/>
            <a:ext cx="676619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99"/>
                </a:solidFill>
                <a:latin typeface="Century Gothic" pitchFamily="34" charset="0"/>
              </a:rPr>
              <a:t>Задержка психического развития </a:t>
            </a:r>
            <a:r>
              <a:rPr lang="ru-RU" sz="1800" b="1" dirty="0">
                <a:latin typeface="Calibri" pitchFamily="34" charset="0"/>
                <a:cs typeface="Arial" charset="0"/>
              </a:rPr>
              <a:t>(сокр. ЗПР, или «Расстройства психологического развития» согласно классификации МКБ-10, F80-F89) – </a:t>
            </a:r>
            <a:r>
              <a:rPr lang="ru-RU" sz="18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нарушение</a:t>
            </a:r>
            <a:r>
              <a:rPr lang="ru-RU" sz="1800" b="1" dirty="0">
                <a:latin typeface="Calibri" pitchFamily="34" charset="0"/>
                <a:cs typeface="Arial" charset="0"/>
              </a:rPr>
              <a:t> нормального темпа психического развития, когда отдельные психические функции (</a:t>
            </a:r>
            <a:r>
              <a:rPr lang="ru-RU" sz="1800" b="1" i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память, внимание, мышление, эмоционально-волевая сфера</a:t>
            </a:r>
            <a:r>
              <a:rPr lang="ru-RU" sz="1800" b="1" dirty="0">
                <a:latin typeface="Calibri" pitchFamily="34" charset="0"/>
                <a:cs typeface="Arial" charset="0"/>
              </a:rPr>
              <a:t>) отстают в своем развитии от принятых психологических норм для данного возраста.</a:t>
            </a:r>
          </a:p>
        </p:txBody>
      </p:sp>
      <p:pic>
        <p:nvPicPr>
          <p:cNvPr id="8" name="Picture 5" descr="doktor_3_0">
            <a:extLst>
              <a:ext uri="{FF2B5EF4-FFF2-40B4-BE49-F238E27FC236}">
                <a16:creationId xmlns:a16="http://schemas.microsoft.com/office/drawing/2014/main" xmlns="" id="{116522E9-417F-4CBE-A569-4363D2F93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871" y="2786499"/>
            <a:ext cx="2424221" cy="226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339101" y="156786"/>
            <a:ext cx="7284600" cy="6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Century Gothic" pitchFamily="34" charset="0"/>
                <a:ea typeface="Arial Unicode MS"/>
                <a:cs typeface="Arial Unicode MS"/>
              </a:rPr>
              <a:t>Что такое УО (</a:t>
            </a:r>
            <a:r>
              <a:rPr lang="ru-RU" sz="2800" b="1" dirty="0" err="1">
                <a:solidFill>
                  <a:srgbClr val="000099"/>
                </a:solidFill>
                <a:latin typeface="Century Gothic" pitchFamily="34" charset="0"/>
                <a:ea typeface="Arial Unicode MS"/>
                <a:cs typeface="Arial Unicode MS"/>
              </a:rPr>
              <a:t>умствення</a:t>
            </a:r>
            <a:r>
              <a:rPr lang="ru-RU" sz="2800" b="1" dirty="0">
                <a:solidFill>
                  <a:srgbClr val="000099"/>
                </a:solidFill>
                <a:latin typeface="Century Gothic" pitchFamily="34" charset="0"/>
                <a:ea typeface="Arial Unicode MS"/>
                <a:cs typeface="Arial Unicode MS"/>
              </a:rPr>
              <a:t> отсталость)?</a:t>
            </a:r>
            <a:endParaRPr lang="ru-RU" sz="2800" dirty="0"/>
          </a:p>
        </p:txBody>
      </p:sp>
      <p:pic>
        <p:nvPicPr>
          <p:cNvPr id="69" name="Google Shape;6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3701" y="271612"/>
            <a:ext cx="1437548" cy="103634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8342475" y="4445450"/>
            <a:ext cx="3429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1D479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151C571-F010-451E-BB94-9721ECF0BF40}"/>
              </a:ext>
            </a:extLst>
          </p:cNvPr>
          <p:cNvSpPr/>
          <p:nvPr/>
        </p:nvSpPr>
        <p:spPr>
          <a:xfrm>
            <a:off x="437520" y="1602254"/>
            <a:ext cx="70877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Олигофрения (от греч. </a:t>
            </a:r>
            <a:r>
              <a:rPr lang="ru-RU" sz="2000" b="1" i="1" dirty="0" err="1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oligos</a:t>
            </a:r>
            <a:r>
              <a:rPr lang="ru-RU" sz="2000" b="1" i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— малыш, </a:t>
            </a:r>
            <a:r>
              <a:rPr lang="ru-RU" sz="2000" b="1" i="1" dirty="0" err="1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рhren</a:t>
            </a:r>
            <a:r>
              <a:rPr lang="ru-RU" sz="2000" b="1" i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— ум)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—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особая форма психического недоразвития, выражающаяся в стойком снижении познавательной деятельности у детей вследствие физического поражения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коры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 головного мозга в перинатальный (внутриутробный) и ранний постнатальный (до 2-3 лет) периоды.</a:t>
            </a:r>
            <a:endParaRPr lang="ru-RU" sz="2000" dirty="0">
              <a:solidFill>
                <a:schemeClr val="accent5">
                  <a:lumMod val="50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E6485CB-DFD1-4DD3-81F6-E7734639AE11}"/>
              </a:ext>
            </a:extLst>
          </p:cNvPr>
          <p:cNvSpPr/>
          <p:nvPr/>
        </p:nvSpPr>
        <p:spPr>
          <a:xfrm>
            <a:off x="2073349" y="20266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ru-RU" sz="2400" b="1" kern="1200" dirty="0">
                <a:solidFill>
                  <a:srgbClr val="000099"/>
                </a:solidFill>
                <a:latin typeface="+mj-lt"/>
                <a:ea typeface="+mn-ea"/>
                <a:cs typeface="Times New Roman" pitchFamily="18" charset="0"/>
              </a:rPr>
              <a:t>Формула успеха при работе с детьми с ЗПР и УО</a:t>
            </a:r>
          </a:p>
        </p:txBody>
      </p:sp>
      <p:pic>
        <p:nvPicPr>
          <p:cNvPr id="4" name="Google Shape;69;p15">
            <a:extLst>
              <a:ext uri="{FF2B5EF4-FFF2-40B4-BE49-F238E27FC236}">
                <a16:creationId xmlns:a16="http://schemas.microsoft.com/office/drawing/2014/main" xmlns="" id="{7E8BDFE6-9D04-412F-93CE-8FED234B1EB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38437" y="202668"/>
            <a:ext cx="1367473" cy="9191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xmlns="" id="{DFE65409-807F-473C-A3D4-3B3C018FB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090" y="1033665"/>
            <a:ext cx="8280400" cy="378565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общая коррекционная направленность процесса обучения;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увеличение срока обучения;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малая наполняемость группы;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щадящий режим; 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соответствующий учебный план; 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увеличение количества часов на трудный раздел программы; 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использование индивидуальных и групповых занятий с логопедом и психологом;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создание положительной атмосферы на занятии;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постоянное снижение тревожности детей, исключение иронии и выговоров;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создание ситуации успеха, которая формирует чувство уверенности в себе, удовлетворения;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опора на игру;</a:t>
            </a:r>
          </a:p>
          <a:p>
            <a:pPr marL="342900" indent="-342900" algn="just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ru-RU" sz="1600" b="1" kern="1200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целенаправленное стимулирование детей на занятии.</a:t>
            </a:r>
          </a:p>
        </p:txBody>
      </p:sp>
    </p:spTree>
    <p:extLst>
      <p:ext uri="{BB962C8B-B14F-4D97-AF65-F5344CB8AC3E}">
        <p14:creationId xmlns:p14="http://schemas.microsoft.com/office/powerpoint/2010/main" val="140118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223079A-0447-4681-91D7-44A87AF2C820}"/>
              </a:ext>
            </a:extLst>
          </p:cNvPr>
          <p:cNvSpPr/>
          <p:nvPr/>
        </p:nvSpPr>
        <p:spPr>
          <a:xfrm>
            <a:off x="1669311" y="10473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+mj-ea"/>
                <a:cs typeface="+mj-cs"/>
              </a:rPr>
              <a:t>Категории детей с ОВЗ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pic>
        <p:nvPicPr>
          <p:cNvPr id="4" name="Google Shape;69;p15">
            <a:extLst>
              <a:ext uri="{FF2B5EF4-FFF2-40B4-BE49-F238E27FC236}">
                <a16:creationId xmlns:a16="http://schemas.microsoft.com/office/drawing/2014/main" xmlns="" id="{112056B6-865E-48F4-BB52-CCD904F0958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38437" y="202668"/>
            <a:ext cx="1367473" cy="9191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76F72B4-7143-4667-BD71-C82C00F81C2F}"/>
              </a:ext>
            </a:extLst>
          </p:cNvPr>
          <p:cNvSpPr/>
          <p:nvPr/>
        </p:nvSpPr>
        <p:spPr>
          <a:xfrm>
            <a:off x="271129" y="727542"/>
            <a:ext cx="668787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1. Дети с нарушением слуха  (глухие)</a:t>
            </a:r>
          </a:p>
          <a:p>
            <a:pPr lvl="0"/>
            <a:r>
              <a:rPr lang="ru-RU" sz="1800" b="1" dirty="0">
                <a:solidFill>
                  <a:srgbClr val="C00000"/>
                </a:solidFill>
              </a:rPr>
              <a:t>2. Дети с нарушением слуха (слабослышащие)</a:t>
            </a:r>
          </a:p>
          <a:p>
            <a:pPr lvl="0"/>
            <a:r>
              <a:rPr lang="ru-RU" sz="1800" b="1" dirty="0">
                <a:solidFill>
                  <a:srgbClr val="C00000"/>
                </a:solidFill>
              </a:rPr>
              <a:t>3. Дети с нарушением зрения (слепые)</a:t>
            </a:r>
          </a:p>
          <a:p>
            <a:pPr lvl="0"/>
            <a:r>
              <a:rPr lang="ru-RU" sz="1800" b="1" dirty="0">
                <a:solidFill>
                  <a:srgbClr val="C00000"/>
                </a:solidFill>
              </a:rPr>
              <a:t>4. Дети с нарушением зрения (слабовидящие)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5. Дети с нарушением речи (тяжёлые нарушения речи)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6. Дети с нарушением опорно-двигательного аппарата   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    (врожденная и приобретенная формы)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7. Дети с задержкой психического развития (ЗПР)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8. Дети с расстройством аутистического спектра</a:t>
            </a:r>
          </a:p>
          <a:p>
            <a:pPr lvl="0"/>
            <a:r>
              <a:rPr lang="ru-RU" sz="1800" b="1" dirty="0">
                <a:solidFill>
                  <a:srgbClr val="C00000"/>
                </a:solidFill>
              </a:rPr>
              <a:t>9. Дети с умственной отсталостью разной степени,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    дети со сложной структурой дефекта.</a:t>
            </a:r>
          </a:p>
        </p:txBody>
      </p:sp>
    </p:spTree>
    <p:extLst>
      <p:ext uri="{BB962C8B-B14F-4D97-AF65-F5344CB8AC3E}">
        <p14:creationId xmlns:p14="http://schemas.microsoft.com/office/powerpoint/2010/main" val="308120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6F8208C-0BCF-46D5-9618-2C5FFC789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3450" y="985554"/>
            <a:ext cx="1355810" cy="1940132"/>
          </a:xfrm>
          <a:prstGeom prst="rect">
            <a:avLst/>
          </a:prstGeom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2475" y="80225"/>
            <a:ext cx="1367473" cy="91915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8342475" y="4445450"/>
            <a:ext cx="3429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1D479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9C662847-B220-4A2B-87BC-DB57FDCD1051}"/>
              </a:ext>
            </a:extLst>
          </p:cNvPr>
          <p:cNvSpPr/>
          <p:nvPr/>
        </p:nvSpPr>
        <p:spPr>
          <a:xfrm>
            <a:off x="1669311" y="80225"/>
            <a:ext cx="58266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ru-RU" sz="2400" b="1" kern="1200" dirty="0">
                <a:solidFill>
                  <a:srgbClr val="000099"/>
                </a:solidFill>
                <a:latin typeface="Century Gothic" pitchFamily="34" charset="0"/>
                <a:ea typeface="+mn-ea"/>
                <a:cs typeface="+mn-cs"/>
              </a:rPr>
              <a:t>Адаптированная основная общеобразовательная программа</a:t>
            </a:r>
            <a:endParaRPr lang="ru-RU" sz="2400" kern="1200" dirty="0">
              <a:solidFill>
                <a:srgbClr val="000099"/>
              </a:solidFill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6" name="Загнутый угол 6">
            <a:extLst>
              <a:ext uri="{FF2B5EF4-FFF2-40B4-BE49-F238E27FC236}">
                <a16:creationId xmlns:a16="http://schemas.microsoft.com/office/drawing/2014/main" xmlns="" id="{C41C8611-F8FA-4F6B-A17D-F8A324438629}"/>
              </a:ext>
            </a:extLst>
          </p:cNvPr>
          <p:cNvSpPr/>
          <p:nvPr/>
        </p:nvSpPr>
        <p:spPr>
          <a:xfrm>
            <a:off x="710944" y="908044"/>
            <a:ext cx="2590800" cy="985838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</a:rPr>
              <a:t>АООП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9C0C3EC9-2377-41FA-BF0A-616430700E91}"/>
              </a:ext>
            </a:extLst>
          </p:cNvPr>
          <p:cNvSpPr/>
          <p:nvPr/>
        </p:nvSpPr>
        <p:spPr>
          <a:xfrm>
            <a:off x="5839728" y="999376"/>
            <a:ext cx="14366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dirty="0">
                <a:solidFill>
                  <a:srgbClr val="C00000"/>
                </a:solidFill>
                <a:ea typeface="+mn-ea"/>
                <a:cs typeface="+mn-cs"/>
              </a:rPr>
              <a:t>АОП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53112C3-4EFF-423C-A0D9-0FE12C20C5AA}"/>
              </a:ext>
            </a:extLst>
          </p:cNvPr>
          <p:cNvSpPr/>
          <p:nvPr/>
        </p:nvSpPr>
        <p:spPr>
          <a:xfrm>
            <a:off x="65474" y="171584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925" lvl="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ru-RU" sz="1800" b="1" kern="1200" dirty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Адаптированная основная общеобразовательная программа </a:t>
            </a:r>
            <a:r>
              <a:rPr lang="ru-RU" sz="1800" kern="1200" dirty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– это образовательная программа, адаптированная для обучения определенной категории лиц с ОВЗ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121789C-3120-4048-9F1B-FC7212F87F93}"/>
              </a:ext>
            </a:extLst>
          </p:cNvPr>
          <p:cNvSpPr/>
          <p:nvPr/>
        </p:nvSpPr>
        <p:spPr>
          <a:xfrm>
            <a:off x="170859" y="3308949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00" lvl="0" indent="-36000">
              <a:buClrTx/>
              <a:buFont typeface="Arial" pitchFamily="34" charset="0"/>
              <a:buChar char="•"/>
              <a:defRPr/>
            </a:pPr>
            <a:r>
              <a:rPr lang="ru-RU" sz="1800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 </a:t>
            </a:r>
            <a:r>
              <a:rPr lang="ru-RU" sz="1600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Разрабатывается на группу детей определенной категории ОВЗ; </a:t>
            </a:r>
          </a:p>
          <a:p>
            <a:pPr lvl="0">
              <a:buClrTx/>
              <a:defRPr/>
            </a:pPr>
            <a:r>
              <a:rPr lang="ru-RU" sz="1600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• Ограничены возможности учета индивидуальных отличий конкретного ребенка, необходимых индивидуальных образовательных условий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E9DA418E-969E-49EF-81E6-410E25F63500}"/>
              </a:ext>
            </a:extLst>
          </p:cNvPr>
          <p:cNvSpPr/>
          <p:nvPr/>
        </p:nvSpPr>
        <p:spPr>
          <a:xfrm>
            <a:off x="4880343" y="17327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Адаптированная образовательная программа </a:t>
            </a:r>
            <a:r>
              <a:rPr kumimoji="0" lang="ru-RU" sz="18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</a:t>
            </a:r>
            <a:r>
              <a:rPr kumimoji="0" lang="ru-RU" sz="18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ru-RU" sz="18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это образовательная программа, адаптированная для обучения </a:t>
            </a:r>
            <a:r>
              <a:rPr kumimoji="0" lang="ru-RU" sz="18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конкретного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ребенка</a:t>
            </a:r>
            <a:r>
              <a:rPr kumimoji="0" lang="ru-RU" sz="18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с ОВЗ</a:t>
            </a:r>
            <a:endParaRPr kumimoji="0" lang="ru-RU" sz="1800" b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9B7C0F6-D0F3-4D28-88C7-C84634B6B051}"/>
              </a:ext>
            </a:extLst>
          </p:cNvPr>
          <p:cNvSpPr/>
          <p:nvPr/>
        </p:nvSpPr>
        <p:spPr>
          <a:xfrm>
            <a:off x="4990340" y="3526399"/>
            <a:ext cx="41536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lvl="0" indent="-36000">
              <a:buClrTx/>
              <a:buFont typeface="Arial" pitchFamily="34" charset="0"/>
              <a:buChar char="•"/>
              <a:defRPr/>
            </a:pPr>
            <a:r>
              <a:rPr lang="ru-RU" sz="1800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 </a:t>
            </a:r>
            <a:r>
              <a:rPr lang="ru-RU" sz="1600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Разрабатывается на конкретного ребенка;</a:t>
            </a:r>
          </a:p>
          <a:p>
            <a:pPr lvl="0">
              <a:buClrTx/>
              <a:defRPr/>
            </a:pPr>
            <a:r>
              <a:rPr lang="ru-RU" sz="1600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• Прописываются условия обучения, с учетом рекомендаций ПМПК</a:t>
            </a:r>
          </a:p>
        </p:txBody>
      </p:sp>
    </p:spTree>
    <p:extLst>
      <p:ext uri="{BB962C8B-B14F-4D97-AF65-F5344CB8AC3E}">
        <p14:creationId xmlns:p14="http://schemas.microsoft.com/office/powerpoint/2010/main" val="163736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42475" y="80225"/>
            <a:ext cx="1367473" cy="91915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8342475" y="4445450"/>
            <a:ext cx="3429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tabLst/>
              <a:defRPr/>
            </a:pPr>
            <a:endParaRPr kumimoji="0" sz="2500" b="0" i="0" u="none" strike="noStrike" kern="0" cap="none" spc="0" normalizeH="0" baseline="0" noProof="0">
              <a:ln>
                <a:noFill/>
              </a:ln>
              <a:solidFill>
                <a:srgbClr val="1D4798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DE66403-9EB6-46EA-8C53-B6A5B21475BB}"/>
              </a:ext>
            </a:extLst>
          </p:cNvPr>
          <p:cNvSpPr/>
          <p:nvPr/>
        </p:nvSpPr>
        <p:spPr>
          <a:xfrm>
            <a:off x="534887" y="539800"/>
            <a:ext cx="67345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entury Gothic" pitchFamily="34" charset="0"/>
                <a:cs typeface="Arial"/>
                <a:sym typeface="Arial"/>
              </a:rPr>
              <a:t>Классификации нарушения слуха: 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1D4798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B58AA7F-034B-4650-9C54-BFD6D9652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6535" y="1224565"/>
            <a:ext cx="2884394" cy="18445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CA47159-6A0B-449D-A57D-B075811CD92C}"/>
              </a:ext>
            </a:extLst>
          </p:cNvPr>
          <p:cNvSpPr txBox="1"/>
          <p:nvPr/>
        </p:nvSpPr>
        <p:spPr>
          <a:xfrm>
            <a:off x="448904" y="1296871"/>
            <a:ext cx="361751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Глухота</a:t>
            </a: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– глубокое стойкое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поражение слуха, при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котором восприятие речи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без слухового аппарата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становится невозможным.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При глухоте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самостоятельного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овладения речью детьми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(спонтанное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формирование речи) не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происходит.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3692C2D-0244-48F5-AC41-D4DC1EE6AE3C}"/>
              </a:ext>
            </a:extLst>
          </p:cNvPr>
          <p:cNvSpPr txBox="1"/>
          <p:nvPr/>
        </p:nvSpPr>
        <p:spPr>
          <a:xfrm>
            <a:off x="3375184" y="1282454"/>
            <a:ext cx="387275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00518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Тугоухость</a:t>
            </a: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– стойкое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понижение слуха,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вызывающее затруднение в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восприятии речи 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самостоятельном овладении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речью. Тугоухость может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быть выражена в различной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степени – от небольшого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нарушения восприятия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шепотной речи до резкого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ограничения восприятия речи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разговорной громкости.</a:t>
            </a:r>
          </a:p>
        </p:txBody>
      </p:sp>
    </p:spTree>
    <p:extLst>
      <p:ext uri="{BB962C8B-B14F-4D97-AF65-F5344CB8AC3E}">
        <p14:creationId xmlns:p14="http://schemas.microsoft.com/office/powerpoint/2010/main" val="140422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387953" y="303950"/>
            <a:ext cx="7284600" cy="1004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Организация условий для развития слабослышащего ребенка в группе детского сада: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/>
            </a:r>
            <a:b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  </a:t>
            </a:r>
          </a:p>
        </p:txBody>
      </p:sp>
      <p:pic>
        <p:nvPicPr>
          <p:cNvPr id="69" name="Google Shape;6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3701" y="271612"/>
            <a:ext cx="1437548" cy="103634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8342475" y="4445450"/>
            <a:ext cx="3429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tabLst/>
              <a:defRPr/>
            </a:pPr>
            <a:endParaRPr kumimoji="0" sz="2500" b="0" i="0" u="none" strike="noStrike" kern="0" cap="none" spc="0" normalizeH="0" baseline="0" noProof="0">
              <a:ln>
                <a:noFill/>
              </a:ln>
              <a:solidFill>
                <a:srgbClr val="1D4798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151C571-F010-451E-BB94-9721ECF0BF40}"/>
              </a:ext>
            </a:extLst>
          </p:cNvPr>
          <p:cNvSpPr/>
          <p:nvPr/>
        </p:nvSpPr>
        <p:spPr>
          <a:xfrm>
            <a:off x="387953" y="1084676"/>
            <a:ext cx="7284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1. До поступления ребёнка в детский сад необходимо узнать у родителей историю болезни ребёнка, его индивидуальные особенности, что он знает и умеет на сегодняшний день.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2. Установите доверительные, дружеские отношения с родителями особого ребёнка.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3. Научитесь обращаться со слуховым аппаратом 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4. Проводите беседы – инструкции со слабослышащим ребёнком, что делать, если съехал или выпал аппарат (он должен обратится к вам).</a:t>
            </a:r>
          </a:p>
          <a:p>
            <a:pPr lvl="0">
              <a:defRPr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5. Обязательно проведите беседу с детьми, что к нам пришёл ребёнок, что он плохо слышит, аппарат помогают ему вас услышать, поэтому трогать и снимать их нельзя!</a:t>
            </a:r>
          </a:p>
          <a:p>
            <a:pPr lvl="0">
              <a:defRPr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6.При общении глаза взрослого должны находится на одном уровне с глазами ребенка.</a:t>
            </a:r>
          </a:p>
          <a:p>
            <a:pPr lvl="0">
              <a:defRPr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7. Убедитесь, что он смотрит на вас прежде чем начнете говорить</a:t>
            </a:r>
          </a:p>
          <a:p>
            <a:pPr lvl="0">
              <a:defRPr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8. При общении говорите короткими фразами с чёткой артикуляцией в чуть более медленном темпе, делайте паузы, чтобы ребёнок смог вас услышать и понять.</a:t>
            </a:r>
          </a:p>
          <a:p>
            <a:pPr lvl="0">
              <a:defRPr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9. Сопровождайте речь выразительной мимикой и жестами.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 txBox="1"/>
          <p:nvPr/>
        </p:nvSpPr>
        <p:spPr>
          <a:xfrm>
            <a:off x="1373850" y="2824425"/>
            <a:ext cx="6396300" cy="6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1D4798"/>
              </a:solidFill>
              <a:effectLst/>
              <a:uLnTx/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38" name="Google Shape;13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18327" y="25774"/>
            <a:ext cx="2125673" cy="1951353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2"/>
          <p:cNvSpPr txBox="1"/>
          <p:nvPr/>
        </p:nvSpPr>
        <p:spPr>
          <a:xfrm>
            <a:off x="8342475" y="4445450"/>
            <a:ext cx="3429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tabLst/>
              <a:defRPr/>
            </a:pPr>
            <a:endParaRPr kumimoji="0" sz="2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2303BD4-F77F-4B40-A485-E9426E84F222}"/>
              </a:ext>
            </a:extLst>
          </p:cNvPr>
          <p:cNvSpPr txBox="1"/>
          <p:nvPr/>
        </p:nvSpPr>
        <p:spPr>
          <a:xfrm>
            <a:off x="459119" y="1272912"/>
            <a:ext cx="6950209" cy="25801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97A7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ЗРЕНИЕ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97A7">
                    <a:lumMod val="7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cs typeface="Arial"/>
                <a:sym typeface="Arial"/>
              </a:rPr>
              <a:t>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Open Sans" panose="020B0606030504020204" pitchFamily="34" charset="0"/>
                <a:cs typeface="Arial"/>
                <a:sym typeface="Arial"/>
              </a:rPr>
              <a:t>-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Open Sans" panose="020B0606030504020204" pitchFamily="34" charset="0"/>
                <a:cs typeface="Arial"/>
                <a:sym typeface="Arial"/>
              </a:rPr>
              <a:t>это способность ощущать и воспринимать окружающую действительность посредством зрительного анализатора. Оно является определяющим в формировании представлений о реально существующих предметах и явлениях. Орган зрения позволяет получить до 90% информации об окружающем мире.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8" name="Google Shape;83;p16">
            <a:extLst>
              <a:ext uri="{FF2B5EF4-FFF2-40B4-BE49-F238E27FC236}">
                <a16:creationId xmlns:a16="http://schemas.microsoft.com/office/drawing/2014/main" xmlns="" id="{9F29DFE3-8F8B-40D9-A324-0F0B336114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2475" y="80225"/>
            <a:ext cx="1367473" cy="91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/>
          <p:nvPr/>
        </p:nvSpPr>
        <p:spPr>
          <a:xfrm>
            <a:off x="557778" y="427426"/>
            <a:ext cx="7284697" cy="6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1D4798"/>
                </a:solidFill>
                <a:effectLst/>
                <a:uLnTx/>
                <a:uFillTx/>
                <a:latin typeface="Arial"/>
                <a:ea typeface="Montserrat"/>
                <a:cs typeface="Montserrat"/>
                <a:sym typeface="Montserrat"/>
              </a:rPr>
              <a:t>Классификация детей с нарушением зрения:</a:t>
            </a:r>
            <a:endParaRPr kumimoji="0" sz="2400" b="1" i="0" u="none" strike="noStrike" kern="0" cap="none" spc="0" normalizeH="0" baseline="0" noProof="0" dirty="0">
              <a:ln>
                <a:noFill/>
              </a:ln>
              <a:solidFill>
                <a:srgbClr val="1D4798"/>
              </a:solidFill>
              <a:effectLst/>
              <a:uLnTx/>
              <a:uFillTx/>
              <a:latin typeface="Arial"/>
              <a:ea typeface="Montserrat"/>
              <a:cs typeface="Montserrat"/>
              <a:sym typeface="Montserrat"/>
            </a:endParaRPr>
          </a:p>
        </p:txBody>
      </p:sp>
      <p:pic>
        <p:nvPicPr>
          <p:cNvPr id="162" name="Google Shape;162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42475" y="80225"/>
            <a:ext cx="1367473" cy="919151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4"/>
          <p:cNvSpPr txBox="1"/>
          <p:nvPr/>
        </p:nvSpPr>
        <p:spPr>
          <a:xfrm>
            <a:off x="8342475" y="4445450"/>
            <a:ext cx="3429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tabLst/>
              <a:defRPr/>
            </a:pPr>
            <a:endParaRPr kumimoji="0" sz="2500" b="0" i="0" u="none" strike="noStrike" kern="0" cap="none" spc="0" normalizeH="0" baseline="0" noProof="0">
              <a:ln>
                <a:noFill/>
              </a:ln>
              <a:solidFill>
                <a:srgbClr val="1D4798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A75A3CE-6815-4F8B-A213-464A1A888091}"/>
              </a:ext>
            </a:extLst>
          </p:cNvPr>
          <p:cNvSpPr txBox="1"/>
          <p:nvPr/>
        </p:nvSpPr>
        <p:spPr>
          <a:xfrm>
            <a:off x="865415" y="999376"/>
            <a:ext cx="63354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Слепые (незрячие)дети  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— дети с полным отсутствием зрительных ощущений или сохранившимся </a:t>
            </a:r>
            <a:r>
              <a:rPr kumimoji="0" lang="ru-RU" sz="2000" b="0" i="0" u="none" strike="noStrike" kern="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светоощущением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и </a:t>
            </a:r>
            <a:r>
              <a:rPr kumimoji="0" lang="ru-RU" sz="2000" b="0" i="0" u="none" strike="noStrike" kern="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цветоразличием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E15154D-5192-4EC8-BEB4-C61B835877DD}"/>
              </a:ext>
            </a:extLst>
          </p:cNvPr>
          <p:cNvSpPr txBox="1"/>
          <p:nvPr/>
        </p:nvSpPr>
        <p:spPr>
          <a:xfrm>
            <a:off x="865414" y="2416629"/>
            <a:ext cx="473528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Слабовидящие дети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- дети с остротой зрения от 0,05 до 0,4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дети с нарушением поля зрения, дети с патологией цветоощущения, косоглазием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или амблиопией.</a:t>
            </a:r>
          </a:p>
        </p:txBody>
      </p:sp>
      <p:pic>
        <p:nvPicPr>
          <p:cNvPr id="2050" name="Picture 2" descr="Устранить барьеры: дети с нарушениями зрения нуждаются в социальной  адаптации - ZERKALO.AZ - Новости Азербайджана и мира.">
            <a:extLst>
              <a:ext uri="{FF2B5EF4-FFF2-40B4-BE49-F238E27FC236}">
                <a16:creationId xmlns:a16="http://schemas.microsoft.com/office/drawing/2014/main" xmlns="" id="{DD319C95-B5DF-44A5-9641-696A7759F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278" y="2043906"/>
            <a:ext cx="3090333" cy="199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>
            <a:spLocks noGrp="1"/>
          </p:cNvSpPr>
          <p:nvPr>
            <p:ph type="ctrTitle"/>
          </p:nvPr>
        </p:nvSpPr>
        <p:spPr>
          <a:xfrm>
            <a:off x="209975" y="596825"/>
            <a:ext cx="8520600" cy="60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73763"/>
                </a:solidFill>
                <a:latin typeface="Century Gothic" panose="020B0502020202020204" pitchFamily="34" charset="0"/>
              </a:rPr>
              <a:t>Организация условий для развития слабовидящего ребенка в группе детского сада</a:t>
            </a:r>
          </a:p>
        </p:txBody>
      </p:sp>
      <p:sp>
        <p:nvSpPr>
          <p:cNvPr id="131" name="Google Shape;131;p21"/>
          <p:cNvSpPr txBox="1">
            <a:spLocks noGrp="1"/>
          </p:cNvSpPr>
          <p:nvPr>
            <p:ph type="subTitle" idx="1"/>
          </p:nvPr>
        </p:nvSpPr>
        <p:spPr>
          <a:xfrm>
            <a:off x="311700" y="1163250"/>
            <a:ext cx="8520600" cy="34154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800" dirty="0">
                <a:solidFill>
                  <a:srgbClr val="585A5D"/>
                </a:solidFill>
                <a:latin typeface="Open Sans" panose="020B0604020202020204" pitchFamily="34" charset="0"/>
              </a:rPr>
              <a:t>1. </a:t>
            </a:r>
            <a:r>
              <a:rPr lang="ru-RU" sz="1800" dirty="0">
                <a:solidFill>
                  <a:srgbClr val="585A5D"/>
                </a:solidFill>
                <a:latin typeface="+mn-lt"/>
              </a:rPr>
              <a:t>У</a:t>
            </a:r>
            <a:r>
              <a:rPr lang="ru-RU" sz="1800" b="0" i="0" dirty="0">
                <a:solidFill>
                  <a:srgbClr val="585A5D"/>
                </a:solidFill>
                <a:effectLst/>
                <a:latin typeface="+mn-lt"/>
              </a:rPr>
              <a:t>знать зрительный диагноз </a:t>
            </a:r>
            <a:r>
              <a:rPr lang="ru-RU" sz="1800" b="0" i="0" dirty="0" smtClean="0">
                <a:solidFill>
                  <a:srgbClr val="585A5D"/>
                </a:solidFill>
                <a:effectLst/>
                <a:latin typeface="+mn-lt"/>
              </a:rPr>
              <a:t>ребёнка</a:t>
            </a:r>
            <a:r>
              <a:rPr lang="ru-RU" sz="1800" b="0" i="0" dirty="0">
                <a:solidFill>
                  <a:srgbClr val="585A5D"/>
                </a:solidFill>
                <a:effectLst/>
                <a:latin typeface="+mn-lt"/>
              </a:rPr>
              <a:t>     </a:t>
            </a:r>
          </a:p>
          <a:p>
            <a:pPr algn="just">
              <a:lnSpc>
                <a:spcPct val="150000"/>
              </a:lnSpc>
            </a:pPr>
            <a:r>
              <a:rPr lang="ru-RU" sz="1800" b="0" i="0" dirty="0">
                <a:solidFill>
                  <a:srgbClr val="585A5D"/>
                </a:solidFill>
                <a:effectLst/>
                <a:latin typeface="+mn-lt"/>
              </a:rPr>
              <a:t>2. Уточнить  у родителей, какие рекомендации необходимо </a:t>
            </a:r>
            <a:r>
              <a:rPr lang="ru-RU" sz="1800" b="0" i="0" dirty="0" smtClean="0">
                <a:solidFill>
                  <a:srgbClr val="585A5D"/>
                </a:solidFill>
                <a:effectLst/>
                <a:latin typeface="+mn-lt"/>
              </a:rPr>
              <a:t>выполнять</a:t>
            </a:r>
            <a:endParaRPr lang="ru-RU" sz="1800" b="0" i="0" dirty="0">
              <a:solidFill>
                <a:srgbClr val="585A5D"/>
              </a:solidFill>
              <a:effectLst/>
              <a:latin typeface="+mn-lt"/>
            </a:endParaRPr>
          </a:p>
          <a:p>
            <a:pPr algn="just">
              <a:lnSpc>
                <a:spcPct val="150000"/>
              </a:lnSpc>
            </a:pPr>
            <a:r>
              <a:rPr lang="ru-RU" sz="1800" dirty="0">
                <a:solidFill>
                  <a:srgbClr val="585A5D"/>
                </a:solidFill>
                <a:latin typeface="+mn-lt"/>
              </a:rPr>
              <a:t>3.</a:t>
            </a:r>
            <a:r>
              <a:rPr lang="ru-RU" sz="1800" b="0" i="0" dirty="0">
                <a:solidFill>
                  <a:srgbClr val="585A5D"/>
                </a:solidFill>
                <a:effectLst/>
                <a:latin typeface="+mn-lt"/>
              </a:rPr>
              <a:t> </a:t>
            </a:r>
            <a:r>
              <a:rPr lang="ru-RU" sz="1800" dirty="0">
                <a:solidFill>
                  <a:srgbClr val="585A5D"/>
                </a:solidFill>
                <a:latin typeface="+mn-lt"/>
              </a:rPr>
              <a:t>О</a:t>
            </a:r>
            <a:r>
              <a:rPr lang="ru-RU" sz="1800" b="0" i="0" dirty="0">
                <a:solidFill>
                  <a:srgbClr val="585A5D"/>
                </a:solidFill>
                <a:effectLst/>
                <a:latin typeface="+mn-lt"/>
              </a:rPr>
              <a:t>пределить место посадки ребёнка за столом </a:t>
            </a:r>
            <a:endParaRPr lang="ru-RU" sz="1800" b="0" i="0" dirty="0" smtClean="0">
              <a:solidFill>
                <a:srgbClr val="585A5D"/>
              </a:solidFill>
              <a:effectLst/>
              <a:latin typeface="+mn-lt"/>
            </a:endParaRP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solidFill>
                  <a:srgbClr val="585A5D"/>
                </a:solidFill>
                <a:latin typeface="+mn-lt"/>
              </a:rPr>
              <a:t>4</a:t>
            </a:r>
            <a:r>
              <a:rPr lang="ru-RU" sz="1800" dirty="0">
                <a:solidFill>
                  <a:srgbClr val="585A5D"/>
                </a:solidFill>
                <a:latin typeface="+mn-lt"/>
              </a:rPr>
              <a:t>. О</a:t>
            </a:r>
            <a:r>
              <a:rPr lang="ru-RU" sz="1800" b="0" i="0" dirty="0">
                <a:solidFill>
                  <a:srgbClr val="585A5D"/>
                </a:solidFill>
                <a:effectLst/>
                <a:latin typeface="+mn-lt"/>
              </a:rPr>
              <a:t>пределить место для хранения очков (футляр, кармашек и др.);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solidFill>
                  <a:srgbClr val="585A5D"/>
                </a:solidFill>
                <a:latin typeface="+mn-lt"/>
              </a:rPr>
              <a:t>5. И</a:t>
            </a:r>
            <a:r>
              <a:rPr lang="ru-RU" sz="1800" b="0" i="0" dirty="0">
                <a:solidFill>
                  <a:srgbClr val="585A5D"/>
                </a:solidFill>
                <a:effectLst/>
                <a:latin typeface="+mn-lt"/>
              </a:rPr>
              <a:t>зготовить специальный игровой и дидактический </a:t>
            </a:r>
            <a:r>
              <a:rPr lang="ru-RU" sz="1800" b="0" i="0" dirty="0" smtClean="0">
                <a:solidFill>
                  <a:srgbClr val="585A5D"/>
                </a:solidFill>
                <a:effectLst/>
                <a:latin typeface="+mn-lt"/>
              </a:rPr>
              <a:t>материал</a:t>
            </a: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solidFill>
                  <a:srgbClr val="585A5D"/>
                </a:solidFill>
                <a:latin typeface="+mn-lt"/>
              </a:rPr>
              <a:t>6</a:t>
            </a:r>
            <a:r>
              <a:rPr lang="ru-RU" sz="1800" dirty="0">
                <a:solidFill>
                  <a:srgbClr val="585A5D"/>
                </a:solidFill>
                <a:latin typeface="+mn-lt"/>
              </a:rPr>
              <a:t>. Д</a:t>
            </a:r>
            <a:r>
              <a:rPr lang="ru-RU" sz="1800" b="0" i="0" dirty="0">
                <a:solidFill>
                  <a:srgbClr val="585A5D"/>
                </a:solidFill>
                <a:effectLst/>
                <a:latin typeface="+mn-lt"/>
              </a:rPr>
              <a:t>идактический материал не следует ламинировать, так как глянец даёт блики и искажает восприятие наглядного материала.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261" y="150125"/>
            <a:ext cx="4858605" cy="4790365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 тяжелыми нарушениями речи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особая категория детей с отклонениями в развитии, у которых сохранен слух, первично не нарушен интеллект, но есть значительные речевые дефекты, влияющие на становление психики.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879" y="2065738"/>
            <a:ext cx="3214303" cy="24107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463" y="309958"/>
            <a:ext cx="1371719" cy="9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8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657</Words>
  <Application>Microsoft Office PowerPoint</Application>
  <PresentationFormat>Экран (16:9)</PresentationFormat>
  <Paragraphs>96</Paragraphs>
  <Slides>15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Arial Unicode MS</vt:lpstr>
      <vt:lpstr>Open Sans</vt:lpstr>
      <vt:lpstr>Symbol</vt:lpstr>
      <vt:lpstr>Montserrat</vt:lpstr>
      <vt:lpstr>Calibri</vt:lpstr>
      <vt:lpstr>Georgia</vt:lpstr>
      <vt:lpstr>Century Gothic</vt:lpstr>
      <vt:lpstr>Times New Roman</vt:lpstr>
      <vt:lpstr>Simple Light</vt:lpstr>
      <vt:lpstr> «Дети с особыми потребностями в общеобразовательных группах  детского сада»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Организация условий для развития слабовидящего ребенка в группе детского сада</vt:lpstr>
      <vt:lpstr>Дети с тяжелыми нарушениями речи – это особая категория детей с отклонениями в развитии, у которых сохранен слух, первично не нарушен интеллект, но есть значительные речевые дефекты, влияющие на становление психики.  </vt:lpstr>
      <vt:lpstr>Кроме речи у детей как правило нарушены: </vt:lpstr>
      <vt:lpstr>Нарушения опорно-двигательного аппарата (НОДА) – это широкий спектр ограничений в здоровье детей. Внешне они могут проявляться поразному: деформация рук и/или ног, мышечная слабость, искривление конечностей, отставание в росте конечностей и многое другое. Такие ограничения появляются вследствие разнообразных причин.</vt:lpstr>
      <vt:lpstr>Основными направлениями коррекционно-педагогической работы в дошкольном возрасте являются: - развитие игровой деятельности; - развитие речевого общения с окружающими  - расширение запаса знаний и представлений об окружающем мире; - развитие сенсорных функций. Формирование пространственных и временных --- представлений, коррекция их нарушений. Развитие кинестетического восприятия; - развитие внимания, памяти,  - воспитание навыков самообслуживания и гигиены; - развитие познавательной деятельности  - изобразительная деятельность и конструирование, - развитие предметной и игровой деятельности, - развитие речи и ознакомление с окружающим, - трудовое воспитание, - развитие речи и коррекцию дизартрических расстройств - развитие мелкой моторики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города Москвы  «Школа № 1210»</dc:title>
  <dc:creator>Гиена</dc:creator>
  <cp:lastModifiedBy>Irina</cp:lastModifiedBy>
  <cp:revision>55</cp:revision>
  <dcterms:modified xsi:type="dcterms:W3CDTF">2022-10-27T16:51:17Z</dcterms:modified>
</cp:coreProperties>
</file>