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84" r:id="rId2"/>
    <p:sldId id="271" r:id="rId3"/>
    <p:sldId id="272" r:id="rId4"/>
    <p:sldId id="273" r:id="rId5"/>
    <p:sldId id="274" r:id="rId6"/>
    <p:sldId id="275" r:id="rId7"/>
    <p:sldId id="285" r:id="rId8"/>
    <p:sldId id="276" r:id="rId9"/>
    <p:sldId id="278" r:id="rId10"/>
    <p:sldId id="288" r:id="rId11"/>
    <p:sldId id="280" r:id="rId12"/>
    <p:sldId id="290" r:id="rId13"/>
    <p:sldId id="291" r:id="rId14"/>
    <p:sldId id="29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2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D29BA-8862-4870-8D28-FFCFE58EE592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41B5E-E5F4-45A0-A7C7-84D049F44E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5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7002125" y="-11796713"/>
            <a:ext cx="22205950" cy="12492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апочка Наташки\ПРЕЗЕНТАЦИИ\математика 2 класс\2. Однозначные и двузначные числа. Сравнение чисел\доска школьная.png"/>
          <p:cNvPicPr>
            <a:picLocks noChangeAspect="1" noChangeArrowheads="1"/>
          </p:cNvPicPr>
          <p:nvPr/>
        </p:nvPicPr>
        <p:blipFill>
          <a:blip r:embed="rId2" cstate="print"/>
          <a:srcRect l="19955" t="44157" r="14153" b="30177"/>
          <a:stretch>
            <a:fillRect/>
          </a:stretch>
        </p:blipFill>
        <p:spPr bwMode="auto">
          <a:xfrm>
            <a:off x="-1044575" y="-1680633"/>
            <a:ext cx="11377613" cy="1062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9"/>
          <p:cNvSpPr>
            <a:spLocks noChangeArrowheads="1"/>
          </p:cNvSpPr>
          <p:nvPr/>
        </p:nvSpPr>
        <p:spPr bwMode="auto">
          <a:xfrm>
            <a:off x="3581400" y="318346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8" name="TextBox 7"/>
          <p:cNvSpPr txBox="1"/>
          <p:nvPr/>
        </p:nvSpPr>
        <p:spPr>
          <a:xfrm>
            <a:off x="827584" y="1797051"/>
            <a:ext cx="7705229" cy="1123712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двузначного числа суммой разрядных </a:t>
            </a:r>
            <a:r>
              <a:rPr lang="ru-RU" sz="3000" b="1" cap="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слагаемых</a:t>
            </a:r>
            <a:endParaRPr lang="ru-RU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9"/>
          <p:cNvSpPr>
            <a:spLocks noChangeArrowheads="1"/>
          </p:cNvSpPr>
          <p:nvPr/>
        </p:nvSpPr>
        <p:spPr bwMode="auto">
          <a:xfrm>
            <a:off x="3581400" y="318346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1" name="TextBox 20"/>
          <p:cNvSpPr txBox="1"/>
          <p:nvPr/>
        </p:nvSpPr>
        <p:spPr>
          <a:xfrm>
            <a:off x="2209800" y="304800"/>
            <a:ext cx="5170488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600200" y="1066800"/>
            <a:ext cx="7200900" cy="153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just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Выполни задания из учебника № 1 с.17 в тетради. 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1306023" cy="1306023"/>
          </a:xfrm>
        </p:spPr>
      </p:pic>
      <p:sp>
        <p:nvSpPr>
          <p:cNvPr id="3" name="AutoShape 2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57200" y="2971800"/>
            <a:ext cx="868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just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Как из 59 получить 50? </a:t>
            </a:r>
          </a:p>
          <a:p>
            <a:pPr marL="342900" indent="-342900" algn="just" eaLnBrk="0" hangingPunct="0">
              <a:defRPr/>
            </a:pP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59 – это 50 и 9. Чтобы из 59 получить 50, нужно вычесть 9: 59-9=50.</a:t>
            </a:r>
          </a:p>
          <a:p>
            <a:pPr marL="342900" indent="-342900" algn="just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Какое число нужно прибавить к 90 прибавить, чтобы получилось 96?</a:t>
            </a:r>
          </a:p>
          <a:p>
            <a:pPr marL="342900" indent="-342900" algn="just" eaLnBrk="0" hangingPunct="0"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96 – это 90 и 6.  Чтобы получить число 96, нужно к 90 прибавить 6: 90+6=96 </a:t>
            </a:r>
            <a:endParaRPr lang="ru-RU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Содержимое 7" descr="№ 1 с.15 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981200"/>
            <a:ext cx="7208513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447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9"/>
          <p:cNvSpPr>
            <a:spLocks noChangeArrowheads="1"/>
          </p:cNvSpPr>
          <p:nvPr/>
        </p:nvSpPr>
        <p:spPr bwMode="auto">
          <a:xfrm>
            <a:off x="3581400" y="318346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1" name="TextBox 20"/>
          <p:cNvSpPr txBox="1"/>
          <p:nvPr/>
        </p:nvSpPr>
        <p:spPr>
          <a:xfrm>
            <a:off x="2124075" y="645585"/>
            <a:ext cx="5170488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60375" y="1989666"/>
            <a:ext cx="7712075" cy="242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hangingPunct="0">
              <a:defRPr/>
            </a:pP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№ 1</a:t>
            </a:r>
          </a:p>
          <a:p>
            <a:pPr marL="342900" indent="-342900" algn="ctr" eaLnBrk="0" hangingPunct="0">
              <a:defRPr/>
            </a:pPr>
            <a:endParaRPr lang="ru-RU" sz="24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 eaLnBrk="0" hangingPunct="0"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59-9=50		8+40=48		56=50+6</a:t>
            </a:r>
          </a:p>
          <a:p>
            <a:pPr marL="342900" indent="-342900" algn="just" eaLnBrk="0" hangingPunct="0">
              <a:defRPr/>
            </a:pPr>
            <a:endParaRPr lang="ru-RU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 eaLnBrk="0" hangingPunct="0"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90+6=96		66-60=6		97-7=90</a:t>
            </a: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645585"/>
            <a:ext cx="1306023" cy="1306023"/>
          </a:xfrm>
        </p:spPr>
      </p:pic>
      <p:sp>
        <p:nvSpPr>
          <p:cNvPr id="3" name="AutoShape 2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9020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645585"/>
            <a:ext cx="5170488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08" y="457200"/>
            <a:ext cx="1306023" cy="130602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39282" y="1779054"/>
            <a:ext cx="7200900" cy="256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just" eaLnBrk="0" hangingPunct="0">
              <a:buFontTx/>
              <a:buAutoNum type="arabicPeriod"/>
              <a:defRPr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Прочитай внимательно задание №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4 с.17.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 eaLnBrk="0" hangingPunct="0">
              <a:buFontTx/>
              <a:buAutoNum type="arabicPeriod"/>
              <a:defRPr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Что известно в задаче?</a:t>
            </a:r>
          </a:p>
          <a:p>
            <a:pPr marL="342900" indent="-342900" algn="just" eaLnBrk="0" hangingPunct="0">
              <a:buFontTx/>
              <a:buAutoNum type="arabicPeriod"/>
              <a:defRPr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Какой вопрос?</a:t>
            </a:r>
          </a:p>
          <a:p>
            <a:pPr marL="342900" indent="-342900" algn="just" eaLnBrk="0" hangingPunct="0">
              <a:buFontTx/>
              <a:buAutoNum type="arabicPeriod"/>
              <a:defRPr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Выполни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задания № 4 устно.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Содержимое 3" descr="№ 4 с.15 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3763662"/>
            <a:ext cx="5601291" cy="2056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645585"/>
            <a:ext cx="5170488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08" y="457200"/>
            <a:ext cx="1306023" cy="1306023"/>
          </a:xfrm>
          <a:prstGeom prst="rect">
            <a:avLst/>
          </a:prstGeom>
        </p:spPr>
      </p:pic>
      <p:pic>
        <p:nvPicPr>
          <p:cNvPr id="7" name="Содержимое 3" descr="№ 4 с.15 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070" y="2286000"/>
            <a:ext cx="6642021" cy="2438400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648200" y="3733800"/>
            <a:ext cx="0" cy="990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8200" y="3657600"/>
            <a:ext cx="24384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086600" y="3657600"/>
            <a:ext cx="0" cy="1066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648200" y="4724400"/>
            <a:ext cx="2438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645585"/>
            <a:ext cx="6227763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39282" y="1779054"/>
            <a:ext cx="7200900" cy="3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   Выполни в тетради.</a:t>
            </a:r>
          </a:p>
          <a:p>
            <a:pPr marL="342900" indent="-342900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   Представь числа в виде суммы разрядных слагаемых:</a:t>
            </a:r>
          </a:p>
          <a:p>
            <a:pPr marL="342900" indent="-342900" eaLnBrk="0" hangingPunct="0">
              <a:defRPr/>
            </a:pPr>
            <a:endParaRPr lang="ru-RU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29 = … + ….			38 = … + …</a:t>
            </a:r>
          </a:p>
          <a:p>
            <a:pPr marL="342900" indent="-342900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75 = … + …				87 = … + …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389968"/>
            <a:ext cx="1668462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304800" y="1553634"/>
            <a:ext cx="8686800" cy="452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800"/>
              </a:spcBef>
            </a:pPr>
            <a:endParaRPr lang="ru-RU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SzPct val="70000"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079500" y="4140200"/>
            <a:ext cx="6300788" cy="126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39863" y="4140200"/>
            <a:ext cx="6119812" cy="126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Мне было трудно на уроке.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Мне нужна помощь.</a:t>
            </a: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7740650" y="4500034"/>
            <a:ext cx="539750" cy="539751"/>
          </a:xfrm>
          <a:prstGeom prst="ellipse">
            <a:avLst/>
          </a:prstGeom>
          <a:solidFill>
            <a:srgbClr val="C0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460501" y="1504951"/>
            <a:ext cx="618807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 могу лучше работать на уроке. </a:t>
            </a:r>
          </a:p>
          <a:p>
            <a:pPr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меня не всё получалось.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387476" y="2880784"/>
            <a:ext cx="6353175" cy="84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молодец, был активным на уроке.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 меня всё получилось, я всё понял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7740650" y="1801284"/>
            <a:ext cx="539750" cy="539749"/>
          </a:xfrm>
          <a:prstGeom prst="ellipse">
            <a:avLst/>
          </a:prstGeom>
          <a:solidFill>
            <a:srgbClr val="23FF23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7740650" y="3060701"/>
            <a:ext cx="539750" cy="539751"/>
          </a:xfrm>
          <a:prstGeom prst="ellipse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208214" y="256117"/>
            <a:ext cx="4452937" cy="100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Итог урока </a:t>
            </a:r>
          </a:p>
        </p:txBody>
      </p:sp>
    </p:spTree>
    <p:extLst>
      <p:ext uri="{BB962C8B-B14F-4D97-AF65-F5344CB8AC3E}">
        <p14:creationId xmlns:p14="http://schemas.microsoft.com/office/powerpoint/2010/main" val="1566380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6" y="836712"/>
            <a:ext cx="8134672" cy="381642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заменять двузначное число суммой разрядных слагаемых;</a:t>
            </a:r>
          </a:p>
          <a:p>
            <a:pPr lvl="0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- совершенствовать вычислительные навыки.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932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6" y="836712"/>
            <a:ext cx="8134672" cy="381642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kumimoji="0" lang="en-US" sz="24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4" descr="https://mishutkina-shkola.ru/wp-content/uploads/2016/03/z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459932" cy="3459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06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2275" y="645585"/>
            <a:ext cx="6191250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Логическая разминка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3418" y="1305351"/>
            <a:ext cx="8208963" cy="49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В поле пахали 6 тракторов, 2 трактора остановились. Сколько тракторов в поле?</a:t>
            </a:r>
          </a:p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У девочки 5 яблок. Она съела все, кроме 3. Сколько яблок у неё осталось? </a:t>
            </a:r>
          </a:p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У палки 2 конца, один конец отпилили. Сколько концов стало у палки?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389968"/>
            <a:ext cx="1668462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0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2275" y="645585"/>
            <a:ext cx="6191250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3418" y="1305351"/>
            <a:ext cx="8208963" cy="49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6.</a:t>
            </a:r>
          </a:p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3. </a:t>
            </a:r>
          </a:p>
          <a:p>
            <a:pPr marL="457200" indent="-457200" eaLnBrk="0" hangingPunct="0"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2.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389968"/>
            <a:ext cx="1668462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28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2275" y="645585"/>
            <a:ext cx="6191250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3418" y="1305351"/>
            <a:ext cx="8208963" cy="189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Игра «Составим поезд». </a:t>
            </a:r>
          </a:p>
          <a:p>
            <a:pPr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Вычисли устно. Подумай, какой вагон будет следующий.</a:t>
            </a:r>
          </a:p>
          <a:p>
            <a:pPr eaLnBrk="0" hangingPunct="0">
              <a:defRPr/>
            </a:pPr>
            <a:endParaRPr lang="ru-RU" sz="24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76800"/>
            <a:ext cx="1668462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5" descr="поезд с.1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754" y="2819400"/>
            <a:ext cx="7535417" cy="2362200"/>
          </a:xfrm>
        </p:spPr>
      </p:pic>
    </p:spTree>
    <p:extLst>
      <p:ext uri="{BB962C8B-B14F-4D97-AF65-F5344CB8AC3E}">
        <p14:creationId xmlns:p14="http://schemas.microsoft.com/office/powerpoint/2010/main" val="1391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2275" y="645585"/>
            <a:ext cx="6191250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62000" y="1524000"/>
            <a:ext cx="82089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Игра «Составим поезд». </a:t>
            </a:r>
          </a:p>
          <a:p>
            <a:pPr eaLnBrk="0" hangingPunct="0">
              <a:defRPr/>
            </a:pPr>
            <a:endParaRPr lang="ru-RU" sz="24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389968"/>
            <a:ext cx="1668462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5" descr="поезд 1 с.1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438400"/>
            <a:ext cx="5814648" cy="1259840"/>
          </a:xfrm>
        </p:spPr>
      </p:pic>
      <p:pic>
        <p:nvPicPr>
          <p:cNvPr id="6" name="Содержимое 5" descr="вагончик с.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2590800"/>
            <a:ext cx="1371600" cy="1015999"/>
          </a:xfrm>
          <a:prstGeom prst="rect">
            <a:avLst/>
          </a:prstGeom>
        </p:spPr>
      </p:pic>
      <p:pic>
        <p:nvPicPr>
          <p:cNvPr id="7" name="Содержимое 7" descr="вагончик 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2667000"/>
            <a:ext cx="1379353" cy="881882"/>
          </a:xfrm>
          <a:prstGeom prst="rect">
            <a:avLst/>
          </a:prstGeom>
        </p:spPr>
      </p:pic>
      <p:pic>
        <p:nvPicPr>
          <p:cNvPr id="8" name="Содержимое 9" descr="вагончик 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39079" y="2590800"/>
            <a:ext cx="1095298" cy="92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2275" y="645585"/>
            <a:ext cx="6191250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теме урока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81000" y="1143000"/>
            <a:ext cx="8435181" cy="49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ru-RU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36=30+6</a:t>
            </a:r>
          </a:p>
          <a:p>
            <a:pPr eaLnBrk="0" hangingPunct="0">
              <a:defRPr/>
            </a:pP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ВСПОМНИМ!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342900" indent="-342900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Что обозначает цифра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в записи чисел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36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30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? </a:t>
            </a:r>
            <a:r>
              <a:rPr lang="ru-RU" sz="28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Количество десятков.</a:t>
            </a:r>
            <a:endParaRPr lang="ru-RU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Сколько единиц в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десятках? </a:t>
            </a:r>
            <a:r>
              <a:rPr lang="ru-RU" sz="28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30 единиц.</a:t>
            </a:r>
          </a:p>
          <a:p>
            <a:pPr marL="342900" indent="-342900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Что обозначает цифра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? </a:t>
            </a:r>
            <a:r>
              <a:rPr lang="ru-RU" sz="28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Количество единиц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342900" indent="-342900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Подумайте, почему эту запись называют суммой разрядных слагаемых?</a:t>
            </a:r>
          </a:p>
          <a:p>
            <a:pPr marL="342900" indent="-342900" eaLnBrk="0" hangingPunct="0"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endParaRPr lang="ru-RU" sz="24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2" descr="https://shkolabuduschego.ru/wp-content/uploads/2014/03/i4-768x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09600"/>
            <a:ext cx="1447341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w7.pngwing.com/pngs/537/606/png-transparent-critical-thinking-essay-reflective-writing-thought-self-reflection-question-mark-drawing-miscellaneous-essay-numb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1" y="38625"/>
            <a:ext cx="1886585" cy="143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508316"/>
              </p:ext>
            </p:extLst>
          </p:nvPr>
        </p:nvGraphicFramePr>
        <p:xfrm>
          <a:off x="990600" y="5410200"/>
          <a:ext cx="81534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3400"/>
              </a:tblGrid>
              <a:tr h="1219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36 мы разложили на разряды – десятки и единицы!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8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9"/>
          <p:cNvSpPr>
            <a:spLocks noChangeArrowheads="1"/>
          </p:cNvSpPr>
          <p:nvPr/>
        </p:nvSpPr>
        <p:spPr bwMode="auto">
          <a:xfrm>
            <a:off x="3581400" y="318346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1" name="TextBox 20"/>
          <p:cNvSpPr txBox="1"/>
          <p:nvPr/>
        </p:nvSpPr>
        <p:spPr>
          <a:xfrm>
            <a:off x="2209800" y="304800"/>
            <a:ext cx="5170488" cy="715089"/>
          </a:xfrm>
          <a:prstGeom prst="flowChartAlternateProcess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600200" y="1066800"/>
            <a:ext cx="7200900" cy="153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just" eaLnBrk="0" hangingPunct="0"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Выполни задания из учебника с.17 устно с подробными объяснениями. 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1306023" cy="1306023"/>
          </a:xfrm>
        </p:spPr>
      </p:pic>
      <p:sp>
        <p:nvSpPr>
          <p:cNvPr id="3" name="AutoShape 2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Математика. 2 класс. Учебник в 2-х частях. Часть 1. Моро М. И., Бантова М.  А. (2455594) - Купить по цене от 393.00 руб. | Интернет магазин SIMA-LAND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0" y="3810000"/>
            <a:ext cx="8686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just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Какие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числа записаны в левой части равенства? Что у них общего?</a:t>
            </a:r>
            <a:r>
              <a:rPr lang="ru-RU" sz="28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en-US" sz="2800" i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Они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двузначные.</a:t>
            </a:r>
            <a:endParaRPr lang="ru-RU" sz="28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Сколько разрядов в двузначном числе? 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Два </a:t>
            </a: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– десятки и единицы.</a:t>
            </a:r>
            <a:endParaRPr lang="ru-RU" sz="28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 eaLnBrk="0" hangingPunct="0"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Сколькими слагаемыми заменяем числа? 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Двумя </a:t>
            </a: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– десятками и единицами. </a:t>
            </a:r>
            <a:endParaRPr lang="ru-RU" sz="2800" b="1" i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dirty="0">
              <a:latin typeface="+mj-lt"/>
              <a:ea typeface="+mj-ea"/>
              <a:cs typeface="+mj-cs"/>
            </a:endParaRPr>
          </a:p>
        </p:txBody>
      </p:sp>
      <p:pic>
        <p:nvPicPr>
          <p:cNvPr id="14" name="Содержимое 5" descr="картинка с.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057400"/>
            <a:ext cx="6616932" cy="914400"/>
          </a:xfrm>
          <a:prstGeom prst="rect">
            <a:avLst/>
          </a:prstGeom>
        </p:spPr>
      </p:pic>
      <p:pic>
        <p:nvPicPr>
          <p:cNvPr id="15" name="Содержимое 5" descr="математик из учебни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257800"/>
            <a:ext cx="13525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447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229</TotalTime>
  <Words>376</Words>
  <Application>Microsoft Office PowerPoint</Application>
  <PresentationFormat>Экран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КУПЦОВЫ</dc:creator>
  <cp:lastModifiedBy>Алена Пальшина</cp:lastModifiedBy>
  <cp:revision>20</cp:revision>
  <dcterms:created xsi:type="dcterms:W3CDTF">2018-10-17T13:39:42Z</dcterms:created>
  <dcterms:modified xsi:type="dcterms:W3CDTF">2022-10-27T13:04:14Z</dcterms:modified>
</cp:coreProperties>
</file>