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8" r:id="rId4"/>
    <p:sldId id="271" r:id="rId5"/>
    <p:sldId id="259" r:id="rId6"/>
    <p:sldId id="270" r:id="rId7"/>
    <p:sldId id="265" r:id="rId8"/>
    <p:sldId id="264" r:id="rId9"/>
    <p:sldId id="261" r:id="rId10"/>
    <p:sldId id="263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 snapToGrid="0">
      <p:cViewPr varScale="1">
        <p:scale>
          <a:sx n="72" d="100"/>
          <a:sy n="72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C13-3B5B-4272-8386-E13ABD98A6B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FD736-F326-41F0-A370-912D9ED6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896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C13-3B5B-4272-8386-E13ABD98A6B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FD736-F326-41F0-A370-912D9ED6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669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C13-3B5B-4272-8386-E13ABD98A6B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FD736-F326-41F0-A370-912D9ED6FB78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96896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C13-3B5B-4272-8386-E13ABD98A6B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FD736-F326-41F0-A370-912D9ED6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2964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C13-3B5B-4272-8386-E13ABD98A6B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FD736-F326-41F0-A370-912D9ED6FB7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41666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C13-3B5B-4272-8386-E13ABD98A6B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FD736-F326-41F0-A370-912D9ED6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284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C13-3B5B-4272-8386-E13ABD98A6B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FD736-F326-41F0-A370-912D9ED6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7799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C13-3B5B-4272-8386-E13ABD98A6B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FD736-F326-41F0-A370-912D9ED6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838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C13-3B5B-4272-8386-E13ABD98A6B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FD736-F326-41F0-A370-912D9ED6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868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C13-3B5B-4272-8386-E13ABD98A6B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FD736-F326-41F0-A370-912D9ED6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9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C13-3B5B-4272-8386-E13ABD98A6B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FD736-F326-41F0-A370-912D9ED6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313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C13-3B5B-4272-8386-E13ABD98A6B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FD736-F326-41F0-A370-912D9ED6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349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C13-3B5B-4272-8386-E13ABD98A6B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FD736-F326-41F0-A370-912D9ED6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962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C13-3B5B-4272-8386-E13ABD98A6B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FD736-F326-41F0-A370-912D9ED6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972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C13-3B5B-4272-8386-E13ABD98A6B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FD736-F326-41F0-A370-912D9ED6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018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4C13-3B5B-4272-8386-E13ABD98A6B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EFD736-F326-41F0-A370-912D9ED6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243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B4C13-3B5B-4272-8386-E13ABD98A6BD}" type="datetimeFigureOut">
              <a:rPr lang="ru-RU" smtClean="0"/>
              <a:t>28.10.2022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9EFD736-F326-41F0-A370-912D9ED6FB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962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E69A95-8CB4-4CA9-8E61-1C63AB6F8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007991" cy="246248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№27»</a:t>
            </a:r>
            <a:b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9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«Ранняя профориентация дошкольников в рамках реализации ФГОС»</a:t>
            </a:r>
            <a:b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839443A-C034-4BBD-8FBE-053743D03F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714481"/>
            <a:ext cx="10515600" cy="2778394"/>
          </a:xfrm>
        </p:spPr>
        <p:txBody>
          <a:bodyPr>
            <a:normAutofit fontScale="92500" lnSpcReduction="20000"/>
          </a:bodyPr>
          <a:lstStyle/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Карпова М.Г.</a:t>
            </a:r>
          </a:p>
          <a:p>
            <a:pPr marL="0" indent="0" algn="r">
              <a:buNone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Шабусова Л.С.</a:t>
            </a:r>
          </a:p>
          <a:p>
            <a:pPr marL="0" indent="0" algn="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г.Ачинск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A2D0915-E2AE-44B1-A756-BC8DDDC4C8A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6241" y="3143519"/>
            <a:ext cx="5245902" cy="2951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825374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4FEF0F-10A1-49D3-831B-829186FB54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323557"/>
            <a:ext cx="8157177" cy="1012874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Тематическое планирование:</a:t>
            </a:r>
            <a:br>
              <a:rPr lang="ru-RU" sz="2800" dirty="0"/>
            </a:br>
            <a:endParaRPr lang="ru-RU" sz="2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84C0F6-4E54-4DFD-B8CE-2DD0FDDE1B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6" y="1041009"/>
            <a:ext cx="9803096" cy="4740813"/>
          </a:xfrm>
        </p:spPr>
        <p:txBody>
          <a:bodyPr>
            <a:noAutofit/>
          </a:bodyPr>
          <a:lstStyle/>
          <a:p>
            <a:endParaRPr lang="ru-RU" sz="2600" dirty="0"/>
          </a:p>
          <a:p>
            <a:endParaRPr lang="ru-RU" sz="2600" dirty="0"/>
          </a:p>
          <a:p>
            <a:endParaRPr lang="ru-RU" sz="2600" dirty="0"/>
          </a:p>
          <a:p>
            <a:endParaRPr lang="ru-RU" sz="2600" dirty="0"/>
          </a:p>
          <a:p>
            <a:endParaRPr lang="ru-RU" sz="2600" dirty="0"/>
          </a:p>
          <a:p>
            <a:endParaRPr lang="ru-RU" sz="2600" dirty="0"/>
          </a:p>
          <a:p>
            <a:endParaRPr lang="ru-RU" sz="2600" dirty="0"/>
          </a:p>
          <a:p>
            <a:endParaRPr lang="ru-RU" sz="2600" dirty="0"/>
          </a:p>
          <a:p>
            <a:endParaRPr lang="ru-RU" sz="2600" dirty="0"/>
          </a:p>
          <a:p>
            <a:pPr algn="just"/>
            <a:r>
              <a:rPr lang="ru-RU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завершении программы предусмотрена олимпиада профессионального мастерства.</a:t>
            </a:r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6C8DADE2-1036-4CDA-971F-87D0329AD3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3389220"/>
              </p:ext>
            </p:extLst>
          </p:nvPr>
        </p:nvGraphicFramePr>
        <p:xfrm>
          <a:off x="677333" y="1336431"/>
          <a:ext cx="8736038" cy="420624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4368019">
                  <a:extLst>
                    <a:ext uri="{9D8B030D-6E8A-4147-A177-3AD203B41FA5}">
                      <a16:colId xmlns:a16="http://schemas.microsoft.com/office/drawing/2014/main" val="1557377163"/>
                    </a:ext>
                  </a:extLst>
                </a:gridCol>
                <a:gridCol w="4368019">
                  <a:extLst>
                    <a:ext uri="{9D8B030D-6E8A-4147-A177-3AD203B41FA5}">
                      <a16:colId xmlns:a16="http://schemas.microsoft.com/office/drawing/2014/main" val="4255004351"/>
                    </a:ext>
                  </a:extLst>
                </a:gridCol>
              </a:tblGrid>
              <a:tr h="471267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с профессией: Инженер-конструктор</a:t>
                      </a:r>
                      <a:endParaRPr lang="ru-RU" sz="2000" b="0" i="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с профессией: </a:t>
                      </a:r>
                    </a:p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Механик ремонтного цеха</a:t>
                      </a:r>
                      <a:endParaRPr lang="ru-RU" sz="2000" b="0" i="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45581812"/>
                  </a:ext>
                </a:extLst>
              </a:tr>
              <a:tr h="471267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с профессией: Энергетик </a:t>
                      </a:r>
                      <a:endParaRPr lang="ru-RU" sz="2000" b="0" i="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с профессией: </a:t>
                      </a:r>
                    </a:p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Слесарь-электрик</a:t>
                      </a:r>
                      <a:endParaRPr lang="ru-RU" sz="2000" b="0" i="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60798125"/>
                  </a:ext>
                </a:extLst>
              </a:tr>
              <a:tr h="471267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с профессией: Металлург</a:t>
                      </a:r>
                      <a:endParaRPr lang="ru-RU" sz="2000" b="0" i="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с профессией: Лаборант</a:t>
                      </a:r>
                      <a:endParaRPr lang="ru-RU" sz="2000" b="0" i="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8561214"/>
                  </a:ext>
                </a:extLst>
              </a:tr>
              <a:tr h="471267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с профессией: Строитель</a:t>
                      </a:r>
                      <a:endParaRPr lang="ru-RU" sz="2000" b="0" i="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с профессией: Проектировщик</a:t>
                      </a:r>
                      <a:endParaRPr lang="ru-RU" sz="2000" b="0" i="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11715212"/>
                  </a:ext>
                </a:extLst>
              </a:tr>
              <a:tr h="471267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с профессией: </a:t>
                      </a:r>
                    </a:p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Мастер по ремонту</a:t>
                      </a:r>
                      <a:endParaRPr lang="ru-RU" sz="2000" b="0" i="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с профессией: </a:t>
                      </a:r>
                    </a:p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Связист</a:t>
                      </a:r>
                      <a:endParaRPr lang="ru-RU" sz="2000" b="0" i="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28790461"/>
                  </a:ext>
                </a:extLst>
              </a:tr>
              <a:tr h="471267"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с профессией: Программист</a:t>
                      </a:r>
                      <a:endParaRPr lang="ru-RU" sz="2000" b="0" i="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285750" indent="-285750" algn="ctr">
                        <a:buFont typeface="Wingdings" panose="05000000000000000000" pitchFamily="2" charset="2"/>
                        <a:buChar char="ü"/>
                      </a:pPr>
                      <a:r>
                        <a:rPr lang="ru-RU" sz="20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Знакомство с профессией: Системный администратор</a:t>
                      </a:r>
                      <a:endParaRPr lang="ru-RU" sz="2000" b="0" i="0" dirty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303676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165764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8B5430-FB99-4726-B533-6B9E98E81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211015"/>
            <a:ext cx="8874628" cy="150524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профессией: Инженер-конструктор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FD433DC-0F16-462A-A861-B5D167C821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CC32070-C73E-44D1-BC51-1DB814C5FEC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97612"/>
            <a:ext cx="4520315" cy="3390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F0D003F-05A5-4A52-9828-8298AF3E564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4747" y="1997612"/>
            <a:ext cx="4951826" cy="3713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F508C09-C224-4C0D-9C54-42E934F00BE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8748" y="2530231"/>
            <a:ext cx="3087566" cy="4116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00128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9CD3289-C081-4430-9364-4B19A51E7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2382" y="609600"/>
            <a:ext cx="7235687" cy="8878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профессией: Лаборант</a:t>
            </a:r>
            <a:b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5B5DA60-1309-4205-B91D-7F2D42A3F3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88F89F1-9C8F-40CD-B540-B6B73B507F6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226" y="317963"/>
            <a:ext cx="2401522" cy="3202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0B81F96-36B7-45D8-99B2-673513DD46F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3604" y="3735319"/>
            <a:ext cx="2288929" cy="3051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E59CF4A-5C37-4A7D-B0F9-9E76CD0C042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3175" y="3628217"/>
            <a:ext cx="2401522" cy="32020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38DC320D-6BBC-4154-8F39-8AC47D20CBF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5052" y="253911"/>
            <a:ext cx="2575280" cy="34337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CFBD70E-5D15-4A06-839E-8013EFBCADA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88"/>
          <a:stretch/>
        </p:blipFill>
        <p:spPr>
          <a:xfrm>
            <a:off x="4618006" y="3833191"/>
            <a:ext cx="2826571" cy="2728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51A79B02-0464-49B6-884F-FA37912C4AB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95410" y="1658015"/>
            <a:ext cx="2912735" cy="19676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50834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EDA1C7-E685-4CB5-8389-68E8E4EB4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9773" y="609601"/>
            <a:ext cx="7604229" cy="9011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профессией: Строитель</a:t>
            </a:r>
            <a:b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41D9B94-0B46-49EF-9695-AAFDF706F0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8E568B7-BF47-4D4B-A67A-D91C6B53F4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6749" y="902750"/>
            <a:ext cx="3290646" cy="24679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BCB8185-FE8C-4D2D-9CC9-5AE2D00F5A3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3430" y="578809"/>
            <a:ext cx="2390696" cy="3187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C4197A1-BBDA-4017-AD54-0C7B738A9DD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642" y="3370735"/>
            <a:ext cx="2518467" cy="3357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35ED2227-0613-4475-9DD2-928743FA79A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0939" y="1577404"/>
            <a:ext cx="3061251" cy="4081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BB323213-E274-4E9A-BCDF-2474F284C74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1062" y="3883953"/>
            <a:ext cx="3875432" cy="2906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4673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1A354FB-4769-4E53-99C7-61426457CB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7896" y="3432383"/>
            <a:ext cx="3458815" cy="34256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9B2E44-3736-4B9B-883E-666C229DD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599"/>
            <a:ext cx="7923327" cy="4015410"/>
          </a:xfrm>
        </p:spPr>
        <p:txBody>
          <a:bodyPr>
            <a:noAutofit/>
          </a:bodyPr>
          <a:lstStyle/>
          <a:p>
            <a:pPr algn="just"/>
            <a:r>
              <a:rPr lang="ru-RU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«С Фиксиками по жизни» ориентирована на развитие эмоционального отношения ребенка к миру профессий, открытии перед ним возможностей для проявления себя в разных видах деятельности, знакомство с профессиями градообразующих предприятий города Ачинска, формирование практических умений и навыков в области технических специальностей, понимания роли выбираемой профессии в жизни человека, развитие творческих способностей детей посредством создания продуктов совместного технического творчества детей и студентов-волонтеров.  </a:t>
            </a:r>
          </a:p>
        </p:txBody>
      </p:sp>
    </p:spTree>
    <p:extLst>
      <p:ext uri="{BB962C8B-B14F-4D97-AF65-F5344CB8AC3E}">
        <p14:creationId xmlns:p14="http://schemas.microsoft.com/office/powerpoint/2010/main" val="1658577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777EE6-B62E-4756-823B-0C0C51D66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49356"/>
            <a:ext cx="8888698" cy="5763066"/>
          </a:xfrm>
        </p:spPr>
        <p:txBody>
          <a:bodyPr>
            <a:noAutofit/>
          </a:bodyPr>
          <a:lstStyle/>
          <a:p>
            <a:pPr algn="just"/>
            <a:b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ФГОС ДО в области </a:t>
            </a:r>
            <a:r>
              <a:rPr lang="ru-RU" sz="28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«Социально-коммуникативное развитие»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сформулированы задачи по формированию позитивных установок к различным видам труда и творчества у </a:t>
            </a:r>
            <a:r>
              <a:rPr lang="ru-RU" sz="2800" spc="-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 дошкольного возраста.</a:t>
            </a:r>
            <a:br>
              <a:rPr lang="ru-RU" sz="2800" spc="-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D1124DF-54D7-4826-8809-E2415F4A6EB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5969" y="2954464"/>
            <a:ext cx="4948757" cy="3598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85915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83A9B5-4734-4B45-A183-2E21F0117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8930901" cy="6072554"/>
          </a:xfrm>
        </p:spPr>
        <p:txBody>
          <a:bodyPr>
            <a:normAutofit fontScale="90000"/>
          </a:bodyPr>
          <a:lstStyle/>
          <a:p>
            <a:pPr algn="just"/>
            <a:br>
              <a:rPr lang="ru-RU" sz="29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рамках преемственности по профориентации детский сад является первоначальным звеном в единой непрерывной системе образования.</a:t>
            </a:r>
            <a:br>
              <a:rPr lang="ru-RU" sz="3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3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Дошкольное учреждение – первая ступень в формировании базовых знаний о профессиях. Именно в детском саду дети знакомятся с многообразием и широким выбором профессий. Эти элементарные знания помогут детям расширить свои познания о работе родителей, бабушек и дедушек, поближе познакомиться с рабочим местом мамы и папы, узнать, что именно они выполняют на работе. </a:t>
            </a:r>
            <a:endParaRPr lang="ru-RU" sz="31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0422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F87964-9268-4821-9F6F-471EE03A2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D35FEF-0F40-4905-9C44-E3CB79565E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CA9630D-8FCF-44D1-8110-FA2F0AAC774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1061" y="351183"/>
            <a:ext cx="10073125" cy="5897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32037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7256CA-A5FB-4B75-AE04-C77CA7CC0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5" y="379829"/>
            <a:ext cx="8596668" cy="1130919"/>
          </a:xfrm>
        </p:spPr>
        <p:txBody>
          <a:bodyPr>
            <a:noAutofit/>
          </a:bodyPr>
          <a:lstStyle/>
          <a:p>
            <a:pPr algn="ctr"/>
            <a:r>
              <a:rPr lang="ru-RU" sz="44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</a:t>
            </a:r>
            <a:br>
              <a:rPr lang="ru-RU" sz="44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 Фиксиками по жизни»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5B7A6DF-00DB-476F-AB67-225E166563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3" y="1868557"/>
            <a:ext cx="8864231" cy="460961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сетевого взаимодействия с КГБПОУ Ачинский колледж отраслевых технологий и бизнеса разработана программа профориентационной направленности «С Фиксиками по жизни».</a:t>
            </a:r>
          </a:p>
          <a:p>
            <a:pPr algn="just"/>
            <a:r>
              <a:rPr lang="ru-RU" sz="28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реализуется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старшего дошкольного возраста. В проекте задействованы как нормотипичные дети, так и дети с ОВЗ.</a:t>
            </a:r>
          </a:p>
          <a:p>
            <a:pPr algn="just"/>
            <a:r>
              <a:rPr lang="ru-RU" sz="28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обучения </a:t>
            </a:r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очная.</a:t>
            </a:r>
          </a:p>
          <a:p>
            <a:pPr algn="just"/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проводятся 1 раз в месяц продолжительностью 40 минут с перерывом на физминутку.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F252EDA-D545-480E-9824-4AF0B978159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3243" y="-710406"/>
            <a:ext cx="3311387" cy="3311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555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D6FCD2-7631-49DA-B837-CF67AFE5E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130" y="1"/>
            <a:ext cx="7686261" cy="1033670"/>
          </a:xfrm>
        </p:spPr>
        <p:txBody>
          <a:bodyPr>
            <a:normAutofit/>
          </a:bodyPr>
          <a:lstStyle/>
          <a:p>
            <a:pPr algn="ctr"/>
            <a:r>
              <a:rPr lang="ru-RU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программы: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8035FCD-585F-4D14-919C-4DE74990AE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2604" y="4329072"/>
            <a:ext cx="5106129" cy="2383153"/>
          </a:xfrm>
          <a:prstGeom prst="rect">
            <a:avLst/>
          </a:prstGeom>
        </p:spPr>
      </p:pic>
      <p:sp>
        <p:nvSpPr>
          <p:cNvPr id="3" name="Текст 2">
            <a:extLst>
              <a:ext uri="{FF2B5EF4-FFF2-40B4-BE49-F238E27FC236}">
                <a16:creationId xmlns:a16="http://schemas.microsoft.com/office/drawing/2014/main" id="{27772346-F19F-4C76-BC66-B362F08A39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5" y="887897"/>
            <a:ext cx="8596668" cy="4267199"/>
          </a:xfrm>
        </p:spPr>
        <p:txBody>
          <a:bodyPr>
            <a:noAutofit/>
          </a:bodyPr>
          <a:lstStyle/>
          <a:p>
            <a:pPr algn="just"/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образовательной деятельности у детей создается определенная наглядная основа, на которой базируется дальнейшее развитие профессионального самосознания. Именно поэтому очень важно создать разнообразную палитру впечатлений о мире профессий, чтобы затем, на основе этого материала, ребенок мог анализировать профессиональную сферу более осмысленно и чувствовать себя более уверенно.</a:t>
            </a:r>
            <a:b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213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B3EA65-46BE-407B-AE09-7D422D228D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9643" y="476031"/>
            <a:ext cx="5739619" cy="860400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программы:</a:t>
            </a:r>
            <a:endParaRPr lang="ru-RU" sz="4400" i="1" dirty="0">
              <a:solidFill>
                <a:schemeClr val="tx2"/>
              </a:solidFill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77DFC3-3878-4F2C-85C2-2BF8BC634A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4" y="1448973"/>
            <a:ext cx="9015305" cy="158965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дошкольников первоначальных представлений о мире профессий через «погружение» в реальные практические ситуации.</a:t>
            </a:r>
            <a:br>
              <a:rPr lang="ru-RU" sz="28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9903F4E-FBCB-4F4A-9C2D-5AFD9F63E9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3634" y="2735285"/>
            <a:ext cx="5202703" cy="39020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44879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825DEF-5AD5-4B7C-A39F-1D17BA1B2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26610"/>
            <a:ext cx="6623798" cy="860400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программы: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7AAAAA6-31D8-4D36-96DF-524313004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08523" y="987011"/>
            <a:ext cx="8888695" cy="542785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6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Обучающие: </a:t>
            </a:r>
          </a:p>
          <a:p>
            <a:pPr marL="457200" indent="-457200" algn="just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и конкретизировать представления детей о различных профессиях.</a:t>
            </a:r>
          </a:p>
          <a:p>
            <a:pPr algn="just">
              <a:buClr>
                <a:schemeClr val="tx2"/>
              </a:buClr>
            </a:pPr>
            <a:br>
              <a:rPr lang="ru-RU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Развивающие: </a:t>
            </a:r>
          </a:p>
          <a:p>
            <a:pPr marL="457200" indent="-457200" algn="just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стимулировать развитие познавательных, коммуникативных, творческих способностей детей.</a:t>
            </a:r>
          </a:p>
          <a:p>
            <a:pPr algn="just">
              <a:buClr>
                <a:schemeClr val="tx2"/>
              </a:buClr>
            </a:pPr>
            <a:br>
              <a:rPr lang="ru-RU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Воспитательные: </a:t>
            </a:r>
          </a:p>
          <a:p>
            <a:pPr marL="457200" indent="-457200" algn="just">
              <a:buClr>
                <a:schemeClr val="tx2"/>
              </a:buClr>
              <a:buFont typeface="Wingdings" panose="05000000000000000000" pitchFamily="2" charset="2"/>
              <a:buChar char="ü"/>
            </a:pPr>
            <a:r>
              <a:rPr lang="ru-RU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бережное отношение к труду взрослых и его результатам, помочь детям осознать важность, необходимость и  незаменимость каждой профессии.</a:t>
            </a:r>
          </a:p>
        </p:txBody>
      </p:sp>
    </p:spTree>
    <p:extLst>
      <p:ext uri="{BB962C8B-B14F-4D97-AF65-F5344CB8AC3E}">
        <p14:creationId xmlns:p14="http://schemas.microsoft.com/office/powerpoint/2010/main" val="21764147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5AD15D-616E-4525-8270-907FEE50A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9338863" cy="3202746"/>
          </a:xfrm>
        </p:spPr>
        <p:txBody>
          <a:bodyPr>
            <a:normAutofit fontScale="90000"/>
          </a:bodyPr>
          <a:lstStyle/>
          <a:p>
            <a:r>
              <a:rPr lang="ru-RU" sz="29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форма проведения занятий </a:t>
            </a:r>
            <a:r>
              <a:rPr lang="ru-RU" sz="29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практикумы, также часто используются такие формы, как игра, соревнования и т.д.</a:t>
            </a:r>
            <a:br>
              <a:rPr lang="ru-RU" sz="29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9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организации деятельности:</a:t>
            </a:r>
            <a:br>
              <a:rPr lang="ru-RU" sz="29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групповая;</a:t>
            </a:r>
            <a:br>
              <a:rPr lang="ru-RU" sz="29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индивидуальная (с каждым ребенком занимается волонтер);</a:t>
            </a:r>
            <a:br>
              <a:rPr lang="ru-RU" sz="29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9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подгрупповая.</a:t>
            </a:r>
            <a:br>
              <a:rPr lang="ru-RU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719E5C0-3FDC-4082-A4C6-715B5E9E7CB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4726" y="3093133"/>
            <a:ext cx="6443003" cy="36241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7185306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222</TotalTime>
  <Words>354</Words>
  <Application>Microsoft Office PowerPoint</Application>
  <PresentationFormat>Широкоэкранный</PresentationFormat>
  <Paragraphs>58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Times New Roman</vt:lpstr>
      <vt:lpstr>Trebuchet MS</vt:lpstr>
      <vt:lpstr>Wingdings</vt:lpstr>
      <vt:lpstr>Wingdings 3</vt:lpstr>
      <vt:lpstr>Аспект</vt:lpstr>
      <vt:lpstr>МБДОУ «Детский сад №27»   «Ранняя профориентация дошкольников в рамках реализации ФГОС» </vt:lpstr>
      <vt:lpstr> В ФГОС ДО в области «Социально-коммуникативное развитие» сформулированы задачи по формированию позитивных установок к различным видам труда и творчества у детей дошкольного возраста.   </vt:lpstr>
      <vt:lpstr> В рамках преемственности по профориентации детский сад является первоначальным звеном в единой непрерывной системе образования.   Дошкольное учреждение – первая ступень в формировании базовых знаний о профессиях. Именно в детском саду дети знакомятся с многообразием и широким выбором профессий. Эти элементарные знания помогут детям расширить свои познания о работе родителей, бабушек и дедушек, поближе познакомиться с рабочим местом мамы и папы, узнать, что именно они выполняют на работе. </vt:lpstr>
      <vt:lpstr>Презентация PowerPoint</vt:lpstr>
      <vt:lpstr>Программа  «С Фиксиками по жизни»</vt:lpstr>
      <vt:lpstr>Актуальность программы:</vt:lpstr>
      <vt:lpstr>Цель программы:</vt:lpstr>
      <vt:lpstr>Задачи программы:</vt:lpstr>
      <vt:lpstr>Основная форма проведения занятий – практикумы, также часто используются такие формы, как игра, соревнования и т.д.  Формы организации деятельности: - групповая; - индивидуальная (с каждым ребенком занимается волонтер); - подгрупповая. </vt:lpstr>
      <vt:lpstr>Тематическое планирование: </vt:lpstr>
      <vt:lpstr>Знакомство с профессией: Инженер-конструктор</vt:lpstr>
      <vt:lpstr>Знакомство с профессией: Лаборант </vt:lpstr>
      <vt:lpstr>Знакомство с профессией: Строитель </vt:lpstr>
      <vt:lpstr>Программа «С Фиксиками по жизни» ориентирована на развитие эмоционального отношения ребенка к миру профессий, открытии перед ним возможностей для проявления себя в разных видах деятельности, знакомство с профессиями градообразующих предприятий города Ачинска, формирование практических умений и навыков в области технических специальностей, понимания роли выбираемой профессии в жизни человека, развитие творческих способностей детей посредством создания продуктов совместного технического творчества детей и студентов-волонтеров.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№27»   «Ранняя профориентация дошкольников в рамках реализации ФГОС»</dc:title>
  <dc:creator>Пользователь</dc:creator>
  <cp:lastModifiedBy>Пользователь</cp:lastModifiedBy>
  <cp:revision>33</cp:revision>
  <dcterms:created xsi:type="dcterms:W3CDTF">2022-02-22T14:30:44Z</dcterms:created>
  <dcterms:modified xsi:type="dcterms:W3CDTF">2022-10-28T09:11:48Z</dcterms:modified>
</cp:coreProperties>
</file>