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95" r:id="rId3"/>
    <p:sldId id="278" r:id="rId4"/>
    <p:sldId id="298" r:id="rId5"/>
    <p:sldId id="279" r:id="rId6"/>
    <p:sldId id="258" r:id="rId7"/>
    <p:sldId id="259" r:id="rId8"/>
    <p:sldId id="280" r:id="rId9"/>
    <p:sldId id="281" r:id="rId10"/>
    <p:sldId id="287" r:id="rId11"/>
    <p:sldId id="282" r:id="rId12"/>
    <p:sldId id="283" r:id="rId13"/>
    <p:sldId id="285" r:id="rId14"/>
    <p:sldId id="288" r:id="rId15"/>
    <p:sldId id="297" r:id="rId16"/>
    <p:sldId id="290" r:id="rId17"/>
    <p:sldId id="286" r:id="rId18"/>
    <p:sldId id="292" r:id="rId19"/>
    <p:sldId id="296" r:id="rId20"/>
    <p:sldId id="293" r:id="rId21"/>
    <p:sldId id="29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1702"/>
    <a:srgbClr val="3E6C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663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Вопрос 2 (б)</c:v>
                </c:pt>
                <c:pt idx="1">
                  <c:v>Вопрос 4 (б)</c:v>
                </c:pt>
                <c:pt idx="2">
                  <c:v>Вопрос 5(б)</c:v>
                </c:pt>
                <c:pt idx="3">
                  <c:v>Вопрос 6(а)</c:v>
                </c:pt>
                <c:pt idx="4">
                  <c:v>Вопрос7(а)</c:v>
                </c:pt>
                <c:pt idx="5">
                  <c:v>Вопрос 9(в)</c:v>
                </c:pt>
                <c:pt idx="6">
                  <c:v>Вопрос 12 (б)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52</c:v>
                </c:pt>
                <c:pt idx="1">
                  <c:v>23</c:v>
                </c:pt>
                <c:pt idx="2">
                  <c:v>44</c:v>
                </c:pt>
                <c:pt idx="3">
                  <c:v>24</c:v>
                </c:pt>
                <c:pt idx="4">
                  <c:v>36</c:v>
                </c:pt>
                <c:pt idx="5">
                  <c:v>22</c:v>
                </c:pt>
                <c:pt idx="6">
                  <c:v>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Вопрос 2 (б)</c:v>
                </c:pt>
                <c:pt idx="1">
                  <c:v>Вопрос 4 (б)</c:v>
                </c:pt>
                <c:pt idx="2">
                  <c:v>Вопрос 5(б)</c:v>
                </c:pt>
                <c:pt idx="3">
                  <c:v>Вопрос 6(а)</c:v>
                </c:pt>
                <c:pt idx="4">
                  <c:v>Вопрос7(а)</c:v>
                </c:pt>
                <c:pt idx="5">
                  <c:v>Вопрос 9(в)</c:v>
                </c:pt>
                <c:pt idx="6">
                  <c:v>Вопрос 12 (б)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63</c:v>
                </c:pt>
                <c:pt idx="1">
                  <c:v>42</c:v>
                </c:pt>
                <c:pt idx="2">
                  <c:v>52</c:v>
                </c:pt>
                <c:pt idx="3">
                  <c:v>14</c:v>
                </c:pt>
                <c:pt idx="4">
                  <c:v>56</c:v>
                </c:pt>
                <c:pt idx="5">
                  <c:v>30</c:v>
                </c:pt>
                <c:pt idx="6">
                  <c:v>56</c:v>
                </c:pt>
              </c:numCache>
            </c:numRef>
          </c:val>
        </c:ser>
        <c:axId val="66206336"/>
        <c:axId val="66216320"/>
      </c:barChart>
      <c:catAx>
        <c:axId val="66206336"/>
        <c:scaling>
          <c:orientation val="minMax"/>
        </c:scaling>
        <c:axPos val="b"/>
        <c:tickLblPos val="nextTo"/>
        <c:crossAx val="66216320"/>
        <c:crosses val="autoZero"/>
        <c:auto val="1"/>
        <c:lblAlgn val="ctr"/>
        <c:lblOffset val="100"/>
      </c:catAx>
      <c:valAx>
        <c:axId val="66216320"/>
        <c:scaling>
          <c:orientation val="minMax"/>
        </c:scaling>
        <c:axPos val="l"/>
        <c:majorGridlines/>
        <c:numFmt formatCode="General" sourceLinked="1"/>
        <c:tickLblPos val="nextTo"/>
        <c:crossAx val="6620633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2D272-0085-4D43-B1FC-F8C0CB5E9A1F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732CE-DF11-4DED-9AFA-D4215AC33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36E24-10B5-4721-8184-26215AF2C0DA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82583-EF65-4EAA-85CD-127D095ED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8FA1D-1097-4A5F-A35E-0776F64972BF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BDFBB-09FF-4BDA-8241-9D172C01C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1F86E-7560-400F-B32B-04E7E137984A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7AC09-A911-499E-8B33-71401A966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18F36-B03C-4433-8106-360B026A855C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99080-3990-4D45-A957-CC92F2EAD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8C40B-E908-40DC-B84B-E61C9707CBF8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1F014-3156-4500-9907-E49D3C540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2B40C-E40C-4F58-A3C9-1C42EE212458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9254F-382D-417B-B325-57CDD74DC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9E709-F422-4EA7-B2A0-4894F4510DCC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7CCDD-1308-45C6-8DD9-BC2C8EC73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9DF58-B40E-45B9-AC16-673EF57782F4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55863-A0E9-4784-9A82-EDBBC8D4A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8CF46-F804-4CFD-B3BF-724B3AE341B4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64767-B039-4D40-9EB1-81267C525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B234B5-2F8B-4D86-B66E-783E4C349F93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160A71-5071-4247-BA84-1199D5F1B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208279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Традиционная печатная книга  как фактор сохранения здоровья в жизни современного человека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786058"/>
            <a:ext cx="8429684" cy="38576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</a:t>
            </a:r>
            <a:r>
              <a:rPr lang="ru-RU" sz="1600" b="1" dirty="0" smtClean="0"/>
              <a:t>Автор: Аксёнова Анастасия</a:t>
            </a:r>
          </a:p>
          <a:p>
            <a:pPr>
              <a:buNone/>
            </a:pPr>
            <a:r>
              <a:rPr lang="ru-RU" sz="1600" b="1" dirty="0" smtClean="0"/>
              <a:t>                                                                                         Класс: 7 «Б»</a:t>
            </a:r>
          </a:p>
          <a:p>
            <a:pPr>
              <a:buNone/>
            </a:pPr>
            <a:r>
              <a:rPr lang="ru-RU" sz="1600" b="1" dirty="0" smtClean="0"/>
              <a:t>                                                                                     Руководитель: </a:t>
            </a:r>
            <a:r>
              <a:rPr lang="ru-RU" sz="1600" b="1" dirty="0" err="1" smtClean="0"/>
              <a:t>Винтоняк</a:t>
            </a:r>
            <a:r>
              <a:rPr lang="ru-RU" sz="1600" b="1" dirty="0" smtClean="0"/>
              <a:t> Елена Викторовна,</a:t>
            </a:r>
          </a:p>
          <a:p>
            <a:pPr>
              <a:buNone/>
            </a:pPr>
            <a:r>
              <a:rPr lang="ru-RU" sz="1600" b="1" dirty="0" smtClean="0"/>
              <a:t>                                                                                      учитель английского языка </a:t>
            </a:r>
          </a:p>
          <a:p>
            <a:pPr>
              <a:buNone/>
            </a:pPr>
            <a:r>
              <a:rPr lang="ru-RU" sz="1600" b="1" dirty="0" smtClean="0"/>
              <a:t>                                                                                        МБОУ « СШ 21»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496"/>
            <a:ext cx="442915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201135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ТИШКОВА В: Магия бумаги настолько сильна, что книге гибель не грозит. … Люди предпочитают читать в метро именно книги. А тем более – дома, лёжа на диване…Но как источник информации интернет необходим.</a:t>
            </a:r>
            <a:endParaRPr lang="ru-RU" sz="2800" dirty="0"/>
          </a:p>
        </p:txBody>
      </p:sp>
      <p:pic>
        <p:nvPicPr>
          <p:cNvPr id="3" name="Рисунок 2" descr="C:\Users\и\Desktop\Новая папка (2)\Screenshot_2017-04-07-09-47-3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00306"/>
            <a:ext cx="4000528" cy="4000528"/>
          </a:xfrm>
          <a:prstGeom prst="rect">
            <a:avLst/>
          </a:prstGeom>
          <a:noFill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 cstate="print"/>
          <a:srcRect t="42155" r="18785" b="27107"/>
          <a:stretch>
            <a:fillRect/>
          </a:stretch>
        </p:blipFill>
        <p:spPr bwMode="auto">
          <a:xfrm>
            <a:off x="4357686" y="2571744"/>
            <a:ext cx="450059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5929354" cy="5643602"/>
          </a:xfrm>
        </p:spPr>
        <p:txBody>
          <a:bodyPr/>
          <a:lstStyle/>
          <a:p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*Чтение такое же упражнение для мозга, как и поднятие тяжестей для мышц. </a:t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*Чтение может снизить риск развития психических расстройств до 32 процентов. </a:t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*Чтение повышает интеллект </a:t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*Чтение способствует социализации </a:t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*Чтение помогает бороться с болезнью Альцгеймера</a:t>
            </a:r>
            <a:endParaRPr lang="ru-RU" sz="2800" cap="non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0"/>
            <a:ext cx="8715436" cy="928669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Чтение как средство воздействия на формирование личности с точки зрения науки.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-3161"/>
          <a:stretch>
            <a:fillRect/>
          </a:stretch>
        </p:blipFill>
        <p:spPr bwMode="auto">
          <a:xfrm>
            <a:off x="5929322" y="3214686"/>
            <a:ext cx="300039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 descr="C:\Users\и\Desktop\Новая папка (2)\Screenshot_2017-04-07-09-44-4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1071546"/>
            <a:ext cx="190790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7286644" cy="6072230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*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cap="none" dirty="0" smtClean="0">
                <a:solidFill>
                  <a:schemeClr val="accent3">
                    <a:lumMod val="50000"/>
                  </a:schemeClr>
                </a:solidFill>
              </a:rPr>
              <a:t>Ученые Великобритании из </a:t>
            </a: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>Sussex university</a:t>
            </a:r>
            <a:r>
              <a:rPr lang="ru-RU" sz="2400" cap="none" dirty="0" smtClean="0">
                <a:solidFill>
                  <a:schemeClr val="accent3">
                    <a:lumMod val="50000"/>
                  </a:schemeClr>
                </a:solidFill>
              </a:rPr>
              <a:t> доказали, что  чтение традиционных книг позволяет расслабиться на много лучше, чем чтение с экрана.</a:t>
            </a:r>
            <a:br>
              <a:rPr lang="ru-RU" sz="24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cap="none" dirty="0" smtClean="0">
                <a:solidFill>
                  <a:schemeClr val="accent3">
                    <a:lumMod val="50000"/>
                  </a:schemeClr>
                </a:solidFill>
              </a:rPr>
              <a:t>Чтение с экрана дольше удерживает наш мозг в состоянии сосредоточенности и концентрации. Это негативно влияет на сон. </a:t>
            </a: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>*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cap="none" dirty="0" smtClean="0">
                <a:solidFill>
                  <a:schemeClr val="accent3">
                    <a:lumMod val="50000"/>
                  </a:schemeClr>
                </a:solidFill>
              </a:rPr>
              <a:t>Чтение интересной книги снижает стресс на 69 процентов (ученые Великобритании из </a:t>
            </a: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>Sussex University</a:t>
            </a:r>
            <a:r>
              <a:rPr lang="ru-RU" sz="2400" cap="none" dirty="0" smtClean="0">
                <a:solidFill>
                  <a:schemeClr val="accent3">
                    <a:lumMod val="50000"/>
                  </a:schemeClr>
                </a:solidFill>
              </a:rPr>
              <a:t>) .</a:t>
            </a: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>*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cap="none" dirty="0" smtClean="0">
                <a:solidFill>
                  <a:schemeClr val="accent3">
                    <a:lumMod val="50000"/>
                  </a:schemeClr>
                </a:solidFill>
              </a:rPr>
              <a:t>Перелистывание страниц книги способствует лучшему ее пониманию</a:t>
            </a: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cap="none" dirty="0" smtClean="0">
                <a:solidFill>
                  <a:schemeClr val="accent3">
                    <a:lumMod val="50000"/>
                  </a:schemeClr>
                </a:solidFill>
              </a:rPr>
              <a:t>*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cap="none" dirty="0" smtClean="0">
                <a:solidFill>
                  <a:schemeClr val="accent3">
                    <a:lumMod val="50000"/>
                  </a:schemeClr>
                </a:solidFill>
              </a:rPr>
              <a:t>Прикосновение наших рук к страницам книги «вводит» ее смысловую ситуацию в наш мозг, позволяя тем самым лучше понять то, что мы читаем.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cap="none" dirty="0" smtClean="0"/>
              <a:t/>
            </a:r>
            <a:br>
              <a:rPr lang="ru-RU" sz="2400" cap="none" dirty="0" smtClean="0"/>
            </a:br>
            <a:r>
              <a:rPr lang="en-US" sz="2000" cap="none" dirty="0" smtClean="0"/>
              <a:t/>
            </a:r>
            <a:br>
              <a:rPr lang="en-US" sz="2000" cap="none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8429684" cy="428628"/>
          </a:xfrm>
        </p:spPr>
        <p:txBody>
          <a:bodyPr/>
          <a:lstStyle/>
          <a:p>
            <a:r>
              <a:rPr lang="ru-RU" b="1" dirty="0" smtClean="0"/>
              <a:t>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Преимущества печатной книги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fullpicture.ru/wp-content/uploads/2015/05/8-nauchnyh-prichin-pochemu-stoit-chitat-knigi-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00892" y="1571612"/>
            <a:ext cx="20002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C:\Users\и\Desktop\Новая папка (2)\Screenshot_2017-04-07-09-47-44.png"/>
          <p:cNvPicPr>
            <a:picLocks noChangeAspect="1" noChangeArrowheads="1"/>
          </p:cNvPicPr>
          <p:nvPr/>
        </p:nvPicPr>
        <p:blipFill>
          <a:blip r:embed="rId3" cstate="print"/>
          <a:srcRect l="32813" t="41218" b="26288"/>
          <a:stretch>
            <a:fillRect/>
          </a:stretch>
        </p:blipFill>
        <p:spPr bwMode="auto">
          <a:xfrm>
            <a:off x="6442873" y="3714752"/>
            <a:ext cx="2558283" cy="28574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736"/>
            <a:ext cx="8208993" cy="5429264"/>
          </a:xfrm>
        </p:spPr>
        <p:txBody>
          <a:bodyPr/>
          <a:lstStyle/>
          <a:p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*Если необходимо глубокое понимание содержания книги, читатели </a:t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предпочитают печатные издания.</a:t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*</a:t>
            </a: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Электронные книги рассеивают внимание, </a:t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бумага заставляет  быть более сфокусированным и уберегает от отвлекающих факторов. </a:t>
            </a:r>
            <a:b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*Чтение с экрана делает восприятие информации тяжелее.</a:t>
            </a:r>
            <a:r>
              <a:rPr lang="ru-RU" sz="2800" cap="none" dirty="0" smtClean="0"/>
              <a:t/>
            </a:r>
            <a:br>
              <a:rPr lang="ru-RU" sz="2800" cap="none" dirty="0" smtClean="0"/>
            </a:br>
            <a:r>
              <a:rPr lang="ru-RU" sz="2800" cap="none" dirty="0" smtClean="0"/>
              <a:t/>
            </a:r>
            <a:br>
              <a:rPr lang="ru-RU" sz="2800" cap="none" dirty="0" smtClean="0"/>
            </a:br>
            <a:endParaRPr lang="ru-RU" sz="280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85729"/>
            <a:ext cx="8786874" cy="1143007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Исследование в рамках  </a:t>
            </a:r>
            <a:r>
              <a:rPr lang="ru-RU" sz="2800" b="1" dirty="0" err="1" smtClean="0">
                <a:solidFill>
                  <a:srgbClr val="FF0000"/>
                </a:solidFill>
              </a:rPr>
              <a:t>пилотной</a:t>
            </a:r>
            <a:r>
              <a:rPr lang="ru-RU" sz="2800" b="1" dirty="0" smtClean="0">
                <a:solidFill>
                  <a:srgbClr val="FF0000"/>
                </a:solidFill>
              </a:rPr>
              <a:t> программы для электронных учебников Библиотеки  Калифорнийского Университета   выявило следующее: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Picture 9" descr="C:\Users\и\Desktop\Новая папка (2)\Screenshot_2017-04-07-09-45-1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72330" y="1357298"/>
            <a:ext cx="1785950" cy="1537882"/>
          </a:xfrm>
          <a:prstGeom prst="rect">
            <a:avLst/>
          </a:prstGeom>
          <a:noFill/>
        </p:spPr>
      </p:pic>
      <p:pic>
        <p:nvPicPr>
          <p:cNvPr id="6" name="Picture 5" descr="BooK-fot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4572008"/>
            <a:ext cx="3357586" cy="1951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43998" cy="50006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Буклет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«Наука о пользе книжного чтения»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Культурология 17\буклет 1 сторон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642918"/>
            <a:ext cx="8572560" cy="60611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901014" cy="50004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Буклет 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«Наука о пользе книжного чтения»</a:t>
            </a:r>
            <a:endParaRPr lang="ru-RU" sz="2800" dirty="0"/>
          </a:p>
        </p:txBody>
      </p:sp>
      <p:pic>
        <p:nvPicPr>
          <p:cNvPr id="2050" name="Picture 2" descr="G:\Культурология 17\буклет 2 сторона (внутри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7986" y="571480"/>
            <a:ext cx="8643966" cy="61124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42860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Анкета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500042"/>
            <a:ext cx="4214842" cy="6357958"/>
          </a:xfrm>
        </p:spPr>
        <p:txBody>
          <a:bodyPr/>
          <a:lstStyle/>
          <a:p>
            <a:pPr>
              <a:buNone/>
            </a:pPr>
            <a:r>
              <a:rPr lang="ru-RU" sz="1400" b="1" dirty="0" smtClean="0"/>
              <a:t>1.Читаете ли Вы книги в свободное время?    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а) да</a:t>
            </a:r>
            <a:br>
              <a:rPr lang="ru-RU" sz="1400" dirty="0" smtClean="0"/>
            </a:br>
            <a:r>
              <a:rPr lang="ru-RU" sz="1400" dirty="0" smtClean="0"/>
              <a:t>  б) нет</a:t>
            </a:r>
          </a:p>
          <a:p>
            <a:pPr>
              <a:buNone/>
            </a:pPr>
            <a:r>
              <a:rPr lang="ru-RU" sz="1400" b="1" dirty="0" smtClean="0"/>
              <a:t>2.Книги в каком формате ты предпочитаешь </a:t>
            </a:r>
            <a:r>
              <a:rPr lang="ru-RU" sz="1400" dirty="0" smtClean="0"/>
              <a:t>читать?</a:t>
            </a:r>
            <a:br>
              <a:rPr lang="ru-RU" sz="1400" dirty="0" smtClean="0"/>
            </a:br>
            <a:r>
              <a:rPr lang="ru-RU" sz="1400" dirty="0" smtClean="0"/>
              <a:t>а) в печатном</a:t>
            </a:r>
            <a:br>
              <a:rPr lang="ru-RU" sz="1400" dirty="0" smtClean="0"/>
            </a:br>
            <a:r>
              <a:rPr lang="ru-RU" sz="1400" dirty="0" smtClean="0"/>
              <a:t>б) в электронном</a:t>
            </a:r>
            <a:br>
              <a:rPr lang="ru-RU" sz="1400" dirty="0" smtClean="0"/>
            </a:b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3.Как часто ты читаешь  печатные книги?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а) каждый день</a:t>
            </a:r>
            <a:br>
              <a:rPr lang="ru-RU" sz="1400" dirty="0" smtClean="0"/>
            </a:br>
            <a:r>
              <a:rPr lang="ru-RU" sz="1400" dirty="0" smtClean="0"/>
              <a:t>б) по выходным</a:t>
            </a:r>
            <a:br>
              <a:rPr lang="ru-RU" sz="1400" dirty="0" smtClean="0"/>
            </a:br>
            <a:r>
              <a:rPr lang="ru-RU" sz="1400" dirty="0" smtClean="0"/>
              <a:t>в) </a:t>
            </a:r>
            <a:r>
              <a:rPr lang="ru-RU" sz="1400" dirty="0" err="1" smtClean="0"/>
              <a:t>в</a:t>
            </a:r>
            <a:r>
              <a:rPr lang="ru-RU" sz="1400" dirty="0" smtClean="0"/>
              <a:t> каникулы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         </a:t>
            </a:r>
            <a:r>
              <a:rPr lang="ru-RU" sz="1400" dirty="0" smtClean="0"/>
              <a:t> г) редко</a:t>
            </a:r>
          </a:p>
          <a:p>
            <a:pPr>
              <a:buNone/>
            </a:pPr>
            <a:r>
              <a:rPr lang="ru-RU" sz="1400" b="1" dirty="0" smtClean="0"/>
              <a:t>4.Если читаете книги в печатном виде, то почему?</a:t>
            </a:r>
          </a:p>
          <a:p>
            <a:pPr>
              <a:buNone/>
            </a:pPr>
            <a:r>
              <a:rPr lang="ru-RU" sz="1400" dirty="0" smtClean="0"/>
              <a:t> а) так удобнее </a:t>
            </a:r>
          </a:p>
          <a:p>
            <a:pPr>
              <a:buNone/>
            </a:pPr>
            <a:r>
              <a:rPr lang="ru-RU" sz="1400" dirty="0" smtClean="0"/>
              <a:t> б)  не хочу портить здоровье</a:t>
            </a:r>
            <a:br>
              <a:rPr lang="ru-RU" sz="1400" dirty="0" smtClean="0"/>
            </a:br>
            <a:r>
              <a:rPr lang="ru-RU" sz="1400" dirty="0" smtClean="0"/>
              <a:t>в) она мобильнее и не разрядится, как планшет</a:t>
            </a:r>
          </a:p>
          <a:p>
            <a:pPr>
              <a:buNone/>
            </a:pPr>
            <a:r>
              <a:rPr lang="ru-RU" sz="1400" b="1" dirty="0" smtClean="0"/>
              <a:t>5.Как часто ты   читаешь  книги в электронном  формате?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а) часто</a:t>
            </a:r>
            <a:br>
              <a:rPr lang="ru-RU" sz="1400" dirty="0" smtClean="0"/>
            </a:br>
            <a:r>
              <a:rPr lang="ru-RU" sz="1400" dirty="0" smtClean="0"/>
              <a:t>б) редко</a:t>
            </a:r>
            <a:br>
              <a:rPr lang="ru-RU" sz="1400" dirty="0" smtClean="0"/>
            </a:br>
            <a:r>
              <a:rPr lang="ru-RU" sz="1400" dirty="0" smtClean="0"/>
              <a:t> в) никогда</a:t>
            </a:r>
          </a:p>
          <a:p>
            <a:pPr>
              <a:buNone/>
            </a:pPr>
            <a:r>
              <a:rPr lang="ru-RU" sz="1400" b="1" dirty="0" smtClean="0"/>
              <a:t>6.Если читаете книги в электронном виде, то почему? </a:t>
            </a:r>
            <a:r>
              <a:rPr lang="ru-RU" sz="1400" dirty="0" smtClean="0"/>
              <a:t>а) сейчас немодно читать печатные книги </a:t>
            </a:r>
            <a:br>
              <a:rPr lang="ru-RU" sz="1400" dirty="0" smtClean="0"/>
            </a:br>
            <a:r>
              <a:rPr lang="ru-RU" sz="1400" dirty="0" smtClean="0"/>
              <a:t> б) так проще, никуда идти за ней не надо (библиотека, магазин)</a:t>
            </a:r>
            <a:br>
              <a:rPr lang="ru-RU" sz="1400" dirty="0" smtClean="0"/>
            </a:br>
            <a:r>
              <a:rPr lang="ru-RU" sz="1400" dirty="0" smtClean="0"/>
              <a:t>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500042"/>
            <a:ext cx="4643470" cy="6357958"/>
          </a:xfrm>
        </p:spPr>
        <p:txBody>
          <a:bodyPr/>
          <a:lstStyle/>
          <a:p>
            <a:pPr>
              <a:buNone/>
            </a:pPr>
            <a:r>
              <a:rPr lang="ru-RU" sz="1400" b="1" dirty="0" smtClean="0"/>
              <a:t>7.Считаешь ли ты, что чтение книг  делает человека интеллектуально и духовно богаче?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а) да</a:t>
            </a:r>
            <a:br>
              <a:rPr lang="ru-RU" sz="1400" dirty="0" smtClean="0"/>
            </a:br>
            <a:r>
              <a:rPr lang="ru-RU" sz="1400" dirty="0" smtClean="0"/>
              <a:t>б) нет</a:t>
            </a:r>
            <a:br>
              <a:rPr lang="ru-RU" sz="1400" dirty="0" smtClean="0"/>
            </a:br>
            <a:r>
              <a:rPr lang="ru-RU" sz="1400" dirty="0" smtClean="0"/>
              <a:t>в) не знаю</a:t>
            </a:r>
          </a:p>
          <a:p>
            <a:pPr>
              <a:buNone/>
            </a:pPr>
            <a:r>
              <a:rPr lang="ru-RU" sz="1400" dirty="0" smtClean="0"/>
              <a:t>8.Ты выбираешь для чтения книги: </a:t>
            </a:r>
            <a:br>
              <a:rPr lang="ru-RU" sz="1400" dirty="0" smtClean="0"/>
            </a:br>
            <a:r>
              <a:rPr lang="ru-RU" sz="1400" dirty="0" smtClean="0"/>
              <a:t> а) по рекомендации учителя, библиотекаря</a:t>
            </a:r>
            <a:br>
              <a:rPr lang="ru-RU" sz="1400" dirty="0" smtClean="0"/>
            </a:br>
            <a:r>
              <a:rPr lang="ru-RU" sz="1400" dirty="0" smtClean="0"/>
              <a:t>  б) по совету друзей или родственников</a:t>
            </a:r>
            <a:br>
              <a:rPr lang="ru-RU" sz="1400" dirty="0" smtClean="0"/>
            </a:br>
            <a:r>
              <a:rPr lang="ru-RU" sz="1400" dirty="0" smtClean="0"/>
              <a:t>  в) рекламируемые в СМИ </a:t>
            </a:r>
            <a:br>
              <a:rPr lang="ru-RU" sz="1400" dirty="0" smtClean="0"/>
            </a:br>
            <a:r>
              <a:rPr lang="ru-RU" sz="1400" dirty="0" smtClean="0"/>
              <a:t>  г) по своим собственным предпочтения.</a:t>
            </a:r>
          </a:p>
          <a:p>
            <a:pPr>
              <a:buNone/>
            </a:pPr>
            <a:r>
              <a:rPr lang="ru-RU" sz="1400" b="1" dirty="0" smtClean="0"/>
              <a:t>9.Ты читаешь: 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а) потому что требует учитель или родители </a:t>
            </a:r>
          </a:p>
          <a:p>
            <a:pPr>
              <a:buNone/>
            </a:pPr>
            <a:r>
              <a:rPr lang="ru-RU" sz="1400" dirty="0" smtClean="0"/>
              <a:t>б) для удовольствия</a:t>
            </a:r>
          </a:p>
          <a:p>
            <a:pPr>
              <a:buNone/>
            </a:pPr>
            <a:r>
              <a:rPr lang="ru-RU" sz="1400" dirty="0" smtClean="0"/>
              <a:t> в) чтобы быть грамотным и образованным</a:t>
            </a:r>
          </a:p>
          <a:p>
            <a:pPr>
              <a:buNone/>
            </a:pPr>
            <a:r>
              <a:rPr lang="ru-RU" sz="1400" b="1" dirty="0" smtClean="0"/>
              <a:t>10.Как ты считаешь, твоим сверстникам нравится читать? </a:t>
            </a:r>
            <a:r>
              <a:rPr lang="ru-RU" sz="1400" dirty="0" smtClean="0"/>
              <a:t>а) да б) нет в) затрудняюсь ответить</a:t>
            </a:r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r>
              <a:rPr lang="ru-RU" sz="1400" b="1" dirty="0" smtClean="0"/>
              <a:t>11. Как ты считаешь, почему не всем нравится читать?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а) мало интересных книг</a:t>
            </a:r>
          </a:p>
          <a:p>
            <a:pPr>
              <a:buNone/>
            </a:pPr>
            <a:r>
              <a:rPr lang="ru-RU" sz="1400" dirty="0" smtClean="0"/>
              <a:t>б) можно многое узнать из других источников</a:t>
            </a:r>
          </a:p>
          <a:p>
            <a:pPr>
              <a:buNone/>
            </a:pPr>
            <a:r>
              <a:rPr lang="ru-RU" sz="1400" dirty="0" smtClean="0"/>
              <a:t>в) чтение отнимает много времени</a:t>
            </a:r>
          </a:p>
          <a:p>
            <a:pPr>
              <a:buNone/>
            </a:pPr>
            <a:r>
              <a:rPr lang="ru-RU" sz="1400" dirty="0" smtClean="0"/>
              <a:t>г) есть более интересные занятия</a:t>
            </a:r>
          </a:p>
          <a:p>
            <a:pPr>
              <a:buNone/>
            </a:pPr>
            <a:r>
              <a:rPr lang="ru-RU" sz="1400" b="1" dirty="0" smtClean="0"/>
              <a:t>12.Что бы ты сделал, чтобы твои друзья больше читали?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а) ничего</a:t>
            </a:r>
          </a:p>
          <a:p>
            <a:pPr>
              <a:buNone/>
            </a:pPr>
            <a:r>
              <a:rPr lang="ru-RU" sz="1400" dirty="0" smtClean="0"/>
              <a:t> б) стал бы делиться своими впечатлениями об интересной прочитанной  книге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</a:p>
          <a:p>
            <a:endParaRPr lang="ru-RU" sz="1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785926"/>
            <a:ext cx="7072362" cy="4000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357167"/>
            <a:ext cx="8501122" cy="1357321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Многие читатели  и учёные  едины во мнении: если вы решили почитать с пользой  для ума и  для души, тогда  традиционная книга — вне конкуренции.</a:t>
            </a:r>
          </a:p>
          <a:p>
            <a:endParaRPr lang="ru-RU" dirty="0"/>
          </a:p>
        </p:txBody>
      </p:sp>
      <p:pic>
        <p:nvPicPr>
          <p:cNvPr id="4" name="Picture 10" descr="C:\Users\и\Desktop\Новая папка (2)\Screenshot_2017-04-07-09-46-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79376"/>
            <a:ext cx="6143668" cy="5054916"/>
          </a:xfrm>
          <a:prstGeom prst="rect">
            <a:avLst/>
          </a:prstGeom>
          <a:noFill/>
        </p:spPr>
      </p:pic>
      <p:pic>
        <p:nvPicPr>
          <p:cNvPr id="5" name="Picture 10" descr="C:\Users\и\Desktop\Новая папка (2)\Screenshot_2017-04-07-09-46-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6143668" cy="50549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22553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Сравнительный анализ результатов анкетирования.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14283" y="857232"/>
          <a:ext cx="8572559" cy="6000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Наиболее показательные результаты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285860"/>
            <a:ext cx="4000528" cy="50006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пользу печатных книг.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714488"/>
            <a:ext cx="4357718" cy="4411675"/>
          </a:xfrm>
        </p:spPr>
        <p:txBody>
          <a:bodyPr/>
          <a:lstStyle/>
          <a:p>
            <a:pPr>
              <a:buNone/>
            </a:pP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</a:rPr>
              <a:t>2.Книги в каком формате ты предпочитаешь читать?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а) в печатном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ru-RU" sz="2000" b="1" dirty="0" smtClean="0">
                <a:solidFill>
                  <a:srgbClr val="FF0000"/>
                </a:solidFill>
              </a:rPr>
              <a:t>( до) 52% - (после) 63%</a:t>
            </a:r>
          </a:p>
          <a:p>
            <a:pPr>
              <a:buNone/>
            </a:pP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</a:rPr>
              <a:t>4.Если читаете книги в печатном виде, то почему?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б)  не хочу портить здоровье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( до) 23% - (после) 42%</a:t>
            </a:r>
          </a:p>
          <a:p>
            <a:pPr>
              <a:buNone/>
            </a:pP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</a:rPr>
              <a:t>5.Как часто ты   читаешь  книги в электронном  формате</a:t>
            </a:r>
            <a:r>
              <a:rPr lang="en-US" sz="2000" b="1" u="sng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000" b="1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редко читают книги в электронном формате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( до) 44% - (после) 52%</a:t>
            </a:r>
            <a:r>
              <a:rPr lang="ru-RU" sz="2000" dirty="0" smtClean="0">
                <a:solidFill>
                  <a:srgbClr val="FF0000"/>
                </a:solidFill>
              </a:rPr>
              <a:t>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</a:rPr>
              <a:t>6.Если читаете книги в электронном виде, то почему?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а) сейчас немодно читать печатные книги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( до) 24% - (после) 10%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57752" y="1428737"/>
            <a:ext cx="4071966" cy="71437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Чтения  как занятие в свободное  время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86248" y="2143116"/>
            <a:ext cx="4643470" cy="4500595"/>
          </a:xfrm>
        </p:spPr>
        <p:txBody>
          <a:bodyPr/>
          <a:lstStyle/>
          <a:p>
            <a:pPr>
              <a:buNone/>
            </a:pP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</a:rPr>
              <a:t>7.Считаешь ли ты, что чтение книг  делает человека интеллектуально и духовно богаче?</a:t>
            </a:r>
            <a:r>
              <a:rPr lang="ru-RU" sz="2000" u="sng" dirty="0" smtClean="0"/>
              <a:t>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а) да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: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36% ( до) - 56% (после)</a:t>
            </a:r>
          </a:p>
          <a:p>
            <a:pPr>
              <a:buNone/>
            </a:pP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</a:rPr>
              <a:t>9.Ты читаешь: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в) чтобы быть грамотным и образованным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( до) 22% - (после) 30%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</a:rPr>
              <a:t>12.Что бы ты сделал, чтобы твои друзья больше читали?</a:t>
            </a:r>
            <a:r>
              <a:rPr lang="en-US" sz="2000" b="1" u="sng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б)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стали</a:t>
            </a:r>
            <a:r>
              <a:rPr lang="ru-RU" sz="2000" b="1" dirty="0" smtClean="0"/>
              <a:t>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бы делиться своими впечатлениями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( до) 49% - (после) 54%</a:t>
            </a:r>
          </a:p>
          <a:p>
            <a:pPr>
              <a:buNone/>
            </a:pPr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222566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Знания о состоянии читательской культуры общества позволяют судить о его духовном здоровье, которое неразрывно связано с физическим.  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10" descr="C:\Users\и\Desktop\Новая папка (2)\Screenshot_2017-04-07-09-46-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714620"/>
            <a:ext cx="3214710" cy="222050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357694"/>
            <a:ext cx="2714644" cy="232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C:\Users\и\AppData\Local\Microsoft\Windows\INetCache\Content.Word\Screenshot_2017-04-07-10-06-20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2714620"/>
            <a:ext cx="2571768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357562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Вывод: 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не смотря на то, что традиционная печатная книга – перестала быть  популярным  увлечением  как несколько десятилетий назад,  она, как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здоровьесберегающий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фактор,  по- прежнему остаётся незаменимой частью жизни современного человека, неравнодушного к своему  интеллектуальному, духовному и физическому развитию.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 descr="C:\Users\и\AppData\Local\Microsoft\Windows\INetCache\Content.Word\Screenshot_2017-04-07-10-06-20.png"/>
          <p:cNvPicPr/>
          <p:nvPr/>
        </p:nvPicPr>
        <p:blipFill>
          <a:blip r:embed="rId2" cstate="print">
            <a:lum bright="2000" contrast="-9000"/>
          </a:blip>
          <a:srcRect t="38759" b="22717"/>
          <a:stretch>
            <a:fillRect/>
          </a:stretch>
        </p:blipFill>
        <p:spPr bwMode="auto">
          <a:xfrm>
            <a:off x="1214414" y="3286124"/>
            <a:ext cx="5572164" cy="33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44402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Актуальность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данной проблемы определили тему нашего исследования: " Традиционная печатная книга  как фактор сохранения здоровья в жизни современного чело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века".</a:t>
            </a:r>
            <a:b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19515"/>
            <a:ext cx="45719" cy="806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1714488"/>
            <a:ext cx="4211668" cy="492922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исследования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выявить  преимущества и значение печатной книги как средства благотворного воздействия на формирование здоровой личности, повысить уровень понимания важности книжного  чтения на фоне популярности средств электронного восприятия окружающего мира.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 flipV="1">
            <a:off x="8686800" y="1489392"/>
            <a:ext cx="100042" cy="23682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9143998" y="1428736"/>
            <a:ext cx="45719" cy="54292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28868"/>
            <a:ext cx="442915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44" y="2428868"/>
            <a:ext cx="442915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642966"/>
            <a:ext cx="8215370" cy="664373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Задачи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научного исследования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: на основе проанализированной  литературы  и интернет ресурсов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1.Выявить научно-обоснованные факты влияния чтения печатных книг на здоровье человека. 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2.   Изучить общественное мнение о преимуществах печатной книги . 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3. В сопровождении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мультимедийной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презентации провести разъяснительную беседу, способствующую  повышению   уровня  понимания   благотворного влияния традиционного чтения книг на организм человека и формирование  его личностных качеств. 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4.Создать буклет «Наука о пользе книжного чтения».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5.Разработать анкеты для изучения  читательского опыта  учащихся и их отношения  к чтению печатных книг. 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fullpicture.ru/wp-content/uploads/2015/05/8-nauchnyh-prichin-pochemu-stoit-chitat-knigi-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5143488"/>
            <a:ext cx="342902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43248"/>
            <a:ext cx="8929718" cy="2625727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Методы исследования: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теоретический, аналитический, беседа, анкетирование, статистический метод.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642918"/>
            <a:ext cx="9144000" cy="3000396"/>
          </a:xfrm>
        </p:spPr>
        <p:txBody>
          <a:bodyPr/>
          <a:lstStyle/>
          <a:p>
            <a:endParaRPr lang="ru-RU" sz="3200" b="1" dirty="0" smtClean="0">
              <a:solidFill>
                <a:srgbClr val="FF0000"/>
              </a:solidFill>
            </a:endParaRP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Гипотеза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исследования: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традиционная печатная книга, как 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здоровьесберегающий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фактор, по-прежнему остаётся незаменимой частью жизни современного человека, неравнодушного к своему  интеллектуальному, духовному и физическому развитию. </a:t>
            </a:r>
          </a:p>
          <a:p>
            <a:endParaRPr lang="ru-RU" sz="32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fullpicture.ru/wp-content/uploads/2015/05/8-nauchnyh-prichin-pochemu-stoit-chitat-knigi-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00504"/>
            <a:ext cx="407196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5" y="142875"/>
            <a:ext cx="8901146" cy="1274763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Электронный текст никогда не сможет заменить книгу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341438"/>
            <a:ext cx="8472487" cy="4784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мнению В. Ю.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Даренского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«книга – это  живая индивидуальность целостного Смысла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не просто какой-то фрагмент текста на светящемся экране». 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1" name="Рисунок 3" descr="100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3357562"/>
            <a:ext cx="492922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58175" cy="17859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восприятия текста как Книги исторически происходит из великих религиозных традиций и возникла в процессе чтения и осмысления священных текстов, являющих Слово Божие. 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549" y="2373916"/>
            <a:ext cx="3505071" cy="417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071678"/>
            <a:ext cx="457200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858279" cy="4983181"/>
          </a:xfrm>
        </p:spPr>
        <p:txBody>
          <a:bodyPr/>
          <a:lstStyle/>
          <a:p>
            <a:r>
              <a:rPr lang="ru-RU" sz="2800" cap="none" dirty="0" smtClean="0">
                <a:solidFill>
                  <a:schemeClr val="accent3">
                    <a:lumMod val="50000"/>
                  </a:schemeClr>
                </a:solidFill>
              </a:rPr>
              <a:t>39% - не воспринимают электронный формат книг, предпочитая ему бумажный вариант, художественную литературу читают преимущественно в книгах, а электронный текст хорош лишь для статей в интернете.</a:t>
            </a:r>
            <a:endParaRPr lang="ru-RU" sz="2800" cap="non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14291"/>
            <a:ext cx="8358246" cy="500065"/>
          </a:xfrm>
        </p:spPr>
        <p:txBody>
          <a:bodyPr/>
          <a:lstStyle/>
          <a:p>
            <a:r>
              <a:rPr lang="ru-RU" sz="3200" dirty="0" smtClean="0"/>
              <a:t>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« Мастерская писателей»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и\Desktop\Новая папка (2)\Screenshot_2017-04-07-09-47-2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714620"/>
            <a:ext cx="5500726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557214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«Заменит ли Интернет книгу?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ПАНОВ В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.: Скорее всего, книга и интернет будут существовать вместе, дополняя друг друга…Читать тексты с экрана у меня не получается: не могу полностью погрузиться в художественный мир; экран отвлекает, не даёт сосредоточиться. 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ОРЕХОВ Д.: Нет. Потому что книга – это нечто изысканное. …Книгу, по крайней мере, приятно держать в руках.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Picture 13" descr="C:\Users\и\Desktop\Новая папка (2)\Screenshot_2017-04-07-09-47-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949474"/>
            <a:ext cx="4714908" cy="269421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1743</TotalTime>
  <Words>490</Words>
  <Application>Microsoft Office PowerPoint</Application>
  <PresentationFormat>Экран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Традиционная печатная книга  как фактор сохранения здоровья в жизни современного человека</vt:lpstr>
      <vt:lpstr>Знания о состоянии читательской культуры общества позволяют судить о его духовном здоровье, которое неразрывно связано с физическим.  </vt:lpstr>
      <vt:lpstr>Актуальность данной проблемы определили тему нашего исследования: " Традиционная печатная книга  как фактор сохранения здоровья в жизни современного человека". </vt:lpstr>
      <vt:lpstr>Задачи научного исследования: на основе проанализированной  литературы  и интернет ресурсов 1.Выявить научно-обоснованные факты влияния чтения печатных книг на здоровье человека.  2.   Изучить общественное мнение о преимуществах печатной книги .  3. В сопровождении мультимедийной  презентации провести разъяснительную беседу, способствующую  повышению   уровня  понимания   благотворного влияния традиционного чтения книг на организм человека и формирование  его личностных качеств.  4.Создать буклет «Наука о пользе книжного чтения». 5.Разработать анкеты для изучения  читательского опыта  учащихся и их отношения  к чтению печатных книг.   </vt:lpstr>
      <vt:lpstr>Методы исследования: теоретический, аналитический, беседа, анкетирование, статистический метод. </vt:lpstr>
      <vt:lpstr>Электронный текст никогда не сможет заменить книгу</vt:lpstr>
      <vt:lpstr>Культура восприятия текста как Книги исторически происходит из великих религиозных традиций и возникла в процессе чтения и осмысления священных текстов, являющих Слово Божие. </vt:lpstr>
      <vt:lpstr>39% - не воспринимают электронный формат книг, предпочитая ему бумажный вариант, художественную литературу читают преимущественно в книгах, а электронный текст хорош лишь для статей в интернете.</vt:lpstr>
      <vt:lpstr> «Заменит ли Интернет книгу? ПАНОВ В.: Скорее всего, книга и интернет будут существовать вместе, дополняя друг друга…Читать тексты с экрана у меня не получается: не могу полностью погрузиться в художественный мир; экран отвлекает, не даёт сосредоточиться.   ОРЕХОВ Д.: Нет. Потому что книга – это нечто изысканное. …Книгу, по крайней мере, приятно держать в руках.      </vt:lpstr>
      <vt:lpstr>ТИШКОВА В: Магия бумаги настолько сильна, что книге гибель не грозит. … Люди предпочитают читать в метро именно книги. А тем более – дома, лёжа на диване…Но как источник информации интернет необходим.</vt:lpstr>
      <vt:lpstr>*Чтение такое же упражнение для мозга, как и поднятие тяжестей для мышц.  *Чтение может снизить риск развития психических расстройств до 32 процентов.  *Чтение повышает интеллект   *Чтение способствует социализации   *Чтение помогает бороться с болезнью Альцгеймера</vt:lpstr>
      <vt:lpstr>* Ученые Великобритании из Sussex university доказали, что  чтение традиционных книг позволяет расслабиться на много лучше, чем чтение с экрана. Чтение с экрана дольше удерживает наш мозг в состоянии сосредоточенности и концентрации. Это негативно влияет на сон.  * Чтение интересной книги снижает стресс на 69 процентов (ученые Великобритании из Sussex University) .  * Перелистывание страниц книги способствует лучшему ее пониманию.  * Прикосновение наших рук к страницам книги «вводит» ее смысловую ситуацию в наш мозг, позволяя тем самым лучше понять то, что мы читаем.    </vt:lpstr>
      <vt:lpstr>*Если необходимо глубокое понимание содержания книги, читатели  предпочитают печатные издания. *Электронные книги рассеивают внимание,  бумага заставляет  быть более сфокусированным и уберегает от отвлекающих факторов.  *Чтение с экрана делает восприятие информации тяжелее.  </vt:lpstr>
      <vt:lpstr>Буклет «Наука о пользе книжного чтения»</vt:lpstr>
      <vt:lpstr>Буклет  «Наука о пользе книжного чтения»</vt:lpstr>
      <vt:lpstr>Анкета</vt:lpstr>
      <vt:lpstr>Слайд 17</vt:lpstr>
      <vt:lpstr>Сравнительный анализ результатов анкетирования.  </vt:lpstr>
      <vt:lpstr>Наиболее показательные результаты</vt:lpstr>
      <vt:lpstr> Вывод:  не смотря на то, что традиционная печатная книга – перестала быть  популярным  увлечением  как несколько десятилетий назад,  она, как здоровьесберегающий фактор,  по- прежнему остаётся незаменимой частью жизни современного человека, неравнодушного к своему  интеллектуальному, духовному и физическому развитию. 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You’re Happy and You Know It</dc:title>
  <dc:creator>COMPUTER</dc:creator>
  <cp:lastModifiedBy>Пользователь Windows</cp:lastModifiedBy>
  <cp:revision>91</cp:revision>
  <dcterms:created xsi:type="dcterms:W3CDTF">2016-03-04T13:43:40Z</dcterms:created>
  <dcterms:modified xsi:type="dcterms:W3CDTF">2022-10-28T18:23:04Z</dcterms:modified>
</cp:coreProperties>
</file>