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7" r:id="rId13"/>
    <p:sldId id="271" r:id="rId14"/>
    <p:sldId id="272" r:id="rId15"/>
    <p:sldId id="268" r:id="rId16"/>
    <p:sldId id="269" r:id="rId17"/>
    <p:sldId id="276" r:id="rId18"/>
    <p:sldId id="274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7344816" cy="38884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Культура питания-основа хорошего воспитания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5940152" y="3733800"/>
            <a:ext cx="2448272" cy="214347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Ученица 8а класса </a:t>
            </a:r>
          </a:p>
          <a:p>
            <a:r>
              <a:rPr lang="ru-RU" dirty="0" smtClean="0"/>
              <a:t>Бурых Виктория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58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6000">
        <p:blinds dir="vert"/>
      </p:transition>
    </mc:Choice>
    <mc:Fallback xmlns="">
      <p:transition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864096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chemeClr val="bg1"/>
                </a:solidFill>
              </a:rPr>
              <a:t>Ужин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А вот вечером переедать категорически не стоит – организм готовится ко сну, поэтому перегружать ЖКТ не следует. Любой ужин должен заканчиваться не позднее, чем за 3 часа до отхода ко сну – иначе съеденное может стать причиной бессонницы, неполноценного отдыха и, что естественно, лишних килограммов, которые тоже не добавляют здоровья.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Вечером </a:t>
            </a:r>
            <a:r>
              <a:rPr lang="ru-RU" sz="1800" dirty="0">
                <a:solidFill>
                  <a:schemeClr val="bg1"/>
                </a:solidFill>
              </a:rPr>
              <a:t>будут хороши овощные блюда в любой интерпретации: лёгкие салатики или рагу, котлетки и тефтели (например, из капусты или свеклы), тушеное, запечённое или приготовленное на пару ассорти из овощей. Не забывайте и о правильном выборе напитков – успокаивающим эффектом обладают чаи с ромашкой, мятой или мелиссой.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429000"/>
            <a:ext cx="453650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573016"/>
            <a:ext cx="396044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696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88641"/>
            <a:ext cx="8640960" cy="29523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Чтобы оценить, насколько важен грамотный и ответственный подход к организации питания, не нужно обладать какими-либо специальными знаниями в области диетологии, медицины или физиологии. Достаточно привнести в свою жизнь гармоничное меню, стараться придерживаться принципов ЗОЖ, связанных с ежедневным рационом, и вы сами заметите, насколько лучше, свежее и бодрее вы будете себя чувствовать в течение дня. Уйдёт раздражительность и напряжение от некачественного ночного отдыха, появится прилив сил для выполнения текущих дел, организм начнёт работать «как часы», самочувствие заметно выправится, а количество лишних килограммов сдвинется с мертвой точки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  <a:endParaRPr lang="ru-RU" sz="1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bg1"/>
                </a:solidFill>
              </a:rPr>
              <a:t>Здоровый образ жизни без культуры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питания </a:t>
            </a:r>
            <a:r>
              <a:rPr lang="ru-RU" sz="1800" b="1" dirty="0">
                <a:solidFill>
                  <a:schemeClr val="bg1"/>
                </a:solidFill>
              </a:rPr>
              <a:t>невозможен в принципе –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нельзя </a:t>
            </a:r>
            <a:r>
              <a:rPr lang="ru-RU" sz="1800" b="1" dirty="0">
                <a:solidFill>
                  <a:schemeClr val="bg1"/>
                </a:solidFill>
              </a:rPr>
              <a:t>говорить о здоровье, держа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в </a:t>
            </a:r>
            <a:r>
              <a:rPr lang="ru-RU" sz="1800" b="1" dirty="0">
                <a:solidFill>
                  <a:schemeClr val="bg1"/>
                </a:solidFill>
              </a:rPr>
              <a:t>руках гамбургер!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Поэтому </a:t>
            </a:r>
            <a:r>
              <a:rPr lang="ru-RU" sz="1800" b="1" dirty="0">
                <a:solidFill>
                  <a:schemeClr val="bg1"/>
                </a:solidFill>
              </a:rPr>
              <a:t>в обязательном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порядке </a:t>
            </a:r>
            <a:r>
              <a:rPr lang="ru-RU" sz="1800" b="1" dirty="0">
                <a:solidFill>
                  <a:schemeClr val="bg1"/>
                </a:solidFill>
              </a:rPr>
              <a:t>пересмотрите своё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меню </a:t>
            </a:r>
            <a:r>
              <a:rPr lang="ru-RU" sz="1800" b="1" dirty="0">
                <a:solidFill>
                  <a:schemeClr val="bg1"/>
                </a:solidFill>
              </a:rPr>
              <a:t>– возможно, там вы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найдёте </a:t>
            </a:r>
            <a:r>
              <a:rPr lang="ru-RU" sz="1800" b="1" dirty="0">
                <a:solidFill>
                  <a:schemeClr val="bg1"/>
                </a:solidFill>
              </a:rPr>
              <a:t>причину плохого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самочувствия</a:t>
            </a:r>
            <a:r>
              <a:rPr lang="ru-RU" sz="1800" b="1" dirty="0">
                <a:solidFill>
                  <a:schemeClr val="bg1"/>
                </a:solidFill>
              </a:rPr>
              <a:t>, упадка сил и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общей </a:t>
            </a:r>
            <a:r>
              <a:rPr lang="ru-RU" sz="1800" b="1" dirty="0">
                <a:solidFill>
                  <a:schemeClr val="bg1"/>
                </a:solidFill>
              </a:rPr>
              <a:t>апатии.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852936"/>
            <a:ext cx="460851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576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188641"/>
            <a:ext cx="8640960" cy="39604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Культура питания в жизни людей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В современном мире еда – это не только способ удовлетворения базовых потребностей в питательных элементах, но и средство коммуникации. Семейные праздники не обходятся без праздничных ужинов, деловые встречи часто включают в себя обед с партнерами по бизнесу, даже дружеские встречи мы часто организуем в кафе, а в путешествиях непременно пробуем блюда национальной кухни.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Будничные </a:t>
            </a:r>
            <a:r>
              <a:rPr lang="ru-RU" sz="2000" dirty="0">
                <a:solidFill>
                  <a:schemeClr val="bg1"/>
                </a:solidFill>
              </a:rPr>
              <a:t>приемы пищи тоже несут в себе и коммуникативную функцию: совместный завтрак служит началом дня для всех членов семьи, а за ужином все обмениваются новостями и планами на будущее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Так, если в семье принято ужинать вместе, то и </a:t>
            </a:r>
            <a:r>
              <a:rPr lang="ru-RU" sz="2000" dirty="0" smtClean="0">
                <a:solidFill>
                  <a:schemeClr val="bg1"/>
                </a:solidFill>
              </a:rPr>
              <a:t>ребенок </a:t>
            </a:r>
            <a:r>
              <a:rPr lang="ru-RU" sz="2000" dirty="0">
                <a:solidFill>
                  <a:schemeClr val="bg1"/>
                </a:solidFill>
              </a:rPr>
              <a:t>с самого </a:t>
            </a:r>
            <a:r>
              <a:rPr lang="ru-RU" sz="2000" dirty="0" smtClean="0">
                <a:solidFill>
                  <a:schemeClr val="bg1"/>
                </a:solidFill>
              </a:rPr>
              <a:t>маленького возраста </a:t>
            </a:r>
            <a:r>
              <a:rPr lang="ru-RU" sz="2000" dirty="0">
                <a:solidFill>
                  <a:schemeClr val="bg1"/>
                </a:solidFill>
              </a:rPr>
              <a:t>должен иметь возможность сидеть за общим </a:t>
            </a:r>
            <a:r>
              <a:rPr lang="ru-RU" sz="2000" dirty="0" smtClean="0">
                <a:solidFill>
                  <a:schemeClr val="bg1"/>
                </a:solidFill>
              </a:rPr>
              <a:t>столом.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То </a:t>
            </a:r>
            <a:r>
              <a:rPr lang="ru-RU" sz="2000" dirty="0">
                <a:solidFill>
                  <a:schemeClr val="bg1"/>
                </a:solidFill>
              </a:rPr>
              <a:t>же верно и для рациона: ребенок никогда не захочет кушать брокколи, пока видит у старших на тарелке картошку фри, и, наоборот, скорее всего не будет обращать внимание на </a:t>
            </a:r>
            <a:r>
              <a:rPr lang="ru-RU" sz="2000" dirty="0" err="1">
                <a:solidFill>
                  <a:schemeClr val="bg1"/>
                </a:solidFill>
              </a:rPr>
              <a:t>фастфуд</a:t>
            </a:r>
            <a:r>
              <a:rPr lang="ru-RU" sz="2000" dirty="0">
                <a:solidFill>
                  <a:schemeClr val="bg1"/>
                </a:solidFill>
              </a:rPr>
              <a:t>, если у взрослых он не вызывает бурю эмоций.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963330"/>
            <a:ext cx="388843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05064"/>
            <a:ext cx="4032448" cy="2311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7827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Общие </a:t>
            </a:r>
            <a:r>
              <a:rPr lang="ru-RU" sz="2000" b="1" dirty="0">
                <a:solidFill>
                  <a:schemeClr val="bg1"/>
                </a:solidFill>
              </a:rPr>
              <a:t>правила столового этикета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Столовый этикет различается в зависимости от страны, цели собрания (официальный обед или дружеские посиделки), места, выбранного для застолья. Тем не менее, есть общие правила поведения, соблюдать которые нужно в любой ситуации. Это создаст вам репутацию благовоспитанного и достойного человека.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К таковым правилам можно отнести следующие: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-Нельзя </a:t>
            </a:r>
            <a:r>
              <a:rPr lang="ru-RU" sz="2000" dirty="0">
                <a:solidFill>
                  <a:schemeClr val="bg1"/>
                </a:solidFill>
              </a:rPr>
              <a:t>разговаривать с полным ртом.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-Если </a:t>
            </a:r>
            <a:r>
              <a:rPr lang="ru-RU" sz="2000" dirty="0">
                <a:solidFill>
                  <a:schemeClr val="bg1"/>
                </a:solidFill>
              </a:rPr>
              <a:t>какое-то кушанье находится далеко, не нужно тянуться за ним через весь стол. Достаточно попросить соседа передать его ближе.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-Нельзя </a:t>
            </a:r>
            <a:r>
              <a:rPr lang="ru-RU" sz="2000" dirty="0">
                <a:solidFill>
                  <a:schemeClr val="bg1"/>
                </a:solidFill>
              </a:rPr>
              <a:t>брать своей ложкой из общего блюда.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-Если </a:t>
            </a:r>
            <a:r>
              <a:rPr lang="ru-RU" sz="2000" dirty="0">
                <a:solidFill>
                  <a:schemeClr val="bg1"/>
                </a:solidFill>
              </a:rPr>
              <a:t>упал прибор, не стоит лезть за ним под стол. Достаточно попросить заменить его.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-Во </a:t>
            </a:r>
            <a:r>
              <a:rPr lang="ru-RU" sz="2000" dirty="0">
                <a:solidFill>
                  <a:schemeClr val="bg1"/>
                </a:solidFill>
              </a:rPr>
              <a:t>время еды непозволительно чавкать, чихать, сморкаться и т.д.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-Нельзя </a:t>
            </a:r>
            <a:r>
              <a:rPr lang="ru-RU" sz="2000" dirty="0">
                <a:solidFill>
                  <a:schemeClr val="bg1"/>
                </a:solidFill>
              </a:rPr>
              <a:t>класть локти на стол.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-Еду </a:t>
            </a:r>
            <a:r>
              <a:rPr lang="ru-RU" sz="2000" dirty="0">
                <a:solidFill>
                  <a:schemeClr val="bg1"/>
                </a:solidFill>
              </a:rPr>
              <a:t>накладывают небольшими порциями, едят спокойно, не торопясь.</a:t>
            </a:r>
          </a:p>
        </p:txBody>
      </p:sp>
    </p:spTree>
    <p:extLst>
      <p:ext uri="{BB962C8B-B14F-4D97-AF65-F5344CB8AC3E}">
        <p14:creationId xmlns:p14="http://schemas.microsoft.com/office/powerpoint/2010/main" val="410805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7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Официальный прием, банкет</a:t>
            </a:r>
          </a:p>
          <a:p>
            <a:r>
              <a:rPr lang="ru-RU" sz="1600" dirty="0">
                <a:solidFill>
                  <a:schemeClr val="bg1"/>
                </a:solidFill>
              </a:rPr>
              <a:t>Официальный прием – это не просто застолье. Здесь решаются важные вопросы, люди находят будущих партнёров и сотрудников. И от того, насколько человек знает и соблюдает банкетный этикет,  зависит как сложится о нем мнение окружающих.</a:t>
            </a:r>
          </a:p>
          <a:p>
            <a:r>
              <a:rPr lang="ru-RU" sz="1600" dirty="0">
                <a:solidFill>
                  <a:schemeClr val="bg1"/>
                </a:solidFill>
              </a:rPr>
              <a:t>Вот несколько простых правил столового этикета, которые нужно знать и соблюдать</a:t>
            </a:r>
            <a:r>
              <a:rPr lang="ru-RU" sz="1600" dirty="0" smtClean="0">
                <a:solidFill>
                  <a:schemeClr val="bg1"/>
                </a:solidFill>
              </a:rPr>
              <a:t>: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-Нельзя </a:t>
            </a:r>
            <a:r>
              <a:rPr lang="ru-RU" sz="1600" dirty="0">
                <a:solidFill>
                  <a:schemeClr val="bg1"/>
                </a:solidFill>
              </a:rPr>
              <a:t>класть локти на стол.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-Во </a:t>
            </a:r>
            <a:r>
              <a:rPr lang="ru-RU" sz="1600" dirty="0">
                <a:solidFill>
                  <a:schemeClr val="bg1"/>
                </a:solidFill>
              </a:rPr>
              <a:t>время еды не наклоняются к тарелке, 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а </a:t>
            </a:r>
            <a:r>
              <a:rPr lang="ru-RU" sz="1600" dirty="0">
                <a:solidFill>
                  <a:schemeClr val="bg1"/>
                </a:solidFill>
              </a:rPr>
              <a:t>подносят ложку или вилку ко рту.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-На </a:t>
            </a:r>
            <a:r>
              <a:rPr lang="ru-RU" sz="1600" dirty="0">
                <a:solidFill>
                  <a:schemeClr val="bg1"/>
                </a:solidFill>
              </a:rPr>
              <a:t>горячую пищу не положено дуть.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-Хлеб </a:t>
            </a:r>
            <a:r>
              <a:rPr lang="ru-RU" sz="1600" dirty="0">
                <a:solidFill>
                  <a:schemeClr val="bg1"/>
                </a:solidFill>
              </a:rPr>
              <a:t>отламывают от кусочка понемногу. 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Нельзя </a:t>
            </a:r>
            <a:r>
              <a:rPr lang="ru-RU" sz="1600" dirty="0">
                <a:solidFill>
                  <a:schemeClr val="bg1"/>
                </a:solidFill>
              </a:rPr>
              <a:t>обмакивать кусок хлеба в соус.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-Макароны</a:t>
            </a:r>
            <a:r>
              <a:rPr lang="ru-RU" sz="1600" dirty="0">
                <a:solidFill>
                  <a:schemeClr val="bg1"/>
                </a:solidFill>
              </a:rPr>
              <a:t>, вермишель, пудинг, желе, рыбу, 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котлеты </a:t>
            </a:r>
            <a:r>
              <a:rPr lang="ru-RU" sz="1600" dirty="0">
                <a:solidFill>
                  <a:schemeClr val="bg1"/>
                </a:solidFill>
              </a:rPr>
              <a:t>едят с помощью вилки.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-Прежде чем запить еду, нужно прожевать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 и вытереть губы салфеткой.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-Прежде </a:t>
            </a:r>
            <a:r>
              <a:rPr lang="ru-RU" sz="1600" dirty="0">
                <a:solidFill>
                  <a:schemeClr val="bg1"/>
                </a:solidFill>
              </a:rPr>
              <a:t>чем налить себе </a:t>
            </a:r>
            <a:r>
              <a:rPr lang="ru-RU" sz="1600" dirty="0" smtClean="0">
                <a:solidFill>
                  <a:schemeClr val="bg1"/>
                </a:solidFill>
              </a:rPr>
              <a:t>напиток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предлагают сидящим рядом.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-Уходить </a:t>
            </a:r>
            <a:r>
              <a:rPr lang="ru-RU" sz="1600" dirty="0">
                <a:solidFill>
                  <a:schemeClr val="bg1"/>
                </a:solidFill>
              </a:rPr>
              <a:t>с банкета до его окончания 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не </a:t>
            </a:r>
            <a:r>
              <a:rPr lang="ru-RU" sz="1600" dirty="0">
                <a:solidFill>
                  <a:schemeClr val="bg1"/>
                </a:solidFill>
              </a:rPr>
              <a:t>следует. При наличии уважительной </a:t>
            </a:r>
            <a:r>
              <a:rPr lang="ru-RU" sz="1600" dirty="0" smtClean="0">
                <a:solidFill>
                  <a:schemeClr val="bg1"/>
                </a:solidFill>
              </a:rPr>
              <a:t>причины, можно </a:t>
            </a:r>
            <a:r>
              <a:rPr lang="ru-RU" sz="1600" dirty="0">
                <a:solidFill>
                  <a:schemeClr val="bg1"/>
                </a:solidFill>
              </a:rPr>
              <a:t>покинуть застолье в перерывах между речами.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-Незнакомые </a:t>
            </a:r>
            <a:r>
              <a:rPr lang="ru-RU" sz="1600" dirty="0">
                <a:solidFill>
                  <a:schemeClr val="bg1"/>
                </a:solidFill>
              </a:rPr>
              <a:t>люди должны представиться друг другу.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-Одежда </a:t>
            </a:r>
            <a:r>
              <a:rPr lang="ru-RU" sz="1600" dirty="0">
                <a:solidFill>
                  <a:schemeClr val="bg1"/>
                </a:solidFill>
              </a:rPr>
              <a:t>должна быть официальной: для мужчин смокинг или строгий темный костюм, для женщин – классическое платье.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-После </a:t>
            </a:r>
            <a:r>
              <a:rPr lang="ru-RU" sz="1600" dirty="0">
                <a:solidFill>
                  <a:schemeClr val="bg1"/>
                </a:solidFill>
              </a:rPr>
              <a:t>еды вилку и ложку кладут на тарелку параллельно.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-На </a:t>
            </a:r>
            <a:r>
              <a:rPr lang="ru-RU" sz="1600" dirty="0">
                <a:solidFill>
                  <a:schemeClr val="bg1"/>
                </a:solidFill>
              </a:rPr>
              <a:t>официальном приёме или банкете обсуждение дел начинается после </a:t>
            </a:r>
            <a:r>
              <a:rPr lang="ru-RU" sz="1600" dirty="0" smtClean="0">
                <a:solidFill>
                  <a:schemeClr val="bg1"/>
                </a:solidFill>
              </a:rPr>
              <a:t>окончания.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809" y="1772816"/>
            <a:ext cx="459370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102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476673"/>
            <a:ext cx="7834064" cy="352839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1600" b="1" dirty="0">
                <a:solidFill>
                  <a:schemeClr val="bg1"/>
                </a:solidFill>
              </a:rPr>
              <a:t>Праздник в кафе, ресторане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Если вас пригласили в ресторан или кафе, обязательно повторите правила столового этикета. Наверняка, хозяевам не захочется в другой раз звать того, кто не </a:t>
            </a:r>
            <a:r>
              <a:rPr lang="ru-RU" sz="1600" dirty="0" smtClean="0">
                <a:solidFill>
                  <a:schemeClr val="bg1"/>
                </a:solidFill>
              </a:rPr>
              <a:t>умеет </a:t>
            </a:r>
            <a:r>
              <a:rPr lang="ru-RU" sz="1600" dirty="0">
                <a:solidFill>
                  <a:schemeClr val="bg1"/>
                </a:solidFill>
              </a:rPr>
              <a:t>себя вести за столом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Вот основные правила, которые должен знать каждый: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-Сидеть </a:t>
            </a:r>
            <a:r>
              <a:rPr lang="ru-RU" sz="1600" dirty="0">
                <a:solidFill>
                  <a:schemeClr val="bg1"/>
                </a:solidFill>
              </a:rPr>
              <a:t>за столом нужно прямо, не облокачиваясь на спинку стула и не нависая над тарелкой.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-Сумку </a:t>
            </a:r>
            <a:r>
              <a:rPr lang="ru-RU" sz="1600" dirty="0">
                <a:solidFill>
                  <a:schemeClr val="bg1"/>
                </a:solidFill>
              </a:rPr>
              <a:t>или портфель ставят около стула.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-Начинать </a:t>
            </a:r>
            <a:r>
              <a:rPr lang="ru-RU" sz="1600" dirty="0">
                <a:solidFill>
                  <a:schemeClr val="bg1"/>
                </a:solidFill>
              </a:rPr>
              <a:t>еду можно тогда, когда заказ принесли каждому гостю.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-На </a:t>
            </a:r>
            <a:r>
              <a:rPr lang="ru-RU" sz="1600" dirty="0">
                <a:solidFill>
                  <a:schemeClr val="bg1"/>
                </a:solidFill>
              </a:rPr>
              <a:t>горячую еду не дуют, а ждут, пока остынет.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-Не </a:t>
            </a:r>
            <a:r>
              <a:rPr lang="ru-RU" sz="1600" dirty="0">
                <a:solidFill>
                  <a:schemeClr val="bg1"/>
                </a:solidFill>
              </a:rPr>
              <a:t>вежливо разговаривать по телефону за столом. Если нужно ответить на срочный звонок, следует извиниться и выйти.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-Нарезку </a:t>
            </a:r>
            <a:r>
              <a:rPr lang="ru-RU" sz="1600" dirty="0">
                <a:solidFill>
                  <a:schemeClr val="bg1"/>
                </a:solidFill>
              </a:rPr>
              <a:t>из общей тарелки кладут на свою.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-Если </a:t>
            </a:r>
            <a:r>
              <a:rPr lang="ru-RU" sz="1600" dirty="0">
                <a:solidFill>
                  <a:schemeClr val="bg1"/>
                </a:solidFill>
              </a:rPr>
              <a:t>уронили на пол прибор, нужно попросить официанта заменить его.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-Замечания </a:t>
            </a:r>
            <a:r>
              <a:rPr lang="ru-RU" sz="1600" dirty="0">
                <a:solidFill>
                  <a:schemeClr val="bg1"/>
                </a:solidFill>
              </a:rPr>
              <a:t>по поводу качества блюд или обслуживания говорят метрдотелю. Некрасиво высказывать во время обеда претензии официанту.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-Естественно</a:t>
            </a:r>
            <a:r>
              <a:rPr lang="ru-RU" sz="1600" dirty="0">
                <a:solidFill>
                  <a:schemeClr val="bg1"/>
                </a:solidFill>
              </a:rPr>
              <a:t>, нельзя говорить с набитым ртом и чавкать. Некрасиво разговаривать за столом по телефону. Не переживайте, если вы уронили на пол столовый прибор или случайно разбили бокал.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3789040"/>
            <a:ext cx="6105872" cy="2803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496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188640"/>
            <a:ext cx="8424936" cy="59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>
                <a:solidFill>
                  <a:schemeClr val="bg1"/>
                </a:solidFill>
              </a:rPr>
              <a:t>Столовый этикет в домашней обстановке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Правила домашнего столового этикета более простые. Но это не значит, что за столом можно делать все, что заблагорассудится. Элементарные правила этикета нужно соблюдать и дома, и в гостях у друзей и родственников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-Приступать </a:t>
            </a:r>
            <a:r>
              <a:rPr lang="ru-RU" sz="1600" dirty="0">
                <a:solidFill>
                  <a:schemeClr val="bg1"/>
                </a:solidFill>
              </a:rPr>
              <a:t>к еде положено после сигнала хозяина дома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-Не </a:t>
            </a:r>
            <a:r>
              <a:rPr lang="ru-RU" sz="1600" dirty="0">
                <a:solidFill>
                  <a:schemeClr val="bg1"/>
                </a:solidFill>
              </a:rPr>
              <a:t>положено разговаривать с набитым ртом.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-Младшие </a:t>
            </a:r>
            <a:r>
              <a:rPr lang="ru-RU" sz="1600" dirty="0">
                <a:solidFill>
                  <a:schemeClr val="bg1"/>
                </a:solidFill>
              </a:rPr>
              <a:t>берут еду после старших.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-Некрасиво </a:t>
            </a:r>
            <a:r>
              <a:rPr lang="ru-RU" sz="1600" dirty="0">
                <a:solidFill>
                  <a:schemeClr val="bg1"/>
                </a:solidFill>
              </a:rPr>
              <a:t>лезть своей ложкой в </a:t>
            </a:r>
            <a:endParaRPr lang="ru-RU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общую </a:t>
            </a:r>
            <a:r>
              <a:rPr lang="ru-RU" sz="1600" dirty="0">
                <a:solidFill>
                  <a:schemeClr val="bg1"/>
                </a:solidFill>
              </a:rPr>
              <a:t>тарелку.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-Хлеб </a:t>
            </a:r>
            <a:r>
              <a:rPr lang="ru-RU" sz="1600" dirty="0">
                <a:solidFill>
                  <a:schemeClr val="bg1"/>
                </a:solidFill>
              </a:rPr>
              <a:t>не режут ножом и не кусают</a:t>
            </a:r>
            <a:r>
              <a:rPr lang="ru-RU" sz="1600" dirty="0" smtClean="0">
                <a:solidFill>
                  <a:schemeClr val="bg1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а отламывают небольшие кусочки и кладут в рот.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-Смотреть </a:t>
            </a:r>
            <a:r>
              <a:rPr lang="ru-RU" sz="1600" dirty="0">
                <a:solidFill>
                  <a:schemeClr val="bg1"/>
                </a:solidFill>
              </a:rPr>
              <a:t>телевизор или читать газету во время еды – дурная привычка.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-Некрасиво </a:t>
            </a:r>
            <a:r>
              <a:rPr lang="ru-RU" sz="1600" dirty="0">
                <a:solidFill>
                  <a:schemeClr val="bg1"/>
                </a:solidFill>
              </a:rPr>
              <a:t>делать вслух замечания </a:t>
            </a:r>
            <a:r>
              <a:rPr lang="ru-RU" sz="1600" dirty="0" err="1">
                <a:solidFill>
                  <a:schemeClr val="bg1"/>
                </a:solidFill>
              </a:rPr>
              <a:t>по-поводу</a:t>
            </a:r>
            <a:r>
              <a:rPr lang="ru-RU" sz="1600" dirty="0">
                <a:solidFill>
                  <a:schemeClr val="bg1"/>
                </a:solidFill>
              </a:rPr>
              <a:t> качества пищи.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-За </a:t>
            </a:r>
            <a:r>
              <a:rPr lang="ru-RU" sz="1600" dirty="0">
                <a:solidFill>
                  <a:schemeClr val="bg1"/>
                </a:solidFill>
              </a:rPr>
              <a:t>столом нельзя заниматься туалетом (наносить макияж, делать маникюр и т.д.).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12776"/>
            <a:ext cx="3168352" cy="1920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293097"/>
            <a:ext cx="4088189" cy="2102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221088"/>
            <a:ext cx="4067944" cy="225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110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Сервировка стола, использование столовых приборов</a:t>
            </a:r>
          </a:p>
          <a:p>
            <a:r>
              <a:rPr lang="ru-RU" dirty="0">
                <a:solidFill>
                  <a:schemeClr val="bg1"/>
                </a:solidFill>
              </a:rPr>
              <a:t>Человек, незнакомый с правилами сервировки стола, может прийти в ужас от обилия столовых приборов около тарелки.  Неудивительно немного растеряться, вспоминая предназначение каждой вилки и ложки.  Правильное использование столовых приборов и красивый, эстетичный прием пищи — это целое искусство. Существует даже язык столовых приборов!  Также отдельно можно ознакомиться с винным и чайным этикетом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Изучение правил столового этикета помогут разобраться с этой наукой и не попасть впросак. Необходимо знать правила использования салфетки: тканевую салфетку располагают на коленях, не стоит ее завязывать вокруг шеи. После окончания застолья салфетку нужно положить на край стола около своей тарелки.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Основной совет в случае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несовершенства знаний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столового этикета </a:t>
            </a:r>
            <a:r>
              <a:rPr lang="ru-RU" b="1" dirty="0" smtClean="0">
                <a:solidFill>
                  <a:schemeClr val="bg1"/>
                </a:solidFill>
              </a:rPr>
              <a:t>—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сохранять спокойствие и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непринужденный </a:t>
            </a:r>
            <a:r>
              <a:rPr lang="ru-RU" b="1" dirty="0">
                <a:solidFill>
                  <a:schemeClr val="bg1"/>
                </a:solidFill>
              </a:rPr>
              <a:t>вид.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964" y="3429000"/>
            <a:ext cx="5184576" cy="3048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587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84887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Беседа за столом и манеры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Во-первых, нужно знать список тем, затрагивать которые за столом нельзя. Так недопустимо обсуждать: заболевания, анатомию, интимные вопросы, доходы, неприятности на работе, религию и политику.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Кроме того, существуют общие правила застольной беседы: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-За общим столом говорят о том, что интересно и понятно всем присутствующим.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-Нельзя говорить только с ограниченным кругом лиц, игнорируя остальных.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-Не следует говорить слишком долго, стоит дать слово другим.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-Не принято спрашивать у собеседника о возрасте и положении в обществе.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-На больших обедах беседу начинает хозяйка, а гости следуют предложенной тематике.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Согласно современному столовому этикету излишняя манерность выглядит вычурно и неуместно, например, оттопыренный мизинец. О вашей культуре поведения также говорит и благожелательное отношение к официантам.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07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Особенности в разных странах</a:t>
            </a:r>
          </a:p>
          <a:p>
            <a:r>
              <a:rPr lang="ru-RU" sz="1600" dirty="0">
                <a:solidFill>
                  <a:schemeClr val="bg1"/>
                </a:solidFill>
              </a:rPr>
              <a:t>В большинстве европейских государств распространен французский или английский этикет. Но в ряде стран имеются свои обычаи, порой очень непривычные для иностранцев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Япония</a:t>
            </a:r>
          </a:p>
          <a:p>
            <a:r>
              <a:rPr lang="ru-RU" sz="1600" dirty="0">
                <a:solidFill>
                  <a:schemeClr val="bg1"/>
                </a:solidFill>
              </a:rPr>
              <a:t>Здесь чавкать за столом не только можно, но и нужно. Ведь так гости показывают, что еда им очень нравится. А вот воткнутые в еду палочки вызовут ужас у окружающих. Ведь так делают только на поминках. Ещё одна особенность японского этикета – суп пьют из миски через край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Германия</a:t>
            </a:r>
          </a:p>
          <a:p>
            <a:r>
              <a:rPr lang="ru-RU" sz="1600" dirty="0">
                <a:solidFill>
                  <a:schemeClr val="bg1"/>
                </a:solidFill>
              </a:rPr>
              <a:t>Немцы никогда не придут в чужой дом без подарка. А еще отрыжка за столом у них считается нормой. Поговорка «Что естественно, то не безобразно» — как раз о них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Корея</a:t>
            </a:r>
          </a:p>
          <a:p>
            <a:r>
              <a:rPr lang="ru-RU" sz="1600" dirty="0">
                <a:solidFill>
                  <a:schemeClr val="bg1"/>
                </a:solidFill>
              </a:rPr>
              <a:t>Если вы попали на обед к корейцам, следите за темпом приёма пищи. Закончить еду раньше всех, значит показать хозяевам, что вам предложили слишком маленькую порцию.</a:t>
            </a:r>
          </a:p>
          <a:p>
            <a:r>
              <a:rPr lang="ru-RU" sz="1600" dirty="0">
                <a:solidFill>
                  <a:schemeClr val="bg1"/>
                </a:solidFill>
              </a:rPr>
              <a:t>Также в этой стране строго соблюдается субординация: первыми садятся старшие по возрасту или по положению в обществе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Италия</a:t>
            </a:r>
          </a:p>
          <a:p>
            <a:r>
              <a:rPr lang="ru-RU" sz="1600" dirty="0">
                <a:solidFill>
                  <a:schemeClr val="bg1"/>
                </a:solidFill>
              </a:rPr>
              <a:t>Попросить в итальянском доме соль, значит нанести ужасную обиду хозяевам. Итальянцы – любители продолжительных посиделок. Так что, собираясь в гости, рассчитывайте провести там около 5 часов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Испания</a:t>
            </a:r>
          </a:p>
          <a:p>
            <a:r>
              <a:rPr lang="ru-RU" sz="1600" dirty="0">
                <a:solidFill>
                  <a:schemeClr val="bg1"/>
                </a:solidFill>
              </a:rPr>
              <a:t>Здесь за столом царит непринуждённая обстановка. Можно опаздывать на обед, класть в тарелку все, что захочется, вести себя активно и шумно.</a:t>
            </a:r>
          </a:p>
          <a:p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Знание застольного этикета поможет не уронить себя в глазах окружающих и произвести впечатление воспитанного и культурного человека. А также не оказаться в неловкой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29317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188640"/>
            <a:ext cx="8507288" cy="5865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chemeClr val="bg1"/>
                </a:solidFill>
              </a:rPr>
              <a:t>Цель: ознакомить учащихся с основными понятиями культуры и режима питания.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Удивительно</a:t>
            </a:r>
            <a:r>
              <a:rPr lang="ru-RU" sz="1800" dirty="0">
                <a:solidFill>
                  <a:schemeClr val="bg1"/>
                </a:solidFill>
              </a:rPr>
              <a:t>, насколько большинство людей оказывается неосведомленными в вопросах здорового питания. Обычно обратить внимание на свое питание нас заставляет какая-нибудь серьезная причина - заболевания или полнота, и хорошо, если за изменение своих пищевых привычек мы беремся не слишком поздно. </a:t>
            </a:r>
            <a:endParaRPr lang="ru-RU" sz="1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Многие </a:t>
            </a:r>
            <a:r>
              <a:rPr lang="ru-RU" sz="1800" dirty="0">
                <a:solidFill>
                  <a:schemeClr val="bg1"/>
                </a:solidFill>
              </a:rPr>
              <a:t>ли из нас имеют знания о рациональном питании, о составе продуктов, о их воздействии на организм, о базовых принципах обмена веществ? Ведь культура потребления пищи определяет образ жизни человека и напрямую влияет на его здоровье и внешний вид.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852936"/>
            <a:ext cx="4896544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90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274638"/>
            <a:ext cx="7920880" cy="3730426"/>
          </a:xfrm>
        </p:spPr>
        <p:txBody>
          <a:bodyPr>
            <a:noAutofit/>
          </a:bodyPr>
          <a:lstStyle/>
          <a:p>
            <a:pPr algn="ctr"/>
            <a:r>
              <a:rPr lang="ru-RU" sz="5400" b="0" i="1" dirty="0" smtClean="0">
                <a:solidFill>
                  <a:schemeClr val="bg1"/>
                </a:solidFill>
              </a:rPr>
              <a:t>Спасибо за внимание!!!</a:t>
            </a:r>
            <a:endParaRPr lang="ru-RU" sz="5400" b="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99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712968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Культура </a:t>
            </a:r>
            <a:r>
              <a:rPr lang="ru-RU" b="1" dirty="0">
                <a:solidFill>
                  <a:schemeClr val="bg1"/>
                </a:solidFill>
              </a:rPr>
              <a:t>питания – это знание</a:t>
            </a:r>
            <a:r>
              <a:rPr lang="ru-RU" b="1" dirty="0" smtClean="0">
                <a:solidFill>
                  <a:schemeClr val="bg1"/>
                </a:solidFill>
              </a:rPr>
              <a:t>: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основ </a:t>
            </a:r>
            <a:r>
              <a:rPr lang="ru-RU" dirty="0">
                <a:solidFill>
                  <a:schemeClr val="bg1"/>
                </a:solidFill>
              </a:rPr>
              <a:t>правильного </a:t>
            </a:r>
            <a:r>
              <a:rPr lang="ru-RU" dirty="0" smtClean="0">
                <a:solidFill>
                  <a:schemeClr val="bg1"/>
                </a:solidFill>
              </a:rPr>
              <a:t>питания</a:t>
            </a:r>
            <a:r>
              <a:rPr lang="ru-RU" dirty="0">
                <a:solidFill>
                  <a:schemeClr val="bg1"/>
                </a:solidFill>
              </a:rPr>
              <a:t>;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</a:t>
            </a:r>
            <a:r>
              <a:rPr lang="ru-RU" dirty="0">
                <a:solidFill>
                  <a:schemeClr val="bg1"/>
                </a:solidFill>
              </a:rPr>
              <a:t>свойств продуктов и их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оздействия на </a:t>
            </a:r>
            <a:r>
              <a:rPr lang="ru-RU" dirty="0">
                <a:solidFill>
                  <a:schemeClr val="bg1"/>
                </a:solidFill>
              </a:rPr>
              <a:t>организм, </a:t>
            </a:r>
            <a:r>
              <a:rPr lang="ru-RU" dirty="0" smtClean="0">
                <a:solidFill>
                  <a:schemeClr val="bg1"/>
                </a:solidFill>
              </a:rPr>
              <a:t>умение </a:t>
            </a:r>
            <a:r>
              <a:rPr lang="ru-RU" dirty="0">
                <a:solidFill>
                  <a:schemeClr val="bg1"/>
                </a:solidFill>
              </a:rPr>
              <a:t>их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правильно выбирать </a:t>
            </a:r>
            <a:r>
              <a:rPr lang="ru-RU" dirty="0">
                <a:solidFill>
                  <a:schemeClr val="bg1"/>
                </a:solidFill>
              </a:rPr>
              <a:t>и готовить,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 максимуму используя </a:t>
            </a:r>
            <a:r>
              <a:rPr lang="ru-RU" dirty="0">
                <a:solidFill>
                  <a:schemeClr val="bg1"/>
                </a:solidFill>
              </a:rPr>
              <a:t>все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полезные </a:t>
            </a:r>
            <a:r>
              <a:rPr lang="ru-RU" dirty="0">
                <a:solidFill>
                  <a:schemeClr val="bg1"/>
                </a:solidFill>
              </a:rPr>
              <a:t>вещества</a:t>
            </a:r>
            <a:r>
              <a:rPr lang="ru-RU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• </a:t>
            </a:r>
            <a:r>
              <a:rPr lang="ru-RU" dirty="0">
                <a:solidFill>
                  <a:schemeClr val="bg1"/>
                </a:solidFill>
              </a:rPr>
              <a:t>правил подачи блюд и приёма пищи, т.е. знание культуры потребления готовой пищи;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</a:t>
            </a:r>
            <a:r>
              <a:rPr lang="ru-RU" dirty="0">
                <a:solidFill>
                  <a:schemeClr val="bg1"/>
                </a:solidFill>
              </a:rPr>
              <a:t>экономичное отношение к продуктам питания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Особое </a:t>
            </a:r>
            <a:r>
              <a:rPr lang="ru-RU" dirty="0">
                <a:solidFill>
                  <a:schemeClr val="bg1"/>
                </a:solidFill>
              </a:rPr>
              <a:t>внимание надо обращать на умеренность в питании, которая выражается не только в частоте приёма пищи, но, главным образом, в качественной стороне питания: соответствии химического состава пищи потребностям организма.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Чтобы </a:t>
            </a:r>
            <a:r>
              <a:rPr lang="ru-RU" dirty="0">
                <a:solidFill>
                  <a:schemeClr val="bg1"/>
                </a:solidFill>
              </a:rPr>
              <a:t>разумно питаться, необходимо иметь представление о составе продуктов, их биологической ценности, о превращениях пищевых веществ в организме. Рациональное питание следует рассматривать как одно из слагаемых здорового образа жизни, как один из факторов продления активного периода жизнедеятельности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41080"/>
            <a:ext cx="482453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457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11"/>
          <p:cNvSpPr>
            <a:spLocks noGrp="1"/>
          </p:cNvSpPr>
          <p:nvPr>
            <p:ph idx="4294967295"/>
          </p:nvPr>
        </p:nvSpPr>
        <p:spPr>
          <a:xfrm>
            <a:off x="179512" y="188640"/>
            <a:ext cx="8229600" cy="564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Важно значение имеет как качественный, так и количественный состав пищи, а также режим ее употребления. Большая часть жителей нашей планеты сегодня имеет лишний вес именно из-за отсутствия культуры питания. 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Полнота влияет на внешний вид, самооценку, самочувствие, может привести к серьезным заболеваниям.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Культура правильного здорового питания подразумевает понимание роли пищи в жизни человека, понимание базовых процессов, происходящих в  организме под взаимодействием тех или иных продуктов, умение правильно выбирать продукты и правильно их приготовить </a:t>
            </a:r>
          </a:p>
          <a:p>
            <a:pPr algn="just"/>
            <a:endParaRPr lang="ru-RU" sz="1800" dirty="0" smtClean="0"/>
          </a:p>
          <a:p>
            <a:pPr algn="ctr"/>
            <a:endParaRPr lang="ru-RU" sz="1800" dirty="0"/>
          </a:p>
          <a:p>
            <a:pPr algn="ctr"/>
            <a:endParaRPr lang="ru-RU" sz="18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620" y="2996952"/>
            <a:ext cx="475252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8014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188640"/>
            <a:ext cx="8784976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Основы принципов питания закладываются нам в детстве. Мы питаемся так, как учили нас родители. Часто бывает так, что сформировавшиеся пищевые привычки несут вред нашему </a:t>
            </a:r>
            <a:r>
              <a:rPr lang="ru-RU" sz="1800" dirty="0" smtClean="0">
                <a:solidFill>
                  <a:schemeClr val="bg1"/>
                </a:solidFill>
              </a:rPr>
              <a:t>здоровью.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Если </a:t>
            </a:r>
            <a:r>
              <a:rPr lang="ru-RU" sz="1800" dirty="0">
                <a:solidFill>
                  <a:schemeClr val="bg1"/>
                </a:solidFill>
              </a:rPr>
              <a:t>Вы задались целью изучить принципы правильного здорового питания и сделать его частью своего образа жизни, то именно такой подход - наилучший способ воспитать правильные пищевые привычки не только у себя, но и у своих детей. Ведь именно семья, родители - это источники примеров для подражания. </a:t>
            </a:r>
            <a:endParaRPr lang="ru-RU" sz="1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К </a:t>
            </a:r>
            <a:r>
              <a:rPr lang="ru-RU" sz="1800" dirty="0">
                <a:solidFill>
                  <a:schemeClr val="bg1"/>
                </a:solidFill>
              </a:rPr>
              <a:t>тому </a:t>
            </a:r>
            <a:r>
              <a:rPr lang="ru-RU" sz="1800" dirty="0" smtClean="0">
                <a:solidFill>
                  <a:schemeClr val="bg1"/>
                </a:solidFill>
              </a:rPr>
              <a:t>родители несут </a:t>
            </a:r>
            <a:r>
              <a:rPr lang="ru-RU" sz="1800" dirty="0">
                <a:solidFill>
                  <a:schemeClr val="bg1"/>
                </a:solidFill>
              </a:rPr>
              <a:t>ответственность за здоровье </a:t>
            </a:r>
            <a:r>
              <a:rPr lang="ru-RU" sz="1800" dirty="0" smtClean="0">
                <a:solidFill>
                  <a:schemeClr val="bg1"/>
                </a:solidFill>
              </a:rPr>
              <a:t>своего </a:t>
            </a:r>
            <a:r>
              <a:rPr lang="ru-RU" sz="1800" dirty="0">
                <a:solidFill>
                  <a:schemeClr val="bg1"/>
                </a:solidFill>
              </a:rPr>
              <a:t>ребенка и за его воспитание. Закладывание правильных привычек в детстве - это способ значительно облегчить </a:t>
            </a:r>
            <a:r>
              <a:rPr lang="ru-RU" sz="1800" dirty="0" smtClean="0">
                <a:solidFill>
                  <a:schemeClr val="bg1"/>
                </a:solidFill>
              </a:rPr>
              <a:t>жизнь детям</a:t>
            </a:r>
            <a:r>
              <a:rPr lang="ru-RU" sz="1800" dirty="0">
                <a:solidFill>
                  <a:schemeClr val="bg1"/>
                </a:solidFill>
              </a:rPr>
              <a:t>, когда они уже станут взрослыми.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6408711" cy="3530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755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188640"/>
            <a:ext cx="8568952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Рациональный режим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Культура питания как составляющая здорового образа жизни невозможна без грамотно составленного рациона. Постоянная загруженность, тотальная нехватка времени и сил на то, чтобы приготовить что-нибудь вкусное и полезное, вовремя покушать и потом не «</a:t>
            </a:r>
            <a:r>
              <a:rPr lang="ru-RU" sz="2000" dirty="0" err="1">
                <a:solidFill>
                  <a:schemeClr val="bg1"/>
                </a:solidFill>
              </a:rPr>
              <a:t>кусочничать</a:t>
            </a:r>
            <a:r>
              <a:rPr lang="ru-RU" sz="2000" dirty="0">
                <a:solidFill>
                  <a:schemeClr val="bg1"/>
                </a:solidFill>
              </a:rPr>
              <a:t>», привносят в питание хаос и нездоровые привычки. 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В </a:t>
            </a:r>
            <a:r>
              <a:rPr lang="ru-RU" sz="2000" dirty="0">
                <a:solidFill>
                  <a:schemeClr val="bg1"/>
                </a:solidFill>
              </a:rPr>
              <a:t>большинстве случаев всё складывается безрадостно: завтрак заменяется спешкой на работу, обеденный перерыв – неотложными служебными делами, ну а на ужин съедается всё то, что было рассчитано на завтрак и обед. А если добавить к этому бесконечные перекусы и фаст-</a:t>
            </a:r>
            <a:r>
              <a:rPr lang="ru-RU" sz="2000" dirty="0" err="1">
                <a:solidFill>
                  <a:schemeClr val="bg1"/>
                </a:solidFill>
              </a:rPr>
              <a:t>фуды</a:t>
            </a:r>
            <a:r>
              <a:rPr lang="ru-RU" sz="2000" dirty="0">
                <a:solidFill>
                  <a:schemeClr val="bg1"/>
                </a:solidFill>
              </a:rPr>
              <a:t>, то складывается совсем уж нелицеприятная картина. Как же должен выглядеть полноценный рацион взрослого человека, который стремится поддерживать здоровый образ жизни?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818" y="4149080"/>
            <a:ext cx="3960440" cy="2493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01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88640"/>
            <a:ext cx="8496944" cy="593752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Время на еду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 Это </a:t>
            </a:r>
            <a:r>
              <a:rPr lang="ru-RU" dirty="0">
                <a:solidFill>
                  <a:schemeClr val="bg1"/>
                </a:solidFill>
              </a:rPr>
              <a:t>может показаться банальным, но не уделять должного внимания и времени на каждый приём пищи – не просто неуважение к своему организму, но и очень вредная привычка. Современные диетологи рекомендуют каждый кусочек пережёвывать минимум 30 раз (конечно, </a:t>
            </a:r>
            <a:r>
              <a:rPr lang="ru-RU" dirty="0" err="1">
                <a:solidFill>
                  <a:schemeClr val="bg1"/>
                </a:solidFill>
              </a:rPr>
              <a:t>перфекционисты</a:t>
            </a:r>
            <a:r>
              <a:rPr lang="ru-RU" dirty="0">
                <a:solidFill>
                  <a:schemeClr val="bg1"/>
                </a:solidFill>
              </a:rPr>
              <a:t> могут действительно подсчитывать количество жевательных движений, однако в большинстве случаев можно ограничиться характеристикой «до однородности»), а для этого необходимо время. Поэтому питание в транспорте, на бегу или в спешке не приветствуется: на завтрак и ужин в режиме дня должно быть отведено минимум по 20 минут, на обед – полчаса, а на полдники – по 10 минут. Всего-то полтора часа в сутки, которые почему-то выделить на собственное здоровье никак не получается. Если вам сложно пожертвовать делами ради еды, вспомните, сколько времени люди обычно проводят в больнице, пытаясь избавиться от заболеваний, связанных с питанием, и смело откладывайте дела.</a:t>
            </a:r>
          </a:p>
        </p:txBody>
      </p:sp>
    </p:spTree>
    <p:extLst>
      <p:ext uri="{BB962C8B-B14F-4D97-AF65-F5344CB8AC3E}">
        <p14:creationId xmlns:p14="http://schemas.microsoft.com/office/powerpoint/2010/main" val="333705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188640"/>
            <a:ext cx="8640960" cy="410445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Здоровое питание как составляющая здорового образа жизни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Давайте рассмотрим примерный рацион в контексте каждого приёма пищи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Завтрак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Это первый и, пожалуй, самый важный приём пищи в сутках. Завтрак должен заряжать энергией, дарить бодрость и позволять организму раскрыть свой потенциал на всю мощь. Правда, стоит учитывать, что ЖКТ ещё не готов к сильным нагрузкам, поэтому лучше брать </a:t>
            </a:r>
            <a:r>
              <a:rPr lang="ru-RU" dirty="0" err="1">
                <a:solidFill>
                  <a:schemeClr val="bg1"/>
                </a:solidFill>
              </a:rPr>
              <a:t>легкоусваиваемые</a:t>
            </a:r>
            <a:r>
              <a:rPr lang="ru-RU" dirty="0">
                <a:solidFill>
                  <a:schemeClr val="bg1"/>
                </a:solidFill>
              </a:rPr>
              <a:t> и питательные блюда – это единственно верное решение, которое позволит сохранить работоспособность, не навредив при этом лишними нагрузками.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-Утренний </a:t>
            </a:r>
            <a:r>
              <a:rPr lang="ru-RU" dirty="0">
                <a:solidFill>
                  <a:schemeClr val="bg1"/>
                </a:solidFill>
              </a:rPr>
              <a:t>рацион должен базироваться в первую очередь на клетчатке, «правильных» углеводах и растительном белке. Это могут быть всевозможные каши (наибольшей популярностью пользуется овсяная, гречневая или кукурузная) с какой-либо белковой добавкой (небольшая котлетка из бобов, горстка арахиса или миндаля). А чтобы получить запас витаминов и просто поднять себе настроение с утра, можно приготовить порцию фруктового салатика.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-Несмотря </a:t>
            </a:r>
            <a:r>
              <a:rPr lang="ru-RU" dirty="0">
                <a:solidFill>
                  <a:schemeClr val="bg1"/>
                </a:solidFill>
              </a:rPr>
              <a:t>на сложившийся стереотип, использовать на завтрак свежевыжатый цитрусовый или яблочный сок – не самая лучшая идея. Лучше порадуйте желудок теплым травяным чаем с шиповником – это растение не только поднимает иммунитет, но и тонизирует.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-Если </a:t>
            </a:r>
            <a:r>
              <a:rPr lang="ru-RU" dirty="0">
                <a:solidFill>
                  <a:schemeClr val="bg1"/>
                </a:solidFill>
              </a:rPr>
              <a:t>вы не привыкли есть по утрам и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только </a:t>
            </a:r>
            <a:r>
              <a:rPr lang="ru-RU" dirty="0">
                <a:solidFill>
                  <a:schemeClr val="bg1"/>
                </a:solidFill>
              </a:rPr>
              <a:t>начинаете познавать правильное питание – </a:t>
            </a:r>
            <a:r>
              <a:rPr lang="ru-RU" dirty="0" smtClean="0">
                <a:solidFill>
                  <a:schemeClr val="bg1"/>
                </a:solidFill>
              </a:rPr>
              <a:t>составляющую </a:t>
            </a:r>
            <a:r>
              <a:rPr lang="ru-RU" dirty="0">
                <a:solidFill>
                  <a:schemeClr val="bg1"/>
                </a:solidFill>
              </a:rPr>
              <a:t>здорового образа жизни, не стоит сразу ломать свои привычки – приучайте желудок к полноценной пище постепенно, с каждым днём приводя рацион в порядок.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077072"/>
            <a:ext cx="3901440" cy="2494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8" y="4221088"/>
            <a:ext cx="4042789" cy="2350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29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260649"/>
            <a:ext cx="8640960" cy="432047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Обед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Этот приём пищи считается самым обильным, поскольку в середине дня ЖКТ уже способен правильно воспринимать еду, а организм все ещё нуждается в энергетических ресурсах. Не стоит наполнять желудок питательным </a:t>
            </a:r>
            <a:r>
              <a:rPr lang="ru-RU" dirty="0" err="1">
                <a:solidFill>
                  <a:schemeClr val="bg1"/>
                </a:solidFill>
              </a:rPr>
              <a:t>миксом</a:t>
            </a:r>
            <a:r>
              <a:rPr lang="ru-RU" dirty="0">
                <a:solidFill>
                  <a:schemeClr val="bg1"/>
                </a:solidFill>
              </a:rPr>
              <a:t> из фаст-</a:t>
            </a:r>
            <a:r>
              <a:rPr lang="ru-RU" dirty="0" err="1">
                <a:solidFill>
                  <a:schemeClr val="bg1"/>
                </a:solidFill>
              </a:rPr>
              <a:t>фудов</a:t>
            </a:r>
            <a:r>
              <a:rPr lang="ru-RU" dirty="0">
                <a:solidFill>
                  <a:schemeClr val="bg1"/>
                </a:solidFill>
              </a:rPr>
              <a:t> и прочих «быстрых» нутриентов, которые не приносят ничего, кроме тяжести, изжоги и лишнего веса. Лучше заранее продумать обед и по возможности взять его из дома (или найти в районе офиса приличное кафе с домашней кухней) – тогда проблемы с пищеварением обойдут вас стороной.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Ни </a:t>
            </a:r>
            <a:r>
              <a:rPr lang="ru-RU" dirty="0">
                <a:solidFill>
                  <a:schemeClr val="bg1"/>
                </a:solidFill>
              </a:rPr>
              <a:t>в коем случае нельзя умалять значимость первых блюд в рационе – для взрослого человека они не менее важны, чем для ребёнка. Отличным вариантом станет чечевичный, гороховый супы, суп-пюре с цветной капустой или вегетарианский борщ. Впрочем, овощной бульончик, приготовленный на скорую руку, тоже весьма полезен. Иногда можно побаловать себя грибным супом, однако кушать его ежедневно не стоит – грибы являются довольно тяжёлой </a:t>
            </a:r>
            <a:r>
              <a:rPr lang="ru-RU" dirty="0" err="1" smtClean="0">
                <a:solidFill>
                  <a:schemeClr val="bg1"/>
                </a:solidFill>
              </a:rPr>
              <a:t>пищей.В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качестве второго блюда можно приготовить практически всё, что угодно (при условии, что оно будет соответствовать принципам здорового питания). Отлично себя зарекомендовала каша с тыквой, гречневые биточки, плов с нутом, запеканка с грибами, </a:t>
            </a:r>
            <a:r>
              <a:rPr lang="ru-RU" dirty="0" err="1" smtClean="0">
                <a:solidFill>
                  <a:schemeClr val="bg1"/>
                </a:solidFill>
              </a:rPr>
              <a:t>рататуй</a:t>
            </a:r>
            <a:r>
              <a:rPr lang="ru-RU" dirty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В обед можно побаловать себя небольшим десертом (при условии, что первое и второе уже съедены). Можно приготовить морковный или кокосовый тортик, арахисовый батончик, запеканку с ягодами или суфле из взбитых фруктов. Ну и конечно, ни один обед не обойдется без напитков! В это время наиболее актуальны свежевыжатые соки, чай или обычная минеральная вода без газа.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961606"/>
            <a:ext cx="4032448" cy="249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61606"/>
            <a:ext cx="3888432" cy="2376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067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6000">
        <p:blinds dir="vert"/>
      </p:transition>
    </mc:Choice>
    <mc:Fallback xmlns="">
      <p:transition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Другая 1">
      <a:dk1>
        <a:srgbClr val="000000"/>
      </a:dk1>
      <a:lt1>
        <a:sysClr val="window" lastClr="FFFFFF"/>
      </a:lt1>
      <a:dk2>
        <a:srgbClr val="9EB060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369</TotalTime>
  <Words>2877</Words>
  <Application>Microsoft Office PowerPoint</Application>
  <PresentationFormat>Экран (4:3)</PresentationFormat>
  <Paragraphs>159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Tw Cen MT</vt:lpstr>
      <vt:lpstr>Паркет</vt:lpstr>
      <vt:lpstr>Культура питания-основа хорошего воспитания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питания-основа хорошего воспитания</dc:title>
  <dc:creator>Пользователь</dc:creator>
  <cp:lastModifiedBy>Пользователь Windows</cp:lastModifiedBy>
  <cp:revision>18</cp:revision>
  <dcterms:created xsi:type="dcterms:W3CDTF">2022-03-23T17:54:02Z</dcterms:created>
  <dcterms:modified xsi:type="dcterms:W3CDTF">2022-10-28T13:06:08Z</dcterms:modified>
</cp:coreProperties>
</file>