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74" r:id="rId4"/>
    <p:sldId id="263" r:id="rId5"/>
    <p:sldId id="264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0C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9" autoAdjust="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9" d="100"/>
          <a:sy n="89" d="100"/>
        </p:scale>
        <p:origin x="-379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3200" dirty="0"/>
              <a:t>Читаете ли Вы книги?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Читаете ли Вы книги?</c:v>
                </c:pt>
              </c:strCache>
            </c:strRef>
          </c:tx>
          <c:spPr>
            <a:solidFill>
              <a:srgbClr val="7030A0"/>
            </a:solidFill>
          </c:spPr>
          <c:explosion val="24"/>
          <c:dPt>
            <c:idx val="0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1-8F4E-4F83-92E7-B2F07709EB3E}"/>
              </c:ext>
            </c:extLst>
          </c:dPt>
          <c:dPt>
            <c:idx val="1"/>
            <c:bubble3D val="0"/>
            <c:explosion val="35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8F4E-4F83-92E7-B2F07709EB3E}"/>
              </c:ext>
            </c:extLst>
          </c:dPt>
          <c:dLbls>
            <c:dLbl>
              <c:idx val="0"/>
              <c:layout>
                <c:manualLayout>
                  <c:x val="-0.13985089619671889"/>
                  <c:y val="-0.2271861345695227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F4E-4F83-92E7-B2F07709EB3E}"/>
                </c:ext>
              </c:extLst>
            </c:dLbl>
            <c:dLbl>
              <c:idx val="1"/>
              <c:layout>
                <c:manualLayout>
                  <c:x val="8.2920994889456728E-2"/>
                  <c:y val="8.203293241390226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F4E-4F83-92E7-B2F07709EB3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0.81</c:v>
                </c:pt>
                <c:pt idx="1">
                  <c:v>0.19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F4E-4F83-92E7-B2F07709EB3E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0.4190838589142008"/>
          <c:y val="0.10150060487106372"/>
          <c:w val="0.16183228217159834"/>
          <c:h val="0.10959090965201397"/>
        </c:manualLayout>
      </c:layout>
      <c:overlay val="0"/>
      <c:txPr>
        <a:bodyPr/>
        <a:lstStyle/>
        <a:p>
          <a:pPr>
            <a:defRPr sz="2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hart>
    <c:title>
      <c:tx>
        <c:rich>
          <a:bodyPr/>
          <a:lstStyle/>
          <a:p>
            <a:pPr algn="ctr"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свое любимое произведение</a:t>
            </a:r>
          </a:p>
        </c:rich>
      </c:tx>
      <c:layout>
        <c:manualLayout>
          <c:xMode val="edge"/>
          <c:yMode val="edge"/>
          <c:x val="0.12862499999999999"/>
          <c:y val="3.7037037037037035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Назвоите свое любимое произведение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explosion val="25"/>
          <c:dPt>
            <c:idx val="0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1-89CA-423E-89D3-8E406DD01C97}"/>
              </c:ext>
            </c:extLst>
          </c:dPt>
          <c:dLbls>
            <c:dLbl>
              <c:idx val="0"/>
              <c:layout>
                <c:manualLayout>
                  <c:x val="-0.17851170166229222"/>
                  <c:y val="-9.307407407407407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9CA-423E-89D3-8E406DD01C97}"/>
                </c:ext>
              </c:extLst>
            </c:dLbl>
            <c:dLbl>
              <c:idx val="1"/>
              <c:layout>
                <c:manualLayout>
                  <c:x val="0.14697397200349957"/>
                  <c:y val="3.232239720034995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9CA-423E-89D3-8E406DD01C9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Назвали</c:v>
                </c:pt>
                <c:pt idx="1">
                  <c:v>Не назвали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0.56999999999999995</c:v>
                </c:pt>
                <c:pt idx="1">
                  <c:v>0.43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9CA-423E-89D3-8E406DD01C9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0.29529997812773401"/>
          <c:y val="9.5916739574219895E-2"/>
          <c:w val="0.4093999343832021"/>
          <c:h val="0.16168372703412073"/>
        </c:manualLayout>
      </c:layout>
      <c:overlay val="0"/>
      <c:txPr>
        <a:bodyPr/>
        <a:lstStyle/>
        <a:p>
          <a:pPr>
            <a:defRPr sz="2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времени в неделю уделяешь чтению?</a:t>
            </a:r>
          </a:p>
        </c:rich>
      </c:tx>
      <c:layout>
        <c:manualLayout>
          <c:xMode val="edge"/>
          <c:yMode val="edge"/>
          <c:x val="0.15239577865266843"/>
          <c:y val="0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Сколько времени в неделю уделяешь чтению?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1-0772-43FD-B5ED-448C963855BB}"/>
              </c:ext>
            </c:extLst>
          </c:dPt>
          <c:dPt>
            <c:idx val="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0772-43FD-B5ED-448C963855BB}"/>
              </c:ext>
            </c:extLst>
          </c:dPt>
          <c:dPt>
            <c:idx val="2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5-0772-43FD-B5ED-448C963855BB}"/>
              </c:ext>
            </c:extLst>
          </c:dPt>
          <c:dLbls>
            <c:dLbl>
              <c:idx val="0"/>
              <c:layout>
                <c:manualLayout>
                  <c:x val="-0.20696418416447945"/>
                  <c:y val="-8.7467920676582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772-43FD-B5ED-448C963855BB}"/>
                </c:ext>
              </c:extLst>
            </c:dLbl>
            <c:dLbl>
              <c:idx val="1"/>
              <c:layout>
                <c:manualLayout>
                  <c:x val="0.15567552493438319"/>
                  <c:y val="-8.409623797025371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772-43FD-B5ED-448C963855BB}"/>
                </c:ext>
              </c:extLst>
            </c:dLbl>
            <c:dLbl>
              <c:idx val="2"/>
              <c:layout>
                <c:manualLayout>
                  <c:x val="5.2222112860892386E-2"/>
                  <c:y val="8.447900262467192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772-43FD-B5ED-448C963855B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Менее 1 часа</c:v>
                </c:pt>
                <c:pt idx="1">
                  <c:v>От 1 до 3 часов</c:v>
                </c:pt>
                <c:pt idx="2">
                  <c:v>От 3 до 5 часов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0.56999999999999995</c:v>
                </c:pt>
                <c:pt idx="1">
                  <c:v>0.33</c:v>
                </c:pt>
                <c:pt idx="2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772-43FD-B5ED-448C963855B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overlay val="0"/>
      <c:txPr>
        <a:bodyPr/>
        <a:lstStyle/>
        <a:p>
          <a:pPr>
            <a:defRPr sz="2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hart>
    <c:title>
      <c:tx>
        <c:rich>
          <a:bodyPr/>
          <a:lstStyle/>
          <a:p>
            <a:pPr>
              <a:defRPr sz="3200"/>
            </a:pP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Если у тебя появилось свободное время, ты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33785097696121319"/>
          <c:w val="1"/>
          <c:h val="0.6061539807524060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Если у тебя появилось свободное время, ты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explosion val="25"/>
          <c:dPt>
            <c:idx val="0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1-CA79-4241-B12E-CA1318519372}"/>
              </c:ext>
            </c:extLst>
          </c:dPt>
          <c:dPt>
            <c:idx val="1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3-CA79-4241-B12E-CA1318519372}"/>
              </c:ext>
            </c:extLst>
          </c:dPt>
          <c:dPt>
            <c:idx val="2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5-CA79-4241-B12E-CA1318519372}"/>
              </c:ext>
            </c:extLst>
          </c:dPt>
          <c:dPt>
            <c:idx val="3"/>
            <c:bubble3D val="0"/>
            <c:spPr>
              <a:solidFill>
                <a:srgbClr val="FFFF00"/>
              </a:solidFill>
              <a:ln>
                <a:solidFill>
                  <a:srgbClr val="FFFF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CA79-4241-B12E-CA1318519372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9-CA79-4241-B12E-CA131851937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</c:spPr>
            <c:extLst>
              <c:ext xmlns:c16="http://schemas.microsoft.com/office/drawing/2014/chart" uri="{C3380CC4-5D6E-409C-BE32-E72D297353CC}">
                <c16:uniqueId val="{0000000B-CA79-4241-B12E-CA1318519372}"/>
              </c:ext>
            </c:extLst>
          </c:dPt>
          <c:dPt>
            <c:idx val="6"/>
            <c:bubble3D val="0"/>
            <c:spPr>
              <a:solidFill>
                <a:srgbClr val="E034C7"/>
              </a:solidFill>
            </c:spPr>
            <c:extLst>
              <c:ext xmlns:c16="http://schemas.microsoft.com/office/drawing/2014/chart" uri="{C3380CC4-5D6E-409C-BE32-E72D297353CC}">
                <c16:uniqueId val="{0000000D-CA79-4241-B12E-CA1318519372}"/>
              </c:ext>
            </c:extLst>
          </c:dPt>
          <c:dPt>
            <c:idx val="7"/>
            <c:bubble3D val="0"/>
            <c:spPr>
              <a:solidFill>
                <a:srgbClr val="002060"/>
              </a:solidFill>
            </c:spPr>
            <c:extLst>
              <c:ext xmlns:c16="http://schemas.microsoft.com/office/drawing/2014/chart" uri="{C3380CC4-5D6E-409C-BE32-E72D297353CC}">
                <c16:uniqueId val="{0000000F-CA79-4241-B12E-CA131851937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Читаешь книгу</c:v>
                </c:pt>
                <c:pt idx="1">
                  <c:v>Пойдешь гулять</c:v>
                </c:pt>
                <c:pt idx="2">
                  <c:v>Включишь компьютер</c:v>
                </c:pt>
                <c:pt idx="3">
                  <c:v>Посмотришь телевизор</c:v>
                </c:pt>
                <c:pt idx="4">
                  <c:v>Пойдешь спать</c:v>
                </c:pt>
                <c:pt idx="5">
                  <c:v>Сидишь в интернете</c:v>
                </c:pt>
                <c:pt idx="6">
                  <c:v>Деградируешь</c:v>
                </c:pt>
                <c:pt idx="7">
                  <c:v>Слушаешь музыку</c:v>
                </c:pt>
                <c:pt idx="8">
                  <c:v>Другое</c:v>
                </c:pt>
              </c:strCache>
            </c:strRef>
          </c:cat>
          <c:val>
            <c:numRef>
              <c:f>Лист1!$B$2:$B$10</c:f>
              <c:numCache>
                <c:formatCode>0%</c:formatCode>
                <c:ptCount val="9"/>
                <c:pt idx="0">
                  <c:v>0.14000000000000001</c:v>
                </c:pt>
                <c:pt idx="1">
                  <c:v>0.14000000000000001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  <c:pt idx="5">
                  <c:v>0.1</c:v>
                </c:pt>
                <c:pt idx="6">
                  <c:v>0.05</c:v>
                </c:pt>
                <c:pt idx="7">
                  <c:v>0.05</c:v>
                </c:pt>
                <c:pt idx="8">
                  <c:v>0.22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CA79-4241-B12E-CA1318519372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0"/>
          <c:y val="0.15314814814814814"/>
          <c:w val="0.99937926509186348"/>
          <c:h val="0.1869838145231846"/>
        </c:manualLayout>
      </c:layout>
      <c:overlay val="0"/>
      <c:txPr>
        <a:bodyPr/>
        <a:lstStyle/>
        <a:p>
          <a:pPr>
            <a:defRPr sz="21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hart>
    <c:title>
      <c:tx>
        <c:rich>
          <a:bodyPr/>
          <a:lstStyle/>
          <a:p>
            <a:pPr>
              <a:defRPr sz="3200"/>
            </a:pP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С какой целью ты читаешь?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 какой целью ты читаешь?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1-320F-4750-B938-6E6F90DE5DF5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3-320F-4750-B938-6E6F90DE5DF5}"/>
              </c:ext>
            </c:extLst>
          </c:dPt>
          <c:dPt>
            <c:idx val="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320F-4750-B938-6E6F90DE5DF5}"/>
              </c:ext>
            </c:extLst>
          </c:dPt>
          <c:dLbls>
            <c:dLbl>
              <c:idx val="0"/>
              <c:layout>
                <c:manualLayout>
                  <c:x val="-0.16326334208223972"/>
                  <c:y val="6.168139399241761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20F-4750-B938-6E6F90DE5DF5}"/>
                </c:ext>
              </c:extLst>
            </c:dLbl>
            <c:dLbl>
              <c:idx val="1"/>
              <c:layout>
                <c:manualLayout>
                  <c:x val="0.20822331583552056"/>
                  <c:y val="-0.1593102945465150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20F-4750-B938-6E6F90DE5DF5}"/>
                </c:ext>
              </c:extLst>
            </c:dLbl>
            <c:dLbl>
              <c:idx val="2"/>
              <c:layout>
                <c:manualLayout>
                  <c:x val="6.5217136920384958E-2"/>
                  <c:y val="7.002697579469233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20F-4750-B938-6E6F90DE5D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Подготовка к уроку литературы</c:v>
                </c:pt>
                <c:pt idx="1">
                  <c:v>Люблю читать</c:v>
                </c:pt>
                <c:pt idx="2">
                  <c:v>Не люблю читать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0.38</c:v>
                </c:pt>
                <c:pt idx="1">
                  <c:v>0.52</c:v>
                </c:pt>
                <c:pt idx="2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20F-4750-B938-6E6F90DE5DF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3.5821194225721775E-2"/>
          <c:y val="9.5916739574219895E-2"/>
          <c:w val="0.91169094488188962"/>
          <c:h val="0.17671784776902888"/>
        </c:manualLayout>
      </c:layout>
      <c:overlay val="0"/>
      <c:txPr>
        <a:bodyPr/>
        <a:lstStyle/>
        <a:p>
          <a:pPr>
            <a:defRPr sz="2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689651-1711-4682-BAE4-9EE3A419625A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63C679-BF96-4F92-96B8-C5AFA8C838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829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3C679-BF96-4F92-96B8-C5AFA8C8384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 образовательное учреждение</a:t>
            </a:r>
            <a:b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1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Агибаловская</a:t>
            </a:r>
            <a:r>
              <a:rPr lang="ru-RU" sz="3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средняя школа»</a:t>
            </a:r>
            <a:b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Итоговый проект по литературе на тему: </a:t>
            </a:r>
            <a:b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«Роль книги в жизни подростка»</a:t>
            </a:r>
            <a:b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496" y="3284984"/>
            <a:ext cx="5000660" cy="2645404"/>
          </a:xfrm>
        </p:spPr>
        <p:txBody>
          <a:bodyPr>
            <a:noAutofit/>
          </a:bodyPr>
          <a:lstStyle/>
          <a:p>
            <a:pPr algn="l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ученица 10-го класса,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Жманкова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Алиса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Волкова Наталья Александровна , учитель литературы и русского языка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2500298" y="5930389"/>
            <a:ext cx="4286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Агибалово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уч.г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77657"/>
            <a:ext cx="4571999" cy="4063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2677657"/>
            <a:ext cx="4572000" cy="4063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0364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Данную тему я выбрала не случайно: в настоящее время проблема исчезновения книги в жизни подростков приобретает особую значимость в связи с развитием компьютерных технологий. В настоящее время в сети интернет становится всё более возможным не только читать литературные новинки, но и делиться своим собственным творчеством с широкой аудиторией пользователей.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3867486" cy="2808312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я сама очень люблю читать, и мне кажется, несмотря на наличие в жизни современных подростков всяческих гаджетов, они не перестали читать бумажные книги.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7" y="3277608"/>
            <a:ext cx="4819314" cy="3580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7" y="26486"/>
            <a:ext cx="4788023" cy="3330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36" y="3237896"/>
            <a:ext cx="4485113" cy="36379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 flipH="1">
            <a:off x="9097963" y="274638"/>
            <a:ext cx="46037" cy="46037"/>
          </a:xfrm>
        </p:spPr>
        <p:txBody>
          <a:bodyPr>
            <a:normAutofit fontScale="90000"/>
          </a:bodyPr>
          <a:lstStyle/>
          <a:p>
            <a:r>
              <a:rPr lang="ru-RU" dirty="0"/>
              <a:t>	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3214686"/>
            <a:ext cx="464347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149059320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429124" y="2571744"/>
            <a:ext cx="43577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070CE9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070CE9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070CE9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070CE9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402256437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679" y="0"/>
            <a:ext cx="1944155" cy="3284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6064"/>
            <a:ext cx="1691680" cy="32689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095" y="3573017"/>
            <a:ext cx="1840025" cy="32816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573017"/>
            <a:ext cx="1800200" cy="327398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64" t="9051" r="2474" b="1506"/>
          <a:stretch/>
        </p:blipFill>
        <p:spPr>
          <a:xfrm>
            <a:off x="7452320" y="3573016"/>
            <a:ext cx="1691680" cy="33022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142" y="3573017"/>
            <a:ext cx="1833672" cy="330222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0"/>
            <a:ext cx="1800200" cy="328498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095" y="-15634"/>
            <a:ext cx="1840025" cy="330061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142" y="-15634"/>
            <a:ext cx="1833672" cy="330061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679" y="3573016"/>
            <a:ext cx="1944155" cy="32980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554908" y="3000372"/>
            <a:ext cx="44462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070CE9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070CE9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070CE9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163440761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1533852518"/>
              </p:ext>
            </p:extLst>
          </p:nvPr>
        </p:nvGraphicFramePr>
        <p:xfrm>
          <a:off x="-29497" y="11679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100765479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186</Words>
  <Application>Microsoft Office PowerPoint</Application>
  <PresentationFormat>Экран (4:3)</PresentationFormat>
  <Paragraphs>27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 Муниципальное бюджетное  образовательное учреждение «Агибаловская средняя школа»  Итоговый проект по литературе на тему:  «Роль книги в жизни подростка»        </vt:lpstr>
      <vt:lpstr>Презентация PowerPoint</vt:lpstr>
      <vt:lpstr>Но я сама очень люблю читать, и мне кажется, несмотря на наличие в жизни современных подростков всяческих гаджетов, они не перестали читать бумажные книги.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 образовательное учреждение «Агибаловская средняя школа» Холм-Жирковского района Смоленской области  Итоговый проект по обществознанию на тему:  «Компьютерная зависимость подростков»     Выполнила: ученица 9-го класса Паю Алина Руководитель: Зуева Елена Николаевна учитель истории и обществознания</dc:title>
  <dc:creator>user</dc:creator>
  <cp:lastModifiedBy>Рауль Ромашкин</cp:lastModifiedBy>
  <cp:revision>44</cp:revision>
  <dcterms:modified xsi:type="dcterms:W3CDTF">2022-10-28T20:46:53Z</dcterms:modified>
</cp:coreProperties>
</file>