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96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97" r:id="rId15"/>
    <p:sldId id="298" r:id="rId16"/>
    <p:sldId id="270" r:id="rId17"/>
    <p:sldId id="271" r:id="rId18"/>
    <p:sldId id="299" r:id="rId19"/>
    <p:sldId id="269" r:id="rId20"/>
    <p:sldId id="275" r:id="rId21"/>
    <p:sldId id="300" r:id="rId22"/>
    <p:sldId id="291" r:id="rId23"/>
    <p:sldId id="292" r:id="rId24"/>
    <p:sldId id="293" r:id="rId25"/>
    <p:sldId id="294" r:id="rId26"/>
    <p:sldId id="29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CC"/>
    <a:srgbClr val="FF0066"/>
    <a:srgbClr val="0033CC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3907" autoAdjust="0"/>
  </p:normalViewPr>
  <p:slideViewPr>
    <p:cSldViewPr>
      <p:cViewPr varScale="1">
        <p:scale>
          <a:sx n="105" d="100"/>
          <a:sy n="105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E236-C598-4F13-BB2C-904856057DE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5CA97-0AEE-421C-B21C-F485CD77A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94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5CA97-0AEE-421C-B21C-F485CD77A1F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90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355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56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569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357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357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7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357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81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358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85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358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58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9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FE8D093-EE1E-452E-8D76-D86182CB40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359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360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D6939-757C-46E4-AC78-6588972ECA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2597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F1C66-8319-4032-AF76-B7E184B19E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8409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F6EA9F-B986-4916-BC1D-AF6714E3E9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788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041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96515E-FCAD-40A7-90B7-55D4326190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05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507F9-2BE4-4D96-8283-39B599BB14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144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22665-5ABE-43E0-BC32-7764355754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101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4710F-D2FC-4212-91DD-0AB0E735E6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389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6D39F-EEA7-4779-BFE6-AC44DA97224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60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69F2F-6B68-4E74-8A6C-37DCB9BCA2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745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CF280-858D-4B56-A4D3-37163DD4D8F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431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9C691-F6CB-4794-B1AB-AD31D02807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667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F20D9-F418-40C7-A1F3-12C429C311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722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253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32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3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543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254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2547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5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55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5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7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257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55C577-85D5-489D-B7B2-840CFACCBDB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596900"/>
            <a:ext cx="8108950" cy="2544763"/>
          </a:xfrm>
        </p:spPr>
        <p:txBody>
          <a:bodyPr/>
          <a:lstStyle/>
          <a:p>
            <a:r>
              <a:rPr lang="ru-RU" sz="5900" dirty="0">
                <a:solidFill>
                  <a:srgbClr val="0033CC"/>
                </a:solidFill>
                <a:latin typeface="Georgia" pitchFamily="18" charset="0"/>
              </a:rPr>
              <a:t>Театрализованная деятельность </a:t>
            </a:r>
            <a:br>
              <a:rPr lang="ru-RU" sz="5900" dirty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5900" dirty="0">
                <a:solidFill>
                  <a:srgbClr val="0033CC"/>
                </a:solidFill>
                <a:latin typeface="Georgia" pitchFamily="18" charset="0"/>
              </a:rPr>
              <a:t>в ДОУ</a:t>
            </a:r>
            <a:r>
              <a:rPr lang="ru-RU" dirty="0">
                <a:solidFill>
                  <a:srgbClr val="0033CC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4008" y="3933056"/>
            <a:ext cx="4176464" cy="2232101"/>
          </a:xfrm>
        </p:spPr>
        <p:txBody>
          <a:bodyPr/>
          <a:lstStyle/>
          <a:p>
            <a:r>
              <a:rPr lang="ru-RU" sz="2800" dirty="0" smtClean="0">
                <a:solidFill>
                  <a:srgbClr val="FF0066"/>
                </a:solidFill>
                <a:latin typeface="Georgia" pitchFamily="18" charset="0"/>
              </a:rPr>
              <a:t>Подготовила: Суркова В.А.,</a:t>
            </a:r>
          </a:p>
          <a:p>
            <a:r>
              <a:rPr lang="ru-RU" sz="2800" dirty="0" smtClean="0">
                <a:solidFill>
                  <a:srgbClr val="FF0066"/>
                </a:solidFill>
                <a:latin typeface="Georgia" pitchFamily="18" charset="0"/>
              </a:rPr>
              <a:t>  </a:t>
            </a:r>
            <a:r>
              <a:rPr lang="ru-RU" sz="2800" dirty="0" err="1" smtClean="0">
                <a:solidFill>
                  <a:srgbClr val="FF0066"/>
                </a:solidFill>
                <a:latin typeface="Georgia" pitchFamily="18" charset="0"/>
              </a:rPr>
              <a:t>муз.руководитель</a:t>
            </a:r>
            <a:endParaRPr lang="ru-RU" sz="2800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88640"/>
            <a:ext cx="779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БГО СОШ № 13 структурное подразделение детский сад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476672" y="0"/>
            <a:ext cx="8243887" cy="863749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Настольный </a:t>
            </a:r>
            <a:r>
              <a:rPr lang="ru-RU" sz="4000" b="1" dirty="0">
                <a:solidFill>
                  <a:srgbClr val="0000CC"/>
                </a:solidFill>
                <a:latin typeface="Georgia" pitchFamily="18" charset="0"/>
              </a:rPr>
              <a:t>театр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5003800"/>
          </a:xfrm>
        </p:spPr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Помогает учить детей координировать движения рук и глаз;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Сопровождать движения пальцев речью;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Побуждает выражать свои эмоции посредством мимики и речи.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260648"/>
            <a:ext cx="3275856" cy="245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C:\Users\PK\Desktop\Презентация\IMG_20210419_1654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2708920"/>
            <a:ext cx="2592288" cy="1944216"/>
          </a:xfrm>
          <a:prstGeom prst="rect">
            <a:avLst/>
          </a:prstGeom>
          <a:noFill/>
        </p:spPr>
      </p:pic>
      <p:pic>
        <p:nvPicPr>
          <p:cNvPr id="11" name="Picture 3" descr="C:\Users\PK\Desktop\Презентация\IMG_20210419_1659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4365104"/>
            <a:ext cx="3035829" cy="227687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77887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на перчатке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949950"/>
          </a:xfrm>
        </p:spPr>
        <p:txBody>
          <a:bodyPr/>
          <a:lstStyle/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Оказывает потрясающее терапевтическое воздействие: помогает бороться с нарушениями речи, неврозами;</a:t>
            </a:r>
          </a:p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Помогает справиться с переживаниями, страхами;</a:t>
            </a:r>
          </a:p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Перчаточная кукла передает весь спектр эмоций, которые испытывают дети.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40768"/>
            <a:ext cx="4464496" cy="4824536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243887" cy="868958"/>
          </a:xfrm>
        </p:spPr>
        <p:txBody>
          <a:bodyPr/>
          <a:lstStyle/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Театр кукол </a:t>
            </a:r>
            <a:r>
              <a:rPr lang="ru-RU" b="1" dirty="0" err="1">
                <a:solidFill>
                  <a:srgbClr val="0000CC"/>
                </a:solidFill>
                <a:latin typeface="Georgia" pitchFamily="18" charset="0"/>
              </a:rPr>
              <a:t>Би-ба-бо</a:t>
            </a:r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196752"/>
            <a:ext cx="4038600" cy="547260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/>
              <a:t>   </a:t>
            </a: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себя( свою руку) с куклой.</a:t>
            </a:r>
          </a:p>
        </p:txBody>
      </p:sp>
      <p:pic>
        <p:nvPicPr>
          <p:cNvPr id="46086" name="Picture 6" descr="p10705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36712"/>
            <a:ext cx="3480387" cy="2610291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645024"/>
            <a:ext cx="39364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243887" cy="1366838"/>
          </a:xfrm>
        </p:spPr>
        <p:txBody>
          <a:bodyPr/>
          <a:lstStyle/>
          <a:p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>При игре в кукольный театр, используя куклы </a:t>
            </a:r>
            <a:r>
              <a:rPr lang="ru-RU" sz="4000" b="1" dirty="0" err="1">
                <a:solidFill>
                  <a:srgbClr val="FF0066"/>
                </a:solidFill>
                <a:latin typeface="Georgia" pitchFamily="18" charset="0"/>
              </a:rPr>
              <a:t>Би-ба-бо</a:t>
            </a:r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>, невозможно играть молча!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5068888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</a:t>
            </a:r>
            <a:endParaRPr lang="ru-RU" dirty="0" smtClean="0"/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Georgia" pitchFamily="18" charset="0"/>
              </a:rPr>
              <a:t>   Поэтому </a:t>
            </a:r>
            <a:r>
              <a:rPr lang="ru-RU" sz="3600" b="1" dirty="0">
                <a:solidFill>
                  <a:srgbClr val="000000"/>
                </a:solidFill>
                <a:latin typeface="Georgia" pitchFamily="18" charset="0"/>
              </a:rPr>
              <a:t>именно эти куклы часто используют в своей работе </a:t>
            </a:r>
            <a:r>
              <a:rPr lang="ru-RU" sz="3600" b="1" dirty="0" smtClean="0">
                <a:solidFill>
                  <a:srgbClr val="000000"/>
                </a:solidFill>
                <a:latin typeface="Georgia" pitchFamily="18" charset="0"/>
              </a:rPr>
              <a:t>педагоги</a:t>
            </a:r>
            <a:r>
              <a:rPr lang="ru-RU" sz="3600" b="1" dirty="0">
                <a:solidFill>
                  <a:srgbClr val="000000"/>
                </a:solidFill>
                <a:latin typeface="Georgia" pitchFamily="18" charset="0"/>
              </a:rPr>
              <a:t>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PK\Desktop\Презентация\IMG_20210419_164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2348880"/>
            <a:ext cx="3743883" cy="28079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PK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43887" cy="796950"/>
          </a:xfrm>
        </p:spPr>
        <p:txBody>
          <a:bodyPr/>
          <a:lstStyle/>
          <a:p>
            <a:r>
              <a:rPr lang="ru-RU" sz="2400" dirty="0" smtClean="0"/>
              <a:t>Организация уголка театрализованной деятельности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PK\Desktop\Презентация\IMG_20210419_1753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1340768"/>
            <a:ext cx="3564096" cy="4752128"/>
          </a:xfrm>
          <a:prstGeom prst="rect">
            <a:avLst/>
          </a:prstGeom>
          <a:noFill/>
        </p:spPr>
      </p:pic>
      <p:pic>
        <p:nvPicPr>
          <p:cNvPr id="7" name="Рисунок 6" descr="F:\ФОТО, Ромашка\фото для аттестации\IMG_586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412776"/>
            <a:ext cx="49685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2246312"/>
          </a:xfrm>
        </p:spPr>
        <p:txBody>
          <a:bodyPr/>
          <a:lstStyle/>
          <a:p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>Игра-драматизация</a:t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Самый «разговорный»</a:t>
            </a:r>
            <a:br>
              <a:rPr lang="ru-RU" sz="2800"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вид театрализованной</a:t>
            </a:r>
            <a:br>
              <a:rPr lang="ru-RU" sz="2800"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деятельности.</a:t>
            </a:r>
            <a:br>
              <a:rPr lang="ru-RU" sz="2800">
                <a:latin typeface="Georgia" pitchFamily="18" charset="0"/>
              </a:rPr>
            </a:br>
            <a:endParaRPr lang="ru-RU" sz="2800">
              <a:latin typeface="Georgia" pitchFamily="18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748712" cy="4868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Целостное воздействие на личность ребенка: его раскрепощение, самостоятельное творчество, развитие ведущих психических процессов;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Способствует самопознанию и самовыражению личности;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Создает условия для социализации, усиливая адаптационные способности, корректирует коммуникативные качества, помогает осознанию чувства удовлетворения, радости, успешности.</a:t>
            </a:r>
          </a:p>
          <a:p>
            <a:pPr>
              <a:lnSpc>
                <a:spcPct val="90000"/>
              </a:lnSpc>
            </a:pPr>
            <a:endParaRPr lang="ru-RU" sz="2800" b="1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957387"/>
          </a:xfrm>
        </p:spPr>
        <p:txBody>
          <a:bodyPr/>
          <a:lstStyle/>
          <a:p>
            <a:r>
              <a:rPr lang="ru-RU" sz="2800" b="1">
                <a:solidFill>
                  <a:srgbClr val="FF0066"/>
                </a:solidFill>
                <a:latin typeface="Georgia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игра-драматизация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PK\Desktop\Презентация\IMG_20210419_1544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132856"/>
            <a:ext cx="5280587" cy="3960440"/>
          </a:xfrm>
          <a:prstGeom prst="rect">
            <a:avLst/>
          </a:prstGeom>
          <a:noFill/>
        </p:spPr>
      </p:pic>
      <p:pic>
        <p:nvPicPr>
          <p:cNvPr id="10243" name="Picture 3" descr="C:\Users\PK\Desktop\Презентация\IMG_20210419_1709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2132856"/>
            <a:ext cx="2988032" cy="3984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484784"/>
            <a:ext cx="3826768" cy="4211489"/>
          </a:xfrm>
        </p:spPr>
        <p:txBody>
          <a:bodyPr/>
          <a:lstStyle/>
          <a:p>
            <a:r>
              <a:rPr lang="ru-RU" dirty="0" smtClean="0"/>
              <a:t>Совместная театральная деятельность сближает и объединяет взрослых и детей</a:t>
            </a:r>
            <a:endParaRPr lang="ru-RU" dirty="0"/>
          </a:p>
        </p:txBody>
      </p:sp>
      <p:pic>
        <p:nvPicPr>
          <p:cNvPr id="11267" name="Picture 3" descr="C:\Users\PK\Desktop\IMG_2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3789040"/>
            <a:ext cx="3744416" cy="2808185"/>
          </a:xfrm>
          <a:prstGeom prst="rect">
            <a:avLst/>
          </a:prstGeom>
          <a:noFill/>
        </p:spPr>
      </p:pic>
      <p:pic>
        <p:nvPicPr>
          <p:cNvPr id="11268" name="Picture 4" descr="C:\Users\PK\Desktop\DSC005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60648"/>
            <a:ext cx="4536504" cy="3402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3188"/>
            <a:ext cx="8964612" cy="1314450"/>
          </a:xfrm>
        </p:spPr>
        <p:txBody>
          <a:bodyPr/>
          <a:lstStyle/>
          <a:p>
            <a:r>
              <a:rPr lang="ru-RU" sz="5400" b="1">
                <a:solidFill>
                  <a:srgbClr val="FF0066"/>
                </a:solidFill>
                <a:latin typeface="Georgia" pitchFamily="18" charset="0"/>
              </a:rPr>
              <a:t>Театрализованная деятельность-это…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686800" cy="5256212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 …не просто игра!</a:t>
            </a:r>
          </a:p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0"/>
            <a:ext cx="9720263" cy="1417638"/>
          </a:xfrm>
        </p:spPr>
        <p:txBody>
          <a:bodyPr/>
          <a:lstStyle/>
          <a:p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>На что направлена театрализованная деятельность?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713788" cy="5445125"/>
          </a:xfrm>
        </p:spPr>
        <p:txBody>
          <a:bodyPr/>
          <a:lstStyle/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На развитие у ее участников ощущений, чувств, эмоций;</a:t>
            </a:r>
          </a:p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На развитие мышления, воображения, внимания, памяти;</a:t>
            </a:r>
          </a:p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На развитие фантазии;</a:t>
            </a:r>
          </a:p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На формирование волевых качеств;</a:t>
            </a:r>
          </a:p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На развитие многих навыков и умений(речевых, </a:t>
            </a:r>
            <a:r>
              <a:rPr lang="ru-RU" b="1" dirty="0" err="1">
                <a:solidFill>
                  <a:srgbClr val="0000CC"/>
                </a:solidFill>
                <a:latin typeface="Georgia" pitchFamily="18" charset="0"/>
              </a:rPr>
              <a:t>коммуникатив-ных</a:t>
            </a:r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, организаторских, двигательных и т.д.)</a:t>
            </a:r>
          </a:p>
          <a:p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PK\Desktop\DSC005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PK\Desktop\DSC005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Музыкальная сказка, как средство приобщения детей к театру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4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Georgia" pitchFamily="18" charset="0"/>
              </a:rPr>
              <a:t>Что такое музыкальная сказка? Это сказка, </a:t>
            </a:r>
            <a:r>
              <a:rPr lang="ru-RU" sz="2800" b="1" i="1" dirty="0" smtClean="0">
                <a:solidFill>
                  <a:srgbClr val="0000CC"/>
                </a:solidFill>
                <a:latin typeface="Georgia" pitchFamily="18" charset="0"/>
              </a:rPr>
              <a:t>«написанная»</a:t>
            </a:r>
            <a:r>
              <a:rPr lang="ru-RU" sz="2800" b="1" dirty="0" smtClean="0">
                <a:solidFill>
                  <a:srgbClr val="0000CC"/>
                </a:solidFill>
                <a:latin typeface="Georgia" pitchFamily="18" charset="0"/>
              </a:rPr>
              <a:t> с помощью музыки, и поэтому действия-поступки, чувства-настроения персонажей проявляются очень ярко. А что говорят дети? – это сказка, где герои не только говорят, но еще и поют, танцуют, играют на музыкальных инструментах. Это увлекательное путешествие вместе с музыкой в мир сказки, где можно быть и зрителем, и исполнителем, и сочинителем</a:t>
            </a:r>
            <a:r>
              <a:rPr lang="ru-RU" sz="2800" b="1" dirty="0" smtClean="0">
                <a:solidFill>
                  <a:srgbClr val="0000CC"/>
                </a:solidFill>
              </a:rPr>
              <a:t>.</a:t>
            </a:r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Georgia" pitchFamily="18" charset="0"/>
              </a:rPr>
              <a:t>Музыкальные сказки отличаются от обычных сказок для детей. </a:t>
            </a:r>
            <a:endParaRPr lang="ru-RU" sz="2800" b="1" dirty="0">
              <a:solidFill>
                <a:schemeClr val="accent4">
                  <a:lumMod val="75000"/>
                  <a:lumOff val="2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   Они яркие, самобытные, несколько необычные для традиционного восприятия. Развёртывание сюжета сказки сопровождается музыкой;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Picture 2" descr="C:\Users\PK\Desktop\DSC005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1700808"/>
            <a:ext cx="4536504" cy="3402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0" y="476672"/>
            <a:ext cx="8291264" cy="5579641"/>
          </a:xfrm>
          <a:prstGeom prst="rect">
            <a:avLst/>
          </a:prstGeom>
        </p:spPr>
        <p:txBody>
          <a:bodyPr/>
          <a:lstStyle/>
          <a:p>
            <a:pPr marL="2057400" marR="0" lvl="4" indent="-2286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eorgia" pitchFamily="18" charset="0"/>
              </a:rPr>
              <a:t>Музыкальные сказки развивают художественный вкус, творческие способности, формируют устойчивый интерес к театральному искусству, что в дальнейшем создает у ребенка потребность обращаться к театру, как к источнику эмоционального сопереживания, творческого соучастия.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497724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Работая в этом направлении мы реализуем следующие задачи: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• совершенствовать всестороннее развитие творческих способностей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детей средствами театрального искусства</a:t>
            </a:r>
            <a:r>
              <a:rPr lang="ru-RU" sz="2000" dirty="0" smtClean="0">
                <a:solidFill>
                  <a:schemeClr val="accent3">
                    <a:lumMod val="25000"/>
                  </a:schemeClr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• развивать творческую самостоятельность в создании художественного образа, используя для этой цели игровые, песенные, танцевальные импровизации;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• продолжать активизировать и уточнять словарь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• побуждать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детей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 импровизировать на тему знакомых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сказок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придумывать истории собственного сочинения индивидуально и коллективно;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• формировать желание принимать активное участие в праздниках и развлечениях, используя умения и навыки,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приобретенные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 на занятиях и в самостоятельной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• познакомить с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театральным жанром – музыкальная сказка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через использование всех сценических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средств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: слово,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музыка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движение, мимика, пластика, импровизация;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• развивать основы актерского мастерства.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043608" y="299842"/>
            <a:ext cx="6696744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Постановка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музыкальной сказки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 – это чудесный ключик, который открывает дверцу в волшебный мир образов, красок, звуков. Это творчество, импровизация, требующие от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детей труда и фантазии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а от взрослых – выдумки и изобретательности в костюмах и декорациях.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4869160"/>
            <a:ext cx="41764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 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3188"/>
            <a:ext cx="9144000" cy="1093787"/>
          </a:xfrm>
        </p:spPr>
        <p:txBody>
          <a:bodyPr/>
          <a:lstStyle/>
          <a:p>
            <a:r>
              <a:rPr lang="ru-RU" sz="3600" b="1">
                <a:solidFill>
                  <a:srgbClr val="FF0066"/>
                </a:solidFill>
                <a:latin typeface="Georgia" pitchFamily="18" charset="0"/>
              </a:rPr>
              <a:t>Влияние театрализованной игры на развитие речи ребенка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25538"/>
            <a:ext cx="8280400" cy="55435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>
                <a:solidFill>
                  <a:srgbClr val="0000CC"/>
                </a:solidFill>
                <a:latin typeface="Georgia" pitchFamily="18" charset="0"/>
              </a:rPr>
              <a:t>Театрализованная игра: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CC"/>
                </a:solidFill>
                <a:latin typeface="Georgia" pitchFamily="18" charset="0"/>
              </a:rPr>
              <a:t>Стимулирует активную речь за счет расширения словарного запаса;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CC"/>
                </a:solidFill>
                <a:latin typeface="Georgia" pitchFamily="18" charset="0"/>
              </a:rPr>
              <a:t>Ребенок усваивает богатство родного языка, его выразительные средства(динамику, темп, интонацию и др.);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CC"/>
                </a:solidFill>
                <a:latin typeface="Georgia" pitchFamily="18" charset="0"/>
              </a:rPr>
              <a:t>Совершенствует артикуляционный аппарат;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CC"/>
                </a:solidFill>
                <a:latin typeface="Georgia" pitchFamily="18" charset="0"/>
              </a:rPr>
              <a:t>Формируется диалогическая, эмоционально насыщенная, выразительная речь.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Речь ребенка и различные виды театра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700808"/>
            <a:ext cx="4787900" cy="56610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CC"/>
                </a:solidFill>
                <a:latin typeface="Georgia" pitchFamily="18" charset="0"/>
              </a:rPr>
              <a:t>Пальчиковый    театр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Способствует развитию речи, внимания, памяти</a:t>
            </a: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;</a:t>
            </a:r>
          </a:p>
          <a:p>
            <a:pPr>
              <a:buFontTx/>
              <a:buNone/>
            </a:pPr>
            <a:endParaRPr lang="ru-RU" sz="24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формирует пространственные представления</a:t>
            </a: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;</a:t>
            </a:r>
          </a:p>
        </p:txBody>
      </p:sp>
      <p:pic>
        <p:nvPicPr>
          <p:cNvPr id="25606" name="Picture 6" descr="1344778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7300" y="1628775"/>
            <a:ext cx="3681413" cy="4464050"/>
          </a:xfrm>
          <a:prstGeom prst="rect">
            <a:avLst/>
          </a:prstGeom>
          <a:ln w="57150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dirty="0" smtClean="0"/>
              <a:t>Праздники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3861048"/>
            <a:ext cx="4038600" cy="2808312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dirty="0" smtClean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000" b="1" dirty="0" smtClean="0">
                <a:solidFill>
                  <a:srgbClr val="000000"/>
                </a:solidFill>
                <a:latin typeface="Georgia" pitchFamily="18" charset="0"/>
              </a:rPr>
              <a:t>развивает ловкость, точность, выразительность, координацию движений;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000" b="1" dirty="0" smtClean="0">
                <a:solidFill>
                  <a:srgbClr val="000000"/>
                </a:solidFill>
                <a:latin typeface="Georgia" pitchFamily="18" charset="0"/>
              </a:rPr>
              <a:t> повышает работоспособность, тонус коры головного мозга.</a:t>
            </a:r>
          </a:p>
          <a:p>
            <a:endParaRPr lang="ru-RU" dirty="0"/>
          </a:p>
        </p:txBody>
      </p:sp>
      <p:pic>
        <p:nvPicPr>
          <p:cNvPr id="55298" name="Picture 2" descr="C:\Users\PK\Desktop\Презентация\IMG_20210419_1635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88640"/>
            <a:ext cx="3240000" cy="4320000"/>
          </a:xfrm>
          <a:prstGeom prst="rect">
            <a:avLst/>
          </a:prstGeom>
          <a:noFill/>
        </p:spPr>
      </p:pic>
      <p:pic>
        <p:nvPicPr>
          <p:cNvPr id="1026" name="Picture 2" descr="C:\Users\PK\Desktop\Презентация\IMG_20210419_1636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924944"/>
            <a:ext cx="4992555" cy="374441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188640"/>
            <a:ext cx="4644008" cy="348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2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0"/>
            <a:ext cx="4038600" cy="6597650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Стимулирование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кончиков пальцев, движение кистями рук, игра с пальцами ускоряют процесс речевого и умственного развития </a:t>
            </a:r>
          </a:p>
        </p:txBody>
      </p:sp>
      <p:pic>
        <p:nvPicPr>
          <p:cNvPr id="27666" name="Picture 18" descr="2f42a6478b6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188913"/>
            <a:ext cx="3425825" cy="3130550"/>
          </a:xfrm>
          <a:prstGeom prst="rect">
            <a:avLst/>
          </a:prstGeom>
          <a:ln w="57150">
            <a:solidFill>
              <a:srgbClr val="FF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69" name="Picture 21" descr="repka_finger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638" y="3573463"/>
            <a:ext cx="3638550" cy="3024187"/>
          </a:xfrm>
          <a:prstGeom prst="rect">
            <a:avLst/>
          </a:prstGeom>
          <a:ln w="57150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65225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картинок и фланелеграф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4787900" cy="5805487"/>
          </a:xfrm>
        </p:spPr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Развивают творческие способности;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Содействуют эстетическому воспитанию;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Развивают ловкость, умение управлять своими движениями, концентрировать внимание на одном виде деятельности.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PK\Desktop\Презентация\IMG_20210419_1628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268760"/>
            <a:ext cx="4032448" cy="537659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333375"/>
            <a:ext cx="4100512" cy="61912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/>
              <a:t>  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Действуя с различными картинками, у ребенка развивается мелкая моторика рук, что способствует более успешному и эффективному развитию речи.</a:t>
            </a:r>
          </a:p>
          <a:p>
            <a:endParaRPr lang="ru-RU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PK\Desktop\Презентация\IMG_20210419_1641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188640"/>
            <a:ext cx="4680520" cy="3510390"/>
          </a:xfrm>
          <a:prstGeom prst="rect">
            <a:avLst/>
          </a:prstGeom>
          <a:noFill/>
        </p:spPr>
      </p:pic>
      <p:pic>
        <p:nvPicPr>
          <p:cNvPr id="3075" name="Picture 3" descr="C:\Users\PK\Desktop\Презентация\IMG_20210419_1651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789040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04862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Вязаный театр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08050"/>
            <a:ext cx="4316412" cy="5689600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Развивает моторно-двигательную, зрительную, слуховую координацию;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Формирует творческие способности, артистизм;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Обогащает пассивный и активный словарь</a:t>
            </a:r>
          </a:p>
        </p:txBody>
      </p:sp>
      <p:pic>
        <p:nvPicPr>
          <p:cNvPr id="36874" name="Picture 10" descr="1274668310_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052736"/>
            <a:ext cx="3671888" cy="2625725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PK\Desktop\Презентация\IMG_20210419_1607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879050"/>
            <a:ext cx="3888432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8" grpId="0" build="p"/>
    </p:bldLst>
  </p:timing>
</p:sld>
</file>

<file path=ppt/theme/theme1.xml><?xml version="1.0" encoding="utf-8"?>
<a:theme xmlns:a="http://schemas.openxmlformats.org/drawingml/2006/main" name="Шары">
  <a:themeElements>
    <a:clrScheme name="Шары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744</TotalTime>
  <Words>522</Words>
  <Application>Microsoft Office PowerPoint</Application>
  <PresentationFormat>Экран (4:3)</PresentationFormat>
  <Paragraphs>73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Шары</vt:lpstr>
      <vt:lpstr>Театрализованная деятельность  в ДОУ </vt:lpstr>
      <vt:lpstr>На что направлена театрализованная деятельность?</vt:lpstr>
      <vt:lpstr>Влияние театрализованной игры на развитие речи ребенка</vt:lpstr>
      <vt:lpstr>Речь ребенка и различные виды театра</vt:lpstr>
      <vt:lpstr>Слайд 5</vt:lpstr>
      <vt:lpstr>Слайд 6</vt:lpstr>
      <vt:lpstr>Театр картинок и фланелеграф</vt:lpstr>
      <vt:lpstr>Слайд 8</vt:lpstr>
      <vt:lpstr>Вязаный театр</vt:lpstr>
      <vt:lpstr>Настольный театр</vt:lpstr>
      <vt:lpstr>Театр на перчатке</vt:lpstr>
      <vt:lpstr>Театр кукол Би-ба-бо</vt:lpstr>
      <vt:lpstr>При игре в кукольный театр, используя куклы Би-ба-бо, невозможно играть молча!</vt:lpstr>
      <vt:lpstr>Слайд 14</vt:lpstr>
      <vt:lpstr>Организация уголка театрализованной деятельности</vt:lpstr>
      <vt:lpstr>    Игра-драматизация Самый «разговорный» вид театрализованной деятельности. </vt:lpstr>
      <vt:lpstr>Ни один другой вид театрализованной деятельности  так не способствует развитию артистизма, выразительности движений и речи, как игра-драматизация</vt:lpstr>
      <vt:lpstr>Слайд 18</vt:lpstr>
      <vt:lpstr>Театрализованная деятельность-это…</vt:lpstr>
      <vt:lpstr>Слайд 20</vt:lpstr>
      <vt:lpstr>Слайд 21</vt:lpstr>
      <vt:lpstr>Музыкальная сказка, как средство приобщения детей к театру </vt:lpstr>
      <vt:lpstr>Музыкальные сказки отличаются от обычных сказок для детей. </vt:lpstr>
      <vt:lpstr>Слайд 24</vt:lpstr>
      <vt:lpstr>Слайд 25</vt:lpstr>
      <vt:lpstr>Слайд 26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admin</cp:lastModifiedBy>
  <cp:revision>53</cp:revision>
  <dcterms:created xsi:type="dcterms:W3CDTF">2012-09-13T07:56:08Z</dcterms:created>
  <dcterms:modified xsi:type="dcterms:W3CDTF">2022-10-28T15:11:28Z</dcterms:modified>
</cp:coreProperties>
</file>