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theme+xml" PartName="/ppt/theme/theme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theme+xml" PartName="/ppt/theme/them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0" r:id="rId2"/>
    <p:sldMasterId id="2147483792" r:id="rId3"/>
  </p:sldMasterIdLst>
  <p:sldIdLst>
    <p:sldId id="275" r:id="rId4"/>
    <p:sldId id="270" r:id="rId5"/>
    <p:sldId id="402" r:id="rId6"/>
    <p:sldId id="403" r:id="rId7"/>
    <p:sldId id="343" r:id="rId8"/>
    <p:sldId id="256" r:id="rId9"/>
    <p:sldId id="257" r:id="rId10"/>
    <p:sldId id="265" r:id="rId11"/>
    <p:sldId id="264" r:id="rId12"/>
    <p:sldId id="263" r:id="rId13"/>
    <p:sldId id="262" r:id="rId14"/>
    <p:sldId id="261" r:id="rId15"/>
    <p:sldId id="260" r:id="rId16"/>
    <p:sldId id="259" r:id="rId17"/>
    <p:sldId id="258" r:id="rId18"/>
    <p:sldId id="267" r:id="rId19"/>
    <p:sldId id="268" r:id="rId20"/>
    <p:sldId id="269" r:id="rId21"/>
    <p:sldId id="274" r:id="rId2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37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322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748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4843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7508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0460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1538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0889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1814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2824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7662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539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1263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93592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19293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6048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09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4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057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555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406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585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76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074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012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6.jpeg"/></Relationships>
</file>

<file path=ppt/slides/_rels/slide14.xml.rels><?xml version="1.0" encoding="UTF-8" standalone="yes" ?><Relationships xmlns="http://schemas.openxmlformats.org/package/2006/relationships"><Relationship Id="rId2" Target="../media/image27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24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73759"/>
            <a:ext cx="7272808" cy="1351185"/>
          </a:xfrm>
        </p:spPr>
        <p:txBody>
          <a:bodyPr>
            <a:normAutofit fontScale="90000"/>
          </a:bodyPr>
          <a:lstStyle/>
          <a:p>
            <a:r>
              <a:rPr lang="ru-RU" sz="4500" dirty="0"/>
              <a:t/>
            </a:r>
            <a:br>
              <a:rPr lang="ru-RU" sz="4500" dirty="0"/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874730"/>
            <a:ext cx="8568952" cy="50659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buClrTx/>
              <a:buSzTx/>
              <a:defRPr/>
            </a:pPr>
            <a:r>
              <a:rPr 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Борисоглебск</a:t>
            </a:r>
          </a:p>
          <a:p>
            <a:pPr lvl="0">
              <a:spcBef>
                <a:spcPts val="0"/>
              </a:spcBef>
              <a:buClrTx/>
              <a:buSzTx/>
              <a:defRPr/>
            </a:pPr>
            <a:r>
              <a:rPr 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1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ru-RU" sz="1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5536" y="476672"/>
            <a:ext cx="82809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БПОУ  ВО «Борисоглебский медицинский колледж»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31DA9C3-6406-470B-B97A-F178DC549148}"/>
              </a:ext>
            </a:extLst>
          </p:cNvPr>
          <p:cNvSpPr/>
          <p:nvPr/>
        </p:nvSpPr>
        <p:spPr>
          <a:xfrm rot="10800000" flipV="1">
            <a:off x="3923928" y="5874730"/>
            <a:ext cx="12357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340769"/>
            <a:ext cx="8496944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prstClr val="black"/>
                </a:solidFill>
                <a:latin typeface="Times New Roman"/>
                <a:ea typeface="+mj-ea"/>
                <a:cs typeface="Times New Roman"/>
              </a:rPr>
              <a:t>«Сестринский </a:t>
            </a:r>
            <a:r>
              <a:rPr lang="ru-RU" sz="4400" b="1" dirty="0">
                <a:solidFill>
                  <a:prstClr val="black"/>
                </a:solidFill>
                <a:latin typeface="Times New Roman"/>
                <a:ea typeface="+mj-ea"/>
                <a:cs typeface="Times New Roman"/>
              </a:rPr>
              <a:t>уход при </a:t>
            </a:r>
            <a:r>
              <a:rPr lang="ru-RU" sz="4400" b="1" dirty="0" smtClean="0">
                <a:solidFill>
                  <a:prstClr val="black"/>
                </a:solidFill>
                <a:latin typeface="Times New Roman"/>
                <a:ea typeface="+mj-ea"/>
                <a:cs typeface="Times New Roman"/>
              </a:rPr>
              <a:t>гнойных заболеваниях лёгких»</a:t>
            </a:r>
          </a:p>
          <a:p>
            <a:pPr algn="ctr"/>
            <a:endParaRPr lang="ru-RU" sz="4400" b="1" dirty="0">
              <a:solidFill>
                <a:prstClr val="black"/>
              </a:solidFill>
              <a:latin typeface="Times New Roman"/>
              <a:ea typeface="+mj-ea"/>
              <a:cs typeface="Times New Roman"/>
            </a:endParaRPr>
          </a:p>
          <a:p>
            <a:pPr algn="ctr"/>
            <a:endParaRPr lang="ru-RU" sz="4400" b="1" dirty="0" smtClean="0">
              <a:solidFill>
                <a:prstClr val="black"/>
              </a:solidFill>
              <a:latin typeface="Times New Roman"/>
              <a:ea typeface="+mj-ea"/>
              <a:cs typeface="Times New Roman"/>
            </a:endParaRPr>
          </a:p>
          <a:p>
            <a:pPr algn="ctr"/>
            <a:endParaRPr lang="ru-RU" sz="4400" b="1" dirty="0">
              <a:solidFill>
                <a:prstClr val="black"/>
              </a:solidFill>
              <a:latin typeface="Times New Roman"/>
              <a:ea typeface="+mj-ea"/>
              <a:cs typeface="Times New Roman"/>
            </a:endParaRPr>
          </a:p>
          <a:p>
            <a:pPr algn="ctr"/>
            <a:endParaRPr lang="ru-RU" sz="4400" b="1" dirty="0" smtClean="0">
              <a:solidFill>
                <a:prstClr val="black"/>
              </a:solidFill>
              <a:latin typeface="Times New Roman"/>
              <a:ea typeface="+mj-ea"/>
              <a:cs typeface="Times New Roman"/>
            </a:endParaRPr>
          </a:p>
          <a:p>
            <a:pPr algn="ctr"/>
            <a:endParaRPr lang="ru-RU" sz="4400" b="1" dirty="0" smtClean="0">
              <a:solidFill>
                <a:prstClr val="black"/>
              </a:solidFill>
              <a:latin typeface="Times New Roman"/>
              <a:ea typeface="+mj-ea"/>
              <a:cs typeface="Times New Roman"/>
            </a:endParaRPr>
          </a:p>
          <a:p>
            <a:pPr algn="ctr"/>
            <a:endParaRPr lang="ru-RU" sz="4400" b="1" dirty="0" smtClean="0">
              <a:solidFill>
                <a:prstClr val="black"/>
              </a:solidFill>
              <a:latin typeface="Times New Roman"/>
              <a:ea typeface="+mj-ea"/>
              <a:cs typeface="Times New Roman"/>
            </a:endParaRPr>
          </a:p>
          <a:p>
            <a:pPr algn="ctr"/>
            <a:endParaRPr lang="ru-RU" sz="4400" b="1" dirty="0">
              <a:solidFill>
                <a:prstClr val="black"/>
              </a:solidFill>
              <a:latin typeface="Times New Roman"/>
              <a:ea typeface="+mj-ea"/>
              <a:cs typeface="Times New Roman"/>
            </a:endParaRPr>
          </a:p>
          <a:p>
            <a:pPr algn="ctr"/>
            <a:endParaRPr lang="ru-RU" sz="4400" b="1" dirty="0" smtClean="0">
              <a:solidFill>
                <a:prstClr val="black"/>
              </a:solidFill>
              <a:latin typeface="Times New Roman"/>
              <a:ea typeface="+mj-ea"/>
              <a:cs typeface="Times New Roman"/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6946490" y="3789039"/>
            <a:ext cx="1729966" cy="1309211"/>
          </a:xfrm>
          <a:custGeom>
            <a:avLst/>
            <a:gdLst>
              <a:gd name="connsiteX0" fmla="*/ 0 w 1297858"/>
              <a:gd name="connsiteY0" fmla="*/ 575187 h 575187"/>
              <a:gd name="connsiteX1" fmla="*/ 1297858 w 1297858"/>
              <a:gd name="connsiteY1" fmla="*/ 0 h 575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97858" h="575187">
                <a:moveTo>
                  <a:pt x="0" y="575187"/>
                </a:moveTo>
                <a:lnTo>
                  <a:pt x="1297858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488" y="5284906"/>
            <a:ext cx="2561737" cy="74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941401" y="3343924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ПМ. 02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УЧАСТИЕ В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ЛЕЧЕБНО-ДИАГНОСТИЧЕСКОМ </a:t>
            </a:r>
            <a:r>
              <a:rPr lang="ru-RU" b="1" cap="all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cap="all" dirty="0" err="1">
                <a:latin typeface="Times New Roman" pitchFamily="18" charset="0"/>
                <a:cs typeface="Times New Roman" pitchFamily="18" charset="0"/>
              </a:rPr>
              <a:t>реабилитациОННОМ</a:t>
            </a:r>
            <a:r>
              <a:rPr lang="ru-RU" b="1" cap="all" dirty="0">
                <a:latin typeface="Times New Roman" pitchFamily="18" charset="0"/>
                <a:cs typeface="Times New Roman" pitchFamily="18" charset="0"/>
              </a:rPr>
              <a:t> ПРОЦЕССАХ</a:t>
            </a:r>
          </a:p>
          <a:p>
            <a:pPr algn="ctr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специальность</a:t>
            </a:r>
          </a:p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34.02.01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Сестринское дело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546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3999" cy="2808312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отсутствии своевременного лечения гнойных заболеваний легких могут развиться осложнения:</a:t>
            </a:r>
          </a:p>
          <a:p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Пиопневмоторакс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Самым частым осложнением заболеваний является прорыв гнойника в свободную плевральную полость;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легочные кровотечения;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поражение противоположного легкого;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Наиболее типичное осложнение острых бактериальных деструкции лёгкого — эмпиема плевры.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Осложнения</a:t>
            </a:r>
          </a:p>
        </p:txBody>
      </p:sp>
      <p:pic>
        <p:nvPicPr>
          <p:cNvPr id="3074" name="Picture 2" descr="https://cf.ppt-online.org/files/slide/s/SGJFsZi8LPpwHOldxVDquRIEfgy5h6UvY0NjA1/slide-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41336"/>
            <a:ext cx="4427985" cy="331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89039"/>
            <a:ext cx="4422219" cy="308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916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09029"/>
            <a:ext cx="9144000" cy="3612059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Общий анализ крови, кала, мочи. В крови ярко выраженный лейкоцитоз,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палочкоядерный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сдвиг лейкоцитарной формулы, повышенный уровень 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Проводят общий анализ мокроты на присутствие эластических волокон, атипичных клеток, на присутствие микобактерий туберкулеза.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Аускультация дыхательных путей, наблюдение за движениями грудной клетки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Бактериоскопию мокроты с последующим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бакпосевом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проводят для выявления возбудителя и определения его чувствительности к антибактериальным препаратам.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Рентгенография легких является наиболее достоверным 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сложных диагностических случаях проводят КТ или МРТ легких. ЭКГ, спирография,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пикфлоуметрия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бронхоскопия назначаются для подтверждения или исключения осложнений абсцесса легкого.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</a:p>
        </p:txBody>
      </p:sp>
      <p:pic>
        <p:nvPicPr>
          <p:cNvPr id="4098" name="Picture 2" descr="http://sovdok.ru/wp-content/uploads/1646276168573e06e3e3f9f6.821091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4129250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imelady.ru/uploads/posts/2013-07/1373835228_lechenie_koklush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250" y="4149080"/>
            <a:ext cx="4063380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354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3999" cy="561662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Проводится лечение гнойных заболеваний легких только в условиях стационара, в специализированном хирургическом отделении.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основе лечения лежат мероприятия, которые способствуют полному и постоянному дренированию полостей в легких, наполненных гноем.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Отек слизистой оболочки бронхов снимают с помощью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бронхолитиков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новодрин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эфедрин) и антибиотиков (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ристомицин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мономицин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пр.).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Восстановлению проходимости бронхов способствует введение тонким резиновым катетером лекарственных препаратов.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Антисептический раствор вызывает сильный кашлевой рефлекс и провоцирует опорожнение гнойника.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всех случаях заболеваний показана бронхоскопическая санация трахеобронхиального дерева.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Лечение</a:t>
            </a:r>
          </a:p>
        </p:txBody>
      </p:sp>
      <p:pic>
        <p:nvPicPr>
          <p:cNvPr id="5122" name="Picture 2" descr="http://ogastrite.ru/wp-content/uploads/2017/05/58e8e9e55f1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887956"/>
            <a:ext cx="2987824" cy="198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bergandgroup.com/wp-content/uploads/2018/03/42189919_xxl-1200x8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911" y="4873687"/>
            <a:ext cx="2972156" cy="198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medizrail.ru/wp-content/uploads/2014/06/palat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82" y="4882876"/>
            <a:ext cx="3033843" cy="200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433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252519" cy="3744416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Самым важным способом профилактики большинства гнойных заболеваний является предупреждение в быту и на производстве травматизма.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отказаться от пагубных пристрастий;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избегать переохлаждения;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больше времени проводить на свежем воздухе;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поддерживать оптимальные показатели температуры и влажности в помещении, регулярно делать влажную уборку;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заниматься спортом, принимать контрастный душ, высыпаться, избегать стрессов;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употреблять здоровую и полезную пищу, соблюдать питьевой режим;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год проходить обследование, делать рентген лёгких или флюорографию.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Профилактика гнойных заболеваний</a:t>
            </a:r>
          </a:p>
        </p:txBody>
      </p:sp>
      <p:pic>
        <p:nvPicPr>
          <p:cNvPr id="6148" name="Picture 4" descr="https://www.gnicpm.ru/data/files/dictionary/1535/2271/14.10_%D0%B4%D0%B5%D0%BD%D1%8C_%D1%81%D0%BF%D0%B8%D1%80%D0%BE%D0%BC%D0%B5%D1%82%D1%80%D0%B8%D0%B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361722"/>
            <a:ext cx="3880883" cy="249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expert17.ru/uploads/posts/2017-06/deti-nashe-buduschee-segodnya-otmechaetsya-mezhdunarodnyy-den-zaschity-detey_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668" y="4437112"/>
            <a:ext cx="3631331" cy="242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bagiraclub.ru/images/bagiraclub/2016/11/u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651" y="5085185"/>
            <a:ext cx="3335780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939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93761"/>
            <a:ext cx="4032448" cy="2975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знаний</a:t>
            </a:r>
          </a:p>
        </p:txBody>
      </p:sp>
      <p:sp>
        <p:nvSpPr>
          <p:cNvPr id="4" name="Овал 3"/>
          <p:cNvSpPr/>
          <p:nvPr/>
        </p:nvSpPr>
        <p:spPr>
          <a:xfrm>
            <a:off x="5436095" y="908720"/>
            <a:ext cx="2834381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409716" y="2636912"/>
            <a:ext cx="2834380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446128" y="4365104"/>
            <a:ext cx="2844317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1520" y="1167225"/>
            <a:ext cx="43204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называется данное осложнение нагноительных заболеваний лёгких?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56176" y="1268760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Эмпиема плевры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34990" y="316777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Туберкулёз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34990" y="4797152"/>
            <a:ext cx="1949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Абсцесс</a:t>
            </a:r>
          </a:p>
        </p:txBody>
      </p:sp>
    </p:spTree>
    <p:extLst>
      <p:ext uri="{BB962C8B-B14F-4D97-AF65-F5344CB8AC3E}">
        <p14:creationId xmlns:p14="http://schemas.microsoft.com/office/powerpoint/2010/main" val="3324906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4752528" cy="1656184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ХОБЛ- это…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6978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знаний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36114" y="2420888"/>
            <a:ext cx="6536285" cy="18101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самостоятельное заболевание, для которого характерно частично необратимое ограничение воздушного потока в дыхательных путях, имеющее, как правило, неуклонно прогрессирующий характер и спровоцированное аномальной воспалительной реакцией ткани лёгких на раздражение различными патогенными частицами и газами.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19671" y="4509120"/>
            <a:ext cx="6552727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скопление гноя в плевральной полости. Как правило, развивается в связи с инфекционным поражением лёгких </a:t>
            </a:r>
          </a:p>
        </p:txBody>
      </p:sp>
    </p:spTree>
    <p:extLst>
      <p:ext uri="{BB962C8B-B14F-4D97-AF65-F5344CB8AC3E}">
        <p14:creationId xmlns:p14="http://schemas.microsoft.com/office/powerpoint/2010/main" val="4149077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268761"/>
            <a:ext cx="7884864" cy="93610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факторам риска НЕ относится …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знаний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2436932"/>
            <a:ext cx="41044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Курение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3717032"/>
            <a:ext cx="410445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Алкоголь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2970" y="5157192"/>
            <a:ext cx="410445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Мужской пол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14701" y="2436932"/>
            <a:ext cx="352839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Вредное производство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92080" y="3717032"/>
            <a:ext cx="352839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Заболевания пищевода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92080" y="5157192"/>
            <a:ext cx="352839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Сильный насморк</a:t>
            </a:r>
          </a:p>
        </p:txBody>
      </p:sp>
    </p:spTree>
    <p:extLst>
      <p:ext uri="{BB962C8B-B14F-4D97-AF65-F5344CB8AC3E}">
        <p14:creationId xmlns:p14="http://schemas.microsoft.com/office/powerpoint/2010/main" val="522147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lechenie-simptomy.ru/wp-content/uploads/2016/08/chelovek-s-gradusnik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401" y="4394267"/>
            <a:ext cx="3695599" cy="246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980727"/>
            <a:ext cx="7912389" cy="2520281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Основным симптомом заболеваний дыхательных путей является …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знаний</a:t>
            </a:r>
          </a:p>
        </p:txBody>
      </p:sp>
      <p:sp>
        <p:nvSpPr>
          <p:cNvPr id="5" name="Шестиугольник 4"/>
          <p:cNvSpPr/>
          <p:nvPr/>
        </p:nvSpPr>
        <p:spPr>
          <a:xfrm>
            <a:off x="726038" y="2132856"/>
            <a:ext cx="2045762" cy="122413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726038" y="3573016"/>
            <a:ext cx="2045762" cy="122067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Кашель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668799" y="5037072"/>
            <a:ext cx="2160240" cy="129614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Температура</a:t>
            </a:r>
          </a:p>
        </p:txBody>
      </p:sp>
      <p:pic>
        <p:nvPicPr>
          <p:cNvPr id="8196" name="Picture 4" descr="https://gorlonos.ru/wp-content/uploads/2017/06/bol_v_gorle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039" y="2995746"/>
            <a:ext cx="3467879" cy="231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bronkhi.ru/wp-content/uploads/2016/01/cough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883" y="1588861"/>
            <a:ext cx="3695599" cy="176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367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68052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нагноительные заболевания дыхательных путей?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Каковы факторы риска?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симптом является основным ?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 и где проводится лечение таких больных?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Назовите основные принципы профилактики?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25272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для самоконтроля</a:t>
            </a:r>
          </a:p>
        </p:txBody>
      </p:sp>
    </p:spTree>
    <p:extLst>
      <p:ext uri="{BB962C8B-B14F-4D97-AF65-F5344CB8AC3E}">
        <p14:creationId xmlns:p14="http://schemas.microsoft.com/office/powerpoint/2010/main" val="4050408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A0B39B-129B-4F10-88BF-0BA73E311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5631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276872"/>
            <a:ext cx="7408333" cy="3705275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нагноительные заболевания дыхательных путей?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Факторы риска.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возникновения.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Симптомы.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Осложнения.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Профилактика.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93610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399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2240758"/>
            <a:ext cx="7128792" cy="3564506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18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2.1. Представлять информацию в понятном для пациента виде, объяснять ему суть вмешательств</a:t>
            </a:r>
            <a:r>
              <a:rPr lang="ru-RU" altLang="ru-RU" sz="18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18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2.2. Осуществлять лечебно-диагностические вмешательства, взаимодействуя с участниками лечебного процесса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18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2.3. Сотрудничать со взаимодействующими организациями и службами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18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2.4. Применять медикаментозные средства в соответствии с правилами их использования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18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2.5.Соблюдать правила пользования аппаратурой, оборудованием и изделий медицинского назначения в ходе лечебно-диагностического процесса</a:t>
            </a:r>
            <a:endParaRPr lang="ru-RU" altLang="ru-RU" sz="18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087166" y="1107281"/>
            <a:ext cx="5829300" cy="857250"/>
          </a:xfrm>
        </p:spPr>
        <p:txBody>
          <a:bodyPr/>
          <a:lstStyle/>
          <a:p>
            <a:pPr eaLnBrk="1" hangingPunct="1"/>
            <a:r>
              <a:rPr lang="ru-RU" sz="2100" b="1" dirty="0">
                <a:ln w="12700"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ФОРМИРУЕМЫЕ ЭЛЕМЕНТЫ ПРОФЕССИОНАЛЬНЫХ КОМПЕТЕНЦИЙ</a:t>
            </a:r>
            <a:endParaRPr lang="ru-RU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75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2708920"/>
            <a:ext cx="7704856" cy="1584176"/>
          </a:xfrm>
        </p:spPr>
        <p:txBody>
          <a:bodyPr>
            <a:normAutofit/>
          </a:bodyPr>
          <a:lstStyle/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2.6. Вести утвержденную медицинскую документацию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2.7. Осуществлять реабилитационные мероприятия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087166" y="1107281"/>
            <a:ext cx="5829300" cy="857250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ln w="12700"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ФОРМИРУЕМЫЕ ЭЛЕМЕНТЫ ПРОФЕССИОНАЛЬНЫХ КОМПЕТЕНЦИЙ</a:t>
            </a:r>
            <a:endParaRPr lang="ru-RU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888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2240758"/>
            <a:ext cx="8064896" cy="3708522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1.   Понимать сущность и социальную значимость своей будущей профессии, проявлять к ней устойчивый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2.   Организовывать собственную деятельность, исходя из цели и способов ее достижения, определенных 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руководителем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3.  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Принимать решения в стандартных и нестандартных ситуациях и нести за них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ответственность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4.   Осуществлять поиск информации, необходимой для эффективного выполнения профессиональных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5.   Использовать информационно-коммуникационные технологии в профессиональной деятельности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620688"/>
            <a:ext cx="7488832" cy="1343843"/>
          </a:xfrm>
        </p:spPr>
        <p:txBody>
          <a:bodyPr/>
          <a:lstStyle/>
          <a:p>
            <a:pPr eaLnBrk="1" hangingPunct="1"/>
            <a:r>
              <a:rPr lang="ru-RU" sz="2100" b="1" dirty="0">
                <a:ln w="12700">
                  <a:solidFill>
                    <a:schemeClr val="tx1"/>
                  </a:solidFill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ОБЩИЕ КОМПЕТЕНЦИИ, </a:t>
            </a:r>
            <a:br>
              <a:rPr lang="ru-RU" sz="2100" b="1" dirty="0">
                <a:ln w="12700">
                  <a:solidFill>
                    <a:schemeClr val="tx1"/>
                  </a:solidFill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100" b="1" dirty="0">
                <a:ln w="12700">
                  <a:solidFill>
                    <a:schemeClr val="tx1"/>
                  </a:solidFill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ПОДЛЕЖАЩИЕ РАЗВИТИЮ</a:t>
            </a:r>
            <a:endParaRPr lang="ru-RU" sz="2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40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496944" cy="201622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Нагноительные заболевания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легких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тяжелые патологические состояния, характеризующиеся воспалительной инфильтрацией и гнойным (гнилостным) распадом легочной ткани в результате воздействия неспецифических инфекционных возбудителей (чаще облигатных анаэробов). Летальность составляет 5-10%.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s://im0-tub-ua.yandex.net/i?id=77af19263963f15a266daeb198e47b8c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edbook.propto.ru/sites/medbook.propto.ru/files/styles/large/public/field/image/340722221.jpg?itok=N9AIBA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455" y="4653136"/>
            <a:ext cx="3300694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ocfit.info/wp-content/uploads/2017/03/odish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790" y="2204865"/>
            <a:ext cx="4779212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99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352928" cy="561662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мужской пол, 40-50 лет, злоупотребление алкоголем, курение, профессиональные вредности, тяжелые ФН, климатические условия, неправильное ведение больных в бессознательном состоянии, нарушением глотательного рефлекса, заболеваниями пищевода.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19256" cy="35436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Факторы риска</a:t>
            </a:r>
          </a:p>
        </p:txBody>
      </p:sp>
      <p:pic>
        <p:nvPicPr>
          <p:cNvPr id="2052" name="Picture 4" descr="http://900igr.net/up/datas/228441/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3963020" cy="297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obzor.io/files/2017/10/obzor-ioMaxresdefault-35-1024x6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6292"/>
            <a:ext cx="4012877" cy="240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news.rambler.ru/img/2018/04/27123809.306286.2943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383724"/>
            <a:ext cx="3691170" cy="245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vsezavisimosti.ru/wp-content/uploads/2017/12/Ketorol-i-alkogol-sovmestimost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417" y="2068222"/>
            <a:ext cx="4091693" cy="2761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308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964488" cy="3456384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Самыми распространенными гнойными заболеваниями считаются абсцесс и гангрена легкого. Возбудителем абсцесса легкого являются всевозможные микроорганизмы, чаще всего золотистый стафилококк, гораздо реже стрептококки, пневмококки и другие.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Болезни лёгких развиваются на фоне проникновения в организм патогенных микробов, часто причиной является курение и алкоголизм, плохая экология, вредные условия производства. 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Наличие хронических очагов инфекционного воспаления может так же привести к нагноительным заболеваниям  лёгких .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причина возникновения абсцессов – гноеродная флора.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Попадание инородных инфицированных тел;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Механические повреждения (ранения) легкого.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Микроорганизмы, попадающие гематогенным путем при простатите, остеомиелите либо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лимфогенным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путем — при гнойных заболеваниях губ и внутренней полости рта.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возникновения</a:t>
            </a:r>
          </a:p>
        </p:txBody>
      </p:sp>
      <p:pic>
        <p:nvPicPr>
          <p:cNvPr id="1026" name="Picture 2" descr="https://spb.32top.ru/image/Article/original/1771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45224"/>
            <a:ext cx="2389329" cy="122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lechenie-simptomy.ru/wp-content/uploads/2017/04/zaed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445224"/>
            <a:ext cx="2664296" cy="13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yhogorlonos.com/wp-content/uploads/2018/02/smoking-shutterstoc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125" y="5508020"/>
            <a:ext cx="3220363" cy="134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247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22" y="3717032"/>
            <a:ext cx="9116178" cy="3024336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Одышка возникает не только во время физических нагрузок, но и в состоянии покоя, на фоне стресса, подобный симптом возникает и при сердечных заболеваниях.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Кашель – основной симптом патологий дыхательных путей, может быть сухим или влажным, лающим, приступообразным, в мокроте часто присутствует много слизи, вкрапления гноя иди крови.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Ощущение тяжести в грудной клетке, боль при вдохе или выдохе.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Свисты, хрипы при дыхании.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температуры, слабость, общее недомогание, снижение аппетита.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Симптомы</a:t>
            </a:r>
          </a:p>
        </p:txBody>
      </p:sp>
      <p:pic>
        <p:nvPicPr>
          <p:cNvPr id="2050" name="Picture 2" descr="https://im0-tub-ua.yandex.net/i?id=f00e56ef15c05862710926564c46f0c0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610534"/>
            <a:ext cx="4176464" cy="312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s00.infourok.ru/images/doc/127/148936/img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4159668" cy="311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25802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Бесплатный_шаблон_презентаций_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Бесплатный_шаблон_презентаций_4</Template>
  <TotalTime>487</TotalTime>
  <Words>902</Words>
  <Application>Microsoft Office PowerPoint</Application>
  <PresentationFormat>Экран (4:3)</PresentationFormat>
  <Paragraphs>116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Бесплатный_шаблон_презентаций_4</vt:lpstr>
      <vt:lpstr>Специальное оформление</vt:lpstr>
      <vt:lpstr>Волна</vt:lpstr>
      <vt:lpstr> </vt:lpstr>
      <vt:lpstr>План</vt:lpstr>
      <vt:lpstr>ФОРМИРУЕМЫЕ ЭЛЕМЕНТЫ ПРОФЕССИОНАЛЬНЫХ КОМПЕТЕНЦИЙ</vt:lpstr>
      <vt:lpstr>ФОРМИРУЕМЫЕ ЭЛЕМЕНТЫ ПРОФЕССИОНАЛЬНЫХ КОМПЕТЕНЦИЙ</vt:lpstr>
      <vt:lpstr>ОБЩИЕ КОМПЕТЕНЦИИ,  ПОДЛЕЖАЩИЕ РАЗВИТИЮ</vt:lpstr>
      <vt:lpstr>Нагноительные заболевания легких Это тяжелые патологические состояния, характеризующиеся воспалительной инфильтрацией и гнойным (гнилостным) распадом легочной ткани в результате воздействия неспецифических инфекционных возбудителей (чаще облигатных анаэробов). Летальность составляет 5-10%.</vt:lpstr>
      <vt:lpstr>Факторы риска</vt:lpstr>
      <vt:lpstr>Причины возникновения</vt:lpstr>
      <vt:lpstr>Симптомы</vt:lpstr>
      <vt:lpstr>Осложнения</vt:lpstr>
      <vt:lpstr>Диагностика</vt:lpstr>
      <vt:lpstr>Лечение</vt:lpstr>
      <vt:lpstr>Профилактика гнойных заболеваний</vt:lpstr>
      <vt:lpstr>Контроль знаний</vt:lpstr>
      <vt:lpstr>Контроль знаний</vt:lpstr>
      <vt:lpstr>Контроль знаний</vt:lpstr>
      <vt:lpstr>Контроль знаний</vt:lpstr>
      <vt:lpstr>Вопросы для самоконтроля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Meine Frau</dc:creator>
  <cp:lastModifiedBy>Roman</cp:lastModifiedBy>
  <cp:revision>25</cp:revision>
  <dcterms:created xsi:type="dcterms:W3CDTF">2018-06-01T18:07:49Z</dcterms:created>
  <dcterms:modified xsi:type="dcterms:W3CDTF">2022-10-28T22:10:37Z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819309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