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gif" Extension="gif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70" r:id="rId3"/>
    <p:sldId id="402" r:id="rId4"/>
    <p:sldId id="403" r:id="rId5"/>
    <p:sldId id="343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1" r:id="rId20"/>
    <p:sldId id="272" r:id="rId21"/>
    <p:sldId id="274" r:id="rId22"/>
    <p:sldId id="404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22" y="3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 ?><Relationships xmlns="http://schemas.openxmlformats.org/package/2006/relationships"><Relationship Id="rId2" Target="../media/image22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22.xml.rels><?xml version="1.0" encoding="UTF-8" standalone="yes" ?><Relationships xmlns="http://schemas.openxmlformats.org/package/2006/relationships"><Relationship Id="rId2" Target="../media/image23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 ?><Relationships xmlns="http://schemas.openxmlformats.org/package/2006/relationships"><Relationship Id="rId3" Target="../media/image5.jpe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3573016"/>
            <a:ext cx="8640960" cy="2016224"/>
          </a:xfrm>
        </p:spPr>
        <p:txBody>
          <a:bodyPr>
            <a:normAutofit fontScale="25000" lnSpcReduction="20000"/>
          </a:bodyPr>
          <a:lstStyle/>
          <a:p>
            <a:pPr lvl="0">
              <a:buClr>
                <a:srgbClr val="31B6FD"/>
              </a:buClr>
              <a:defRPr/>
            </a:pPr>
            <a:r>
              <a:rPr lang="ru-RU" sz="1800" dirty="0" smtClean="0">
                <a:solidFill>
                  <a:prstClr val="black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6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ПМ. 02 УЧАСТИЕ В </a:t>
            </a:r>
            <a:r>
              <a:rPr lang="ru-RU" sz="6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ЛЕЧЕБНО-ДИАГНОСТИЧЕСКОМ </a:t>
            </a:r>
            <a:r>
              <a:rPr lang="ru-RU" sz="6400" b="1" cap="all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6400" b="1" cap="all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реабилитациОННОМ</a:t>
            </a:r>
            <a:endParaRPr lang="ru-RU" sz="6400" b="1" cap="all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Clr>
                <a:srgbClr val="31B6FD"/>
              </a:buClr>
              <a:defRPr/>
            </a:pPr>
            <a:endParaRPr lang="ru-RU" sz="6400" b="1" cap="all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Clr>
                <a:srgbClr val="31B6FD"/>
              </a:buClr>
              <a:defRPr/>
            </a:pPr>
            <a:r>
              <a:rPr lang="ru-RU" sz="6400" b="1" cap="all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b="1" cap="all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ПРОЦЕССАХ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sz="6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6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7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специальность</a:t>
            </a:r>
          </a:p>
          <a:p>
            <a:pPr>
              <a:defRPr/>
            </a:pPr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34.02.01 </a:t>
            </a:r>
            <a:r>
              <a:rPr lang="ru-RU" sz="7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Сестринское дело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ru-RU" sz="6400" dirty="0">
              <a:solidFill>
                <a:prstClr val="black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r">
              <a:defRPr/>
            </a:pPr>
            <a:r>
              <a:rPr lang="ru-RU" sz="6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ru-RU" sz="8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Составитель</a:t>
            </a:r>
            <a:r>
              <a:rPr lang="ru-RU" sz="8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 </a:t>
            </a:r>
            <a:endParaRPr lang="ru-RU" sz="8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8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Мартовецкая</a:t>
            </a:r>
            <a:r>
              <a:rPr lang="ru-RU" sz="8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Е.В.</a:t>
            </a:r>
            <a:endParaRPr lang="ru-RU" sz="8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ru-RU" sz="8000" dirty="0">
              <a:solidFill>
                <a:schemeClr val="tx1"/>
              </a:solidFill>
              <a:latin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sz="5600" b="1" dirty="0">
                <a:solidFill>
                  <a:prstClr val="black"/>
                </a:solidFill>
                <a:latin typeface="Calibri" pitchFamily="34" charset="0"/>
                <a:cs typeface="Times New Roman" pitchFamily="18" charset="0"/>
              </a:rPr>
              <a:t/>
            </a:r>
            <a:br>
              <a:rPr lang="ru-RU" sz="5600" b="1" dirty="0">
                <a:solidFill>
                  <a:prstClr val="black"/>
                </a:solidFill>
                <a:latin typeface="Calibri" pitchFamily="34" charset="0"/>
                <a:cs typeface="Times New Roman" pitchFamily="18" charset="0"/>
              </a:rPr>
            </a:br>
            <a:r>
              <a:rPr lang="ru-RU" sz="5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Борисоглебск 2021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ru-RU" sz="3100" dirty="0">
              <a:solidFill>
                <a:schemeClr val="tx1"/>
              </a:solidFill>
              <a:latin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ru-RU" sz="3100" dirty="0">
              <a:solidFill>
                <a:schemeClr val="tx1"/>
              </a:solidFill>
              <a:latin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ru-RU" sz="3100" dirty="0">
              <a:solidFill>
                <a:prstClr val="black"/>
              </a:solidFill>
              <a:latin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ru-RU" sz="3100" dirty="0">
              <a:solidFill>
                <a:prstClr val="black"/>
              </a:solidFill>
              <a:latin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ru-RU" sz="5500" dirty="0">
              <a:solidFill>
                <a:prstClr val="black"/>
              </a:solidFill>
              <a:latin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ru-RU" sz="5500" dirty="0">
              <a:solidFill>
                <a:prstClr val="black"/>
              </a:solidFill>
              <a:latin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ru-RU" sz="5500" b="1" dirty="0">
              <a:solidFill>
                <a:prstClr val="black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476672"/>
            <a:ext cx="82809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БПОУ  ВО «Борисоглебский медицинский колледж»</a:t>
            </a: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395536" y="2204864"/>
            <a:ext cx="8496944" cy="129614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«Сестринский уход при хроническом панкреатите»</a:t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357166"/>
            <a:ext cx="8215370" cy="95410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fontAlgn="base"/>
            <a:r>
              <a:rPr dirty="0" lang="ru-RU" sz="2400"/>
              <a:t>    </a:t>
            </a:r>
            <a:r>
              <a:rPr b="1" dirty="0" lang="ru-RU" sz="3200">
                <a:solidFill>
                  <a:schemeClr val="tx1"/>
                </a:solidFill>
                <a:latin charset="0" pitchFamily="18" typeface="Times New Roman"/>
                <a:cs charset="0" pitchFamily="18" typeface="Times New Roman"/>
              </a:rPr>
              <a:t>Диагностика хронического панкреатита</a:t>
            </a:r>
            <a:r>
              <a:rPr dirty="0" lang="ru-RU" sz="3200"/>
              <a:t/>
            </a:r>
            <a:br>
              <a:rPr dirty="0" lang="ru-RU" sz="3200"/>
            </a:br>
            <a:endParaRPr dirty="0" lang="ru-RU" sz="2400"/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1714488"/>
            <a:ext cx="49292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charset="2" pitchFamily="2" typeface="Wingdings"/>
              <a:buChar char="q"/>
            </a:pPr>
            <a:r>
              <a:rPr dirty="0" lang="ru-RU"/>
              <a:t>  </a:t>
            </a:r>
            <a:r>
              <a:rPr dirty="0" lang="ru-RU" sz="2400">
                <a:latin charset="0" pitchFamily="18" typeface="Times New Roman"/>
                <a:cs charset="0" pitchFamily="18" typeface="Times New Roman"/>
              </a:rPr>
              <a:t>УЗИ брюшной полости</a:t>
            </a:r>
          </a:p>
        </p:txBody>
      </p:sp>
      <p:pic>
        <p:nvPicPr>
          <p:cNvPr descr="slide_20.jpg" id="4" name="Рисунок 3"/>
          <p:cNvPicPr>
            <a:picLocks noChangeAspect="1"/>
          </p:cNvPicPr>
          <p:nvPr/>
        </p:nvPicPr>
        <p:blipFill>
          <a:blip r:embed="rId2"/>
          <a:srcRect b="245" t="245"/>
          <a:stretch>
            <a:fillRect/>
          </a:stretch>
        </p:blipFill>
        <p:spPr>
          <a:xfrm>
            <a:off x="285720" y="2500306"/>
            <a:ext cx="8636000" cy="3643338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571481"/>
            <a:ext cx="878687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charset="2" pitchFamily="2" typeface="Wingdings"/>
              <a:buChar char="v"/>
            </a:pPr>
            <a:r>
              <a:rPr dirty="0" lang="ru-RU">
                <a:latin charset="0" pitchFamily="18" typeface="Times New Roman"/>
                <a:cs charset="0" pitchFamily="18" typeface="Times New Roman"/>
              </a:rPr>
              <a:t> </a:t>
            </a:r>
            <a:r>
              <a:rPr dirty="0" lang="ru-RU" sz="2800">
                <a:latin charset="0" pitchFamily="18" typeface="Times New Roman"/>
                <a:cs charset="0" pitchFamily="18" typeface="Times New Roman"/>
              </a:rPr>
              <a:t>Эндоскопическая </a:t>
            </a:r>
            <a:r>
              <a:rPr dirty="0" err="1" lang="ru-RU" sz="2800">
                <a:latin charset="0" pitchFamily="18" typeface="Times New Roman"/>
                <a:cs charset="0" pitchFamily="18" typeface="Times New Roman"/>
              </a:rPr>
              <a:t>ультрасонография</a:t>
            </a:r>
            <a:r>
              <a:rPr dirty="0" lang="ru-RU" sz="2800">
                <a:latin charset="0" pitchFamily="18" typeface="Times New Roman"/>
                <a:cs charset="0" pitchFamily="18" typeface="Times New Roman"/>
              </a:rPr>
              <a:t> поджелудочной железы</a:t>
            </a:r>
          </a:p>
        </p:txBody>
      </p:sp>
      <p:pic>
        <p:nvPicPr>
          <p:cNvPr descr="slide-32.jpg" id="3" name="Рисунок 2"/>
          <p:cNvPicPr>
            <a:picLocks noChangeAspect="1"/>
          </p:cNvPicPr>
          <p:nvPr/>
        </p:nvPicPr>
        <p:blipFill>
          <a:blip r:embed="rId2"/>
          <a:srcRect t="133"/>
          <a:stretch>
            <a:fillRect/>
          </a:stretch>
        </p:blipFill>
        <p:spPr>
          <a:xfrm>
            <a:off x="357158" y="1571612"/>
            <a:ext cx="8358214" cy="4833868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357166"/>
            <a:ext cx="407196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Пробы на активность ферментов поджелудочной железы в крови (амилаза, липаза)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Копрограмма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Рентгенологическое исследование 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КТ или МРТ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 </a:t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5" name="Рисунок 4" descr="521a61ad39f2e8d384ab6c29ea3c6be3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3571876"/>
            <a:ext cx="4643438" cy="2971800"/>
          </a:xfrm>
          <a:prstGeom prst="rect">
            <a:avLst/>
          </a:prstGeom>
        </p:spPr>
      </p:pic>
      <p:pic>
        <p:nvPicPr>
          <p:cNvPr id="6" name="Рисунок 5" descr="mrtpodzheludochnoyzhelezichtopokazivaetk_4096937A_500x39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0562" y="285728"/>
            <a:ext cx="4286280" cy="3109908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1795" y="397444"/>
            <a:ext cx="8496944" cy="95410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fontAlgn="base"/>
            <a:r>
              <a:rPr lang="ru-RU" sz="2400" dirty="0">
                <a:solidFill>
                  <a:schemeClr val="bg1"/>
                </a:solidFill>
              </a:rPr>
              <a:t>                  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Осложнения хронического панкреатита</a:t>
            </a:r>
            <a:r>
              <a:rPr lang="ru-RU" sz="2800" dirty="0">
                <a:solidFill>
                  <a:schemeClr val="bg1"/>
                </a:solidFill>
              </a:rPr>
              <a:t/>
            </a:r>
            <a:br>
              <a:rPr lang="ru-RU" sz="2800" dirty="0">
                <a:solidFill>
                  <a:schemeClr val="bg1"/>
                </a:solidFill>
              </a:rPr>
            </a:b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1357298"/>
            <a:ext cx="810327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/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Обтурационная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желтуха вследствие нарушения оттока желчи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Инфекционные осложнения (абсцесс, флегмона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забрюшиннной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клетчатки, воспаление желчных путей)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Портальная гипертензия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Сахарный диабет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Злокачественный новообразования 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4" name="Рисунок 3" descr="pank-h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7818" y="2857496"/>
            <a:ext cx="3571900" cy="3786214"/>
          </a:xfrm>
          <a:prstGeom prst="rect">
            <a:avLst/>
          </a:prstGeom>
        </p:spPr>
      </p:pic>
      <p:pic>
        <p:nvPicPr>
          <p:cNvPr id="5" name="Рисунок 4" descr="alcoholic_panreatiti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48" y="4234048"/>
            <a:ext cx="3381382" cy="2623952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58" y="357166"/>
            <a:ext cx="8572560" cy="46166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Сестринский уход за больным хроническим панкреатитом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268760"/>
            <a:ext cx="875020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период выраженного обострения показана госпитализация больного в специализированное отделение стационара.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При слабо выраженном обострении лечение можно проводить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амбулаторно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Назначается дробное частое (до 5-6 раз) питание с повышенным содержанием белков (диета № 5) и сниженным содержанием жиров и углеводов. Рекомендуется пища, приготовленная на пару, запеченная, протертая. Исключается горячая и очень холодная пища. Запрещаются консервы, сдобные мучные и кондитерские изделия, ржаной хлеб, крепкий чай и кофе, шоколад, какао, копчености. Калорийность пищи - 2500-2600 ккал в сутки.</a:t>
            </a:r>
          </a:p>
        </p:txBody>
      </p:sp>
      <p:pic>
        <p:nvPicPr>
          <p:cNvPr id="5" name="Рисунок 4" descr="306363_5a604e7e5897c5a604e7e589b5.jp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3571876"/>
            <a:ext cx="8215369" cy="3286124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85728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dirty="0" lang="ru-RU">
                <a:latin charset="0" pitchFamily="18" typeface="Times New Roman"/>
                <a:cs charset="0" pitchFamily="18" typeface="Times New Roman"/>
              </a:rPr>
              <a:t>4. </a:t>
            </a:r>
            <a:r>
              <a:rPr dirty="0" lang="ru-RU" sz="2000">
                <a:latin charset="0" pitchFamily="18" typeface="Times New Roman"/>
                <a:cs charset="0" pitchFamily="18" typeface="Times New Roman"/>
              </a:rPr>
              <a:t>Контроль за полноценным и своевременным приемом назначенных врачом лекарственных препаратов (</a:t>
            </a:r>
            <a:r>
              <a:rPr dirty="0" err="1" lang="ru-RU" sz="2000">
                <a:latin charset="0" pitchFamily="18" typeface="Times New Roman"/>
                <a:cs charset="0" pitchFamily="18" typeface="Times New Roman"/>
              </a:rPr>
              <a:t>антипротеолитических</a:t>
            </a:r>
            <a:r>
              <a:rPr dirty="0" lang="ru-RU" sz="2000">
                <a:latin charset="0" pitchFamily="18" typeface="Times New Roman"/>
                <a:cs charset="0" pitchFamily="18" typeface="Times New Roman"/>
              </a:rPr>
              <a:t>, </a:t>
            </a:r>
            <a:r>
              <a:rPr dirty="0" err="1" lang="ru-RU" sz="2000">
                <a:latin charset="0" pitchFamily="18" typeface="Times New Roman"/>
                <a:cs charset="0" pitchFamily="18" typeface="Times New Roman"/>
              </a:rPr>
              <a:t>спазмолитиков</a:t>
            </a:r>
            <a:r>
              <a:rPr dirty="0" lang="ru-RU" sz="2000">
                <a:latin charset="0" pitchFamily="18" typeface="Times New Roman"/>
                <a:cs charset="0" pitchFamily="18" typeface="Times New Roman"/>
              </a:rPr>
              <a:t>, анальгетиков, ферментных препаратов, анаболиков, антибиотиков).</a:t>
            </a:r>
          </a:p>
          <a:p>
            <a:r>
              <a:rPr dirty="0" lang="ru-RU" sz="2000">
                <a:latin charset="0" pitchFamily="18" typeface="Times New Roman"/>
                <a:cs charset="0" pitchFamily="18" typeface="Times New Roman"/>
              </a:rPr>
              <a:t>5. Избегать психологических нагрузок. Больной не должен волноваться и раздражаться.</a:t>
            </a:r>
          </a:p>
        </p:txBody>
      </p:sp>
      <p:pic>
        <p:nvPicPr>
          <p:cNvPr descr="img21.jpg" id="3" name="Рисунок 2"/>
          <p:cNvPicPr>
            <a:picLocks noChangeAspect="1"/>
          </p:cNvPicPr>
          <p:nvPr/>
        </p:nvPicPr>
        <p:blipFill>
          <a:blip r:embed="rId2"/>
          <a:srcRect b="155"/>
          <a:stretch>
            <a:fillRect/>
          </a:stretch>
        </p:blipFill>
        <p:spPr>
          <a:xfrm>
            <a:off x="3495452" y="3286124"/>
            <a:ext cx="5648548" cy="3571876"/>
          </a:xfrm>
          <a:prstGeom prst="rect">
            <a:avLst/>
          </a:prstGeom>
        </p:spPr>
      </p:pic>
      <p:pic>
        <p:nvPicPr>
          <p:cNvPr descr="profimedia-0138472308.jpg"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3420088"/>
            <a:ext cx="4606802" cy="343791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143504" y="214290"/>
            <a:ext cx="3786182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dirty="0" lang="ru-RU">
              <a:latin charset="0" pitchFamily="18" typeface="Times New Roman"/>
              <a:cs charset="0" pitchFamily="18" typeface="Times New Roman"/>
            </a:endParaRPr>
          </a:p>
          <a:p>
            <a:r>
              <a:rPr dirty="0" lang="ru-RU">
                <a:latin charset="0" pitchFamily="18" typeface="Times New Roman"/>
                <a:cs charset="0" pitchFamily="18" typeface="Times New Roman"/>
              </a:rPr>
              <a:t>6. Ограничение физической нагрузки в период обострения болезни.</a:t>
            </a:r>
          </a:p>
          <a:p>
            <a:r>
              <a:rPr dirty="0" lang="ru-RU">
                <a:latin charset="0" pitchFamily="18" typeface="Times New Roman"/>
                <a:cs charset="0" pitchFamily="18" typeface="Times New Roman"/>
              </a:rPr>
              <a:t>7</a:t>
            </a:r>
            <a:r>
              <a:rPr dirty="0" lang="ru-RU" sz="2000">
                <a:latin charset="0" pitchFamily="18" typeface="Times New Roman"/>
                <a:cs charset="0" pitchFamily="18" typeface="Times New Roman"/>
              </a:rPr>
              <a:t>. Создание условий для глубокого и полноценного сна. Продолжительность сна должна быть не менее 8 часов в сутки.</a:t>
            </a:r>
            <a:endParaRPr dirty="0" lang="ru-RU">
              <a:latin charset="0" pitchFamily="18" typeface="Times New Roman"/>
              <a:cs charset="0" pitchFamily="18"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14290"/>
            <a:ext cx="635798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dirty="0" lang="ru-RU" sz="2000">
                <a:latin charset="0" pitchFamily="18" typeface="Times New Roman"/>
                <a:cs charset="0" pitchFamily="18" typeface="Times New Roman"/>
              </a:rPr>
              <a:t>8. Полный отказ от алкоголя. </a:t>
            </a:r>
          </a:p>
          <a:p>
            <a:r>
              <a:rPr dirty="0" lang="ru-RU" sz="2000">
                <a:latin charset="0" pitchFamily="18" typeface="Times New Roman"/>
                <a:cs charset="0" pitchFamily="18" typeface="Times New Roman"/>
              </a:rPr>
              <a:t>9. Занятия физкультурой для укрепления брюшных мышц, </a:t>
            </a:r>
            <a:r>
              <a:rPr dirty="0" err="1" lang="ru-RU" sz="2000">
                <a:latin charset="0" pitchFamily="18" typeface="Times New Roman"/>
                <a:cs charset="0" pitchFamily="18" typeface="Times New Roman"/>
              </a:rPr>
              <a:t>самомассаж</a:t>
            </a:r>
            <a:r>
              <a:rPr dirty="0" lang="ru-RU" sz="2000">
                <a:latin charset="0" pitchFamily="18" typeface="Times New Roman"/>
                <a:cs charset="0" pitchFamily="18" typeface="Times New Roman"/>
              </a:rPr>
              <a:t> живота.</a:t>
            </a:r>
          </a:p>
          <a:p>
            <a:r>
              <a:rPr dirty="0" lang="ru-RU" sz="2000">
                <a:latin charset="0" pitchFamily="18" typeface="Times New Roman"/>
                <a:cs charset="0" pitchFamily="18" typeface="Times New Roman"/>
              </a:rPr>
              <a:t>10. Показано санаторно-курортное лечение в стадии ремиссии.</a:t>
            </a:r>
          </a:p>
        </p:txBody>
      </p:sp>
      <p:pic>
        <p:nvPicPr>
          <p:cNvPr descr="l-1.jpg"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143116"/>
            <a:ext cx="3643338" cy="3736741"/>
          </a:xfrm>
          <a:prstGeom prst="rect">
            <a:avLst/>
          </a:prstGeom>
        </p:spPr>
      </p:pic>
      <p:pic>
        <p:nvPicPr>
          <p:cNvPr descr="simptomy-hronicheskogo-pankreatita-u-vzroslyh_12.jpg"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6182" y="2071678"/>
            <a:ext cx="5357818" cy="3786193"/>
          </a:xfrm>
          <a:prstGeom prst="rect">
            <a:avLst/>
          </a:prstGeom>
        </p:spPr>
      </p:pic>
      <p:pic>
        <p:nvPicPr>
          <p:cNvPr descr="Green_Tick.png"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6512" y="2571744"/>
            <a:ext cx="3500414" cy="3500414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00042"/>
            <a:ext cx="9144000" cy="52322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Профилактика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1357298"/>
            <a:ext cx="821537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Для профилактики больному рекомендуется соблюдение рационального питания, здорового образа жизни, своевременное лечение заболеваний пищеварительной системы, в т.ч. острого панкреатита. Необходимо избегать злоупотребления спиртными напитками.</a:t>
            </a:r>
          </a:p>
        </p:txBody>
      </p:sp>
      <p:pic>
        <p:nvPicPr>
          <p:cNvPr id="4" name="Рисунок 3" descr="hello_html_1c942c6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3329496"/>
            <a:ext cx="3429024" cy="3089432"/>
          </a:xfrm>
          <a:prstGeom prst="rect">
            <a:avLst/>
          </a:prstGeom>
        </p:spPr>
      </p:pic>
      <p:pic>
        <p:nvPicPr>
          <p:cNvPr id="5" name="Рисунок 4" descr="sm_ful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71934" y="4000504"/>
            <a:ext cx="5072066" cy="1729365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КОНТРОЛЬ ЗНАНИЙ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1571612"/>
            <a:ext cx="807249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Основными причинами развития хронического воспаления поджелудочной железы являются…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4572008"/>
            <a:ext cx="7704856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Злоупотребление алкоголем и 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желчекаменная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болезнь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2714620"/>
            <a:ext cx="7500990" cy="138499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Возбудитель бактерии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Helicobacter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pylori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и злоупотребление алкоголем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КОНТРОЛЬ ЗНАНИЙ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64664" y="1643051"/>
            <a:ext cx="77957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 основным симптомам хронического панкреатита относится…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64664" y="2924944"/>
            <a:ext cx="7693550" cy="10156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Боль в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эпигастральной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области и животе, которая локализуется слева от пупка, в левом подреберье, тошнота, рвота, метеоризм, нарушается стул, появляется склонность к поносам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64664" y="4357694"/>
            <a:ext cx="7693550" cy="70788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ноющая, тупая боль в правом подреберье, снижение аппетита, горечь и сухость во рту, тошнота, отрыжка, вздутие живота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План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00100" y="2214554"/>
            <a:ext cx="707236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Хронический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панкреатит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Причины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развития хронического панкреатита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Симптомы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хронического панкреатита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Диагностика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хронического панкреатита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Осложнения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хронического панкреатита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Лечение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хронического панкреатита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Профилактика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КОНТРОЛЬ ЗНАНИЙ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928662" y="1857364"/>
            <a:ext cx="58249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Проводить лечение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амбулаторно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можно…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146591" y="3857628"/>
            <a:ext cx="5929354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при слабо выраженном обострении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142976" y="2714620"/>
            <a:ext cx="5929354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/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при выраженном  обострении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162798" y="4929198"/>
            <a:ext cx="5929354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амбулаторное лечение не проводится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КОНТРОЛЬ ЗНАНИЙ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14348" y="1428737"/>
            <a:ext cx="75009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данной картинке осложнение панкреатита...</a:t>
            </a:r>
          </a:p>
        </p:txBody>
      </p:sp>
      <p:pic>
        <p:nvPicPr>
          <p:cNvPr id="4" name="Рисунок 3" descr="fzdgbdgfv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7581" y="1928802"/>
            <a:ext cx="5036419" cy="271464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71472" y="2500306"/>
            <a:ext cx="2928958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образование кисты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3571876"/>
            <a:ext cx="3143272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пилефлебит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0034" y="4572008"/>
            <a:ext cx="3071834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err="1"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ррозивное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кровотечение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92113"/>
            <a:ext cx="9144000" cy="6465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62020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611560" y="1844675"/>
            <a:ext cx="8353053" cy="4321175"/>
          </a:xfrm>
        </p:spPr>
        <p:txBody>
          <a:bodyPr/>
          <a:lstStyle/>
          <a:p>
            <a:pPr marL="0" indent="0">
              <a:buClr>
                <a:schemeClr val="bg2">
                  <a:lumMod val="75000"/>
                </a:schemeClr>
              </a:buClr>
              <a:buFontTx/>
              <a:buNone/>
              <a:defRPr/>
            </a:pPr>
            <a:r>
              <a:rPr lang="ru-RU" sz="2000" b="1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ПК 2.1. Представлять информацию в понятном для пациента виде, объяснять ему суть вмешательств</a:t>
            </a:r>
            <a:r>
              <a:rPr lang="ru-RU" altLang="ru-RU" sz="2000" b="1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>
              <a:buClr>
                <a:schemeClr val="bg2">
                  <a:lumMod val="75000"/>
                </a:schemeClr>
              </a:buClr>
              <a:buFontTx/>
              <a:buNone/>
              <a:defRPr/>
            </a:pPr>
            <a:r>
              <a:rPr lang="ru-RU" sz="2000" b="1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ПК 2.2. Осуществлять лечебно-диагностические вмешательства, взаимодействуя с участниками лечебного процесса</a:t>
            </a:r>
          </a:p>
          <a:p>
            <a:pPr marL="0" indent="0">
              <a:buClr>
                <a:schemeClr val="bg2">
                  <a:lumMod val="75000"/>
                </a:schemeClr>
              </a:buClr>
              <a:buFontTx/>
              <a:buNone/>
              <a:defRPr/>
            </a:pPr>
            <a:r>
              <a:rPr lang="ru-RU" sz="2000" b="1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ПК 2.3. Сотрудничать со взаимодействующими организациями и службами</a:t>
            </a:r>
          </a:p>
          <a:p>
            <a:pPr marL="0" indent="0">
              <a:buClr>
                <a:schemeClr val="bg2">
                  <a:lumMod val="75000"/>
                </a:schemeClr>
              </a:buClr>
              <a:buFontTx/>
              <a:buNone/>
              <a:defRPr/>
            </a:pPr>
            <a:r>
              <a:rPr lang="ru-RU" sz="2000" b="1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ПК 2.4. Применять медикаментозные средства в соответствии с правилами их использования</a:t>
            </a:r>
          </a:p>
          <a:p>
            <a:pPr marL="0" indent="0">
              <a:buClr>
                <a:schemeClr val="bg2">
                  <a:lumMod val="75000"/>
                </a:schemeClr>
              </a:buClr>
              <a:buFontTx/>
              <a:buNone/>
              <a:defRPr/>
            </a:pPr>
            <a:r>
              <a:rPr lang="ru-RU" sz="2000" b="1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ПК 2.5.Соблюдать правила пользования аппаратурой, оборудованием и изделий медицинского назначения в ходе лечебно-диагностического процесса</a:t>
            </a:r>
            <a:endParaRPr lang="ru-RU" altLang="ru-RU" sz="1600" b="1" dirty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spcBef>
                <a:spcPts val="0"/>
              </a:spcBef>
              <a:buNone/>
              <a:defRPr/>
            </a:pPr>
            <a:r>
              <a:rPr lang="ru-RU" sz="2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258888" y="333375"/>
            <a:ext cx="7772400" cy="1143000"/>
          </a:xfrm>
        </p:spPr>
        <p:txBody>
          <a:bodyPr/>
          <a:lstStyle/>
          <a:p>
            <a:pPr eaLnBrk="1" hangingPunct="1"/>
            <a:r>
              <a:rPr lang="ru-RU" sz="2800" b="1" dirty="0">
                <a:ln w="12700">
                  <a:solidFill>
                    <a:schemeClr val="tx1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ФОРМИРУЕМЫЕ ЭЛЕМЕНТЫ ПРОФЕССИОНАЛЬНЫХ КОМПЕТЕНЦИЙ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2752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611561" y="1844675"/>
            <a:ext cx="8280920" cy="2880469"/>
          </a:xfrm>
        </p:spPr>
        <p:txBody>
          <a:bodyPr/>
          <a:lstStyle/>
          <a:p>
            <a:pPr marL="0" indent="0">
              <a:buClr>
                <a:schemeClr val="bg2">
                  <a:lumMod val="75000"/>
                </a:schemeClr>
              </a:buClr>
              <a:buFontTx/>
              <a:buNone/>
              <a:defRPr/>
            </a:pPr>
            <a:r>
              <a:rPr lang="ru-RU" sz="2000" b="1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ПК 2.6. Вести утвержденную медицинскую документацию</a:t>
            </a:r>
          </a:p>
          <a:p>
            <a:pPr marL="0" indent="0">
              <a:buClr>
                <a:schemeClr val="bg2">
                  <a:lumMod val="75000"/>
                </a:schemeClr>
              </a:buClr>
              <a:buFontTx/>
              <a:buNone/>
              <a:defRPr/>
            </a:pPr>
            <a:r>
              <a:rPr lang="ru-RU" sz="2000" b="1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ПК 2.7. Осуществлять реабилитационные мероприятия</a:t>
            </a:r>
          </a:p>
          <a:p>
            <a:pPr marL="0" indent="0" eaLnBrk="1" hangingPunct="1">
              <a:spcBef>
                <a:spcPts val="0"/>
              </a:spcBef>
              <a:buNone/>
              <a:defRPr/>
            </a:pPr>
            <a:r>
              <a:rPr lang="ru-RU" sz="2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608" y="332656"/>
            <a:ext cx="7273552" cy="122341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2800" b="1" dirty="0">
                <a:ln w="12700"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ФОРМИРУЕМЫЕ ЭЛЕМЕНТЫ ПРОФЕССИОНАЛЬНЫХ КОМПЕТЕНЦИЙ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58888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971550" y="1844675"/>
            <a:ext cx="7993063" cy="4321175"/>
          </a:xfrm>
        </p:spPr>
        <p:txBody>
          <a:bodyPr>
            <a:normAutofit lnSpcReduction="10000"/>
          </a:bodyPr>
          <a:lstStyle/>
          <a:p>
            <a:pPr marL="0" indent="0">
              <a:buFontTx/>
              <a:buNone/>
              <a:defRPr/>
            </a:pPr>
            <a:r>
              <a:rPr lang="ru-RU" sz="1800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ОК 1.   Понимать сущность и социальную значимость своей будущей профессии, проявлять к ней устойчивый интерес</a:t>
            </a:r>
          </a:p>
          <a:p>
            <a:pPr marL="0" indent="0">
              <a:buFontTx/>
              <a:buNone/>
              <a:defRPr/>
            </a:pPr>
            <a:endParaRPr lang="ru-RU" sz="1800" b="1" dirty="0">
              <a:solidFill>
                <a:schemeClr val="tx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Tx/>
              <a:buNone/>
              <a:defRPr/>
            </a:pPr>
            <a:r>
              <a:rPr lang="ru-RU" sz="1800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ОК 2.   Организовывать собственную деятельность, исходя из цели и способов ее достижения, определенных  руководителем</a:t>
            </a:r>
          </a:p>
          <a:p>
            <a:pPr marL="900113" indent="-900113">
              <a:defRPr/>
            </a:pPr>
            <a:endParaRPr lang="ru-RU" sz="1800" b="1" dirty="0">
              <a:solidFill>
                <a:schemeClr val="tx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Tx/>
              <a:buNone/>
              <a:defRPr/>
            </a:pPr>
            <a:r>
              <a:rPr lang="ru-RU" sz="1800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ОК 3.   </a:t>
            </a:r>
            <a:r>
              <a:rPr lang="ru-RU" sz="1800" b="1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Принимать решения в стандартных и нестандартных ситуациях и нести за них ответственность</a:t>
            </a:r>
            <a:endParaRPr lang="ru-RU" sz="1800" b="1" dirty="0">
              <a:solidFill>
                <a:schemeClr val="tx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900113" indent="-900113">
              <a:defRPr/>
            </a:pPr>
            <a:endParaRPr lang="ru-RU" sz="1800" b="1" dirty="0">
              <a:solidFill>
                <a:schemeClr val="tx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Tx/>
              <a:buNone/>
              <a:defRPr/>
            </a:pPr>
            <a:r>
              <a:rPr lang="ru-RU" sz="1800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ОК 4.   Осуществлять поиск информации, необходимой для эффективного выполнения профессиональных задач</a:t>
            </a:r>
          </a:p>
          <a:p>
            <a:pPr marL="900113" indent="-900113">
              <a:defRPr/>
            </a:pPr>
            <a:endParaRPr lang="ru-RU" sz="1800" b="1" dirty="0">
              <a:solidFill>
                <a:schemeClr val="tx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Aft>
                <a:spcPts val="0"/>
              </a:spcAft>
              <a:buFontTx/>
              <a:buNone/>
              <a:defRPr/>
            </a:pPr>
            <a:r>
              <a:rPr lang="ru-RU" sz="1800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ОК 5.   Использовать информационно-коммуникационные технологии в профессиональной деятельности</a:t>
            </a:r>
          </a:p>
          <a:p>
            <a:pPr marL="0" indent="0" eaLnBrk="1" hangingPunct="1">
              <a:spcBef>
                <a:spcPts val="0"/>
              </a:spcBef>
              <a:buNone/>
              <a:defRPr/>
            </a:pPr>
            <a:r>
              <a:rPr lang="ru-RU" sz="2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258888" y="333375"/>
            <a:ext cx="7772400" cy="1143000"/>
          </a:xfrm>
        </p:spPr>
        <p:txBody>
          <a:bodyPr/>
          <a:lstStyle/>
          <a:p>
            <a:pPr eaLnBrk="1" hangingPunct="1"/>
            <a:r>
              <a:rPr lang="ru-RU" sz="2800" b="1" dirty="0">
                <a:ln w="12700">
                  <a:solidFill>
                    <a:schemeClr val="tx1"/>
                  </a:solidFill>
                  <a:miter lim="800000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ОБЩИЕ КОМПЕТЕНЦИИ, </a:t>
            </a:r>
            <a:br>
              <a:rPr lang="ru-RU" sz="2800" b="1" dirty="0">
                <a:ln w="12700">
                  <a:solidFill>
                    <a:schemeClr val="tx1"/>
                  </a:solidFill>
                  <a:miter lim="800000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800" b="1" dirty="0">
                <a:ln w="12700">
                  <a:solidFill>
                    <a:schemeClr val="tx1"/>
                  </a:solidFill>
                  <a:miter lim="800000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ПОДЛЕЖАЩИЕ РАЗВИТИЮ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3403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-285750"/>
            <a:ext cx="8215313" cy="2928938"/>
          </a:xfrm>
        </p:spPr>
        <p:txBody>
          <a:bodyPr>
            <a:noAutofit/>
          </a:bodyPr>
          <a:lstStyle/>
          <a:p>
            <a:r>
              <a:rPr lang="ru-RU" sz="3200" i="1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Хронический панкреатит </a:t>
            </a: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хроническое воспалительно-дистрофическое заболевание железистой ткани поджелудочной железы.</a:t>
            </a:r>
          </a:p>
        </p:txBody>
      </p:sp>
      <p:pic>
        <p:nvPicPr>
          <p:cNvPr id="4" name="Рисунок 3" descr="chronic_pancreatitis-13F35B4C7523A97B13F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480" y="2357430"/>
            <a:ext cx="5524512" cy="391549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Причины развития хронического панкреатита</a:t>
            </a:r>
          </a:p>
        </p:txBody>
      </p:sp>
      <p:pic>
        <p:nvPicPr>
          <p:cNvPr id="5" name="Рисунок 4" descr="prichiny-pankreatita-680x408.gif"/>
          <p:cNvPicPr>
            <a:picLocks noChangeAspect="1"/>
          </p:cNvPicPr>
          <p:nvPr/>
        </p:nvPicPr>
        <p:blipFill>
          <a:blip r:embed="rId2"/>
          <a:srcRect r="76033"/>
          <a:stretch>
            <a:fillRect/>
          </a:stretch>
        </p:blipFill>
        <p:spPr>
          <a:xfrm>
            <a:off x="6858016" y="1671600"/>
            <a:ext cx="2071702" cy="5186400"/>
          </a:xfrm>
          <a:prstGeom prst="rect">
            <a:avLst/>
          </a:prstGeom>
        </p:spPr>
      </p:pic>
      <p:pic>
        <p:nvPicPr>
          <p:cNvPr id="7" name="Рисунок 6" descr="prichiny-pankreatita-680x408.gif"/>
          <p:cNvPicPr>
            <a:picLocks noChangeAspect="1"/>
          </p:cNvPicPr>
          <p:nvPr/>
        </p:nvPicPr>
        <p:blipFill>
          <a:blip r:embed="rId2"/>
          <a:srcRect l="36397" t="11029"/>
          <a:stretch>
            <a:fillRect/>
          </a:stretch>
        </p:blipFill>
        <p:spPr>
          <a:xfrm>
            <a:off x="642910" y="2214554"/>
            <a:ext cx="5929354" cy="3932067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14400" y="214313"/>
            <a:ext cx="8229600" cy="114300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259632" y="214291"/>
            <a:ext cx="6336704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Симптомы хронического панкреатита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1500174"/>
            <a:ext cx="464347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Чувство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тяжести в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эпигастральной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области;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Тошнота;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Рвота;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Метеоризм;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Боль в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эпигастральной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области и животе, которая локализуется слева от пупка, в левом подреберье. Боли обычно длительные, отдают в спину, левую лопатку, возникают после употребления в пищу острых, жареных и жирных блюд, алкоголя;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3504" y="2909546"/>
            <a:ext cx="3643338" cy="3948454"/>
          </a:xfrm>
          <a:prstGeom prst="rect">
            <a:avLst/>
          </a:prstGeom>
        </p:spPr>
      </p:pic>
      <p:pic>
        <p:nvPicPr>
          <p:cNvPr id="6" name="Рисунок 5" descr="1478619919_shapka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314" y="1357298"/>
            <a:ext cx="4000528" cy="2252772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285728"/>
            <a:ext cx="835824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Желтуха;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Снижение аппетита и массы тела;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Нарушается стул, появляется склонность к поносам;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Быстрая утомляемость, снижение работоспособности;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Нарушение сна;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Сухость кожи;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Заеды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" в углах рта;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Ломкость волос и ногтей.</a:t>
            </a:r>
          </a:p>
        </p:txBody>
      </p:sp>
      <p:pic>
        <p:nvPicPr>
          <p:cNvPr id="3" name="Рисунок 2" descr="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3429000"/>
            <a:ext cx="3767137" cy="3162300"/>
          </a:xfrm>
          <a:prstGeom prst="rect">
            <a:avLst/>
          </a:prstGeom>
        </p:spPr>
      </p:pic>
      <p:pic>
        <p:nvPicPr>
          <p:cNvPr id="4" name="Рисунок 3" descr="admin-ajax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6248" y="3571876"/>
            <a:ext cx="4476758" cy="2558147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347</TotalTime>
  <Words>727</Words>
  <Application>Microsoft Office PowerPoint</Application>
  <PresentationFormat>Экран (4:3)</PresentationFormat>
  <Paragraphs>110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Волна</vt:lpstr>
      <vt:lpstr>«Сестринский уход при хроническом панкреатите» </vt:lpstr>
      <vt:lpstr>План</vt:lpstr>
      <vt:lpstr>ФОРМИРУЕМЫЕ ЭЛЕМЕНТЫ ПРОФЕССИОНАЛЬНЫХ КОМПЕТЕНЦИЙ</vt:lpstr>
      <vt:lpstr>ФОРМИРУЕМЫЕ ЭЛЕМЕНТЫ ПРОФЕССИОНАЛЬНЫХ КОМПЕТЕНЦИЙ</vt:lpstr>
      <vt:lpstr>ОБЩИЕ КОМПЕТЕНЦИИ,  ПОДЛЕЖАЩИЕ РАЗВИТИЮ</vt:lpstr>
      <vt:lpstr>Хронический панкреатит - хроническое воспалительно-дистрофическое заболевание железистой ткани поджелудочной железы.</vt:lpstr>
      <vt:lpstr>Причины развития хронического панкреатита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КОНТРОЛЬ ЗНАНИЙ</vt:lpstr>
      <vt:lpstr>КОНТРОЛЬ ЗНАНИЙ</vt:lpstr>
      <vt:lpstr>КОНТРОЛЬ ЗНАНИЙ</vt:lpstr>
      <vt:lpstr>КОНТРОЛЬ ЗНАНИЙ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Сестринская помощь при хроническом панкреатите</dc:title>
  <dc:creator>Пользователь</dc:creator>
  <cp:lastModifiedBy>Roman</cp:lastModifiedBy>
  <cp:revision>31</cp:revision>
  <dcterms:created xsi:type="dcterms:W3CDTF">2018-05-30T17:49:49Z</dcterms:created>
  <dcterms:modified xsi:type="dcterms:W3CDTF">2022-10-28T22:09:18Z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805905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