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  <p:sldMasterId id="2147483726" r:id="rId2"/>
    <p:sldMasterId id="2147483774" r:id="rId3"/>
  </p:sldMasterIdLst>
  <p:sldIdLst>
    <p:sldId id="275" r:id="rId4"/>
    <p:sldId id="257" r:id="rId5"/>
    <p:sldId id="402" r:id="rId6"/>
    <p:sldId id="403" r:id="rId7"/>
    <p:sldId id="343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72" r:id="rId16"/>
    <p:sldId id="265" r:id="rId17"/>
    <p:sldId id="271" r:id="rId18"/>
    <p:sldId id="273" r:id="rId19"/>
    <p:sldId id="266" r:id="rId20"/>
    <p:sldId id="267" r:id="rId21"/>
    <p:sldId id="268" r:id="rId22"/>
    <p:sldId id="269" r:id="rId23"/>
    <p:sldId id="270" r:id="rId24"/>
    <p:sldId id="274" r:id="rId25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0" d="100"/>
          <a:sy n="70" d="100"/>
        </p:scale>
        <p:origin x="-5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213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65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407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1405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8933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6499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60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97780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9901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8011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695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814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8070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3596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4648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4536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771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751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428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6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644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41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76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7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12192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28.10.2022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493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0186" y="1678675"/>
            <a:ext cx="9553432" cy="1651380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/>
            </a:r>
            <a:br>
              <a:rPr lang="ru-RU" sz="6000" dirty="0"/>
            </a:br>
            <a:r>
              <a:rPr lang="ru-RU" b="1" dirty="0">
                <a:solidFill>
                  <a:schemeClr val="tx1"/>
                </a:solidFill>
                <a:latin typeface="Times New Roman"/>
                <a:cs typeface="Times New Roman"/>
              </a:rPr>
              <a:t>"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Сестринский уход </a:t>
            </a:r>
            <a:r>
              <a:rPr lang="ru-RU" b="1" dirty="0">
                <a:solidFill>
                  <a:schemeClr val="tx1"/>
                </a:solidFill>
                <a:latin typeface="Times New Roman"/>
                <a:cs typeface="Times New Roman"/>
              </a:rPr>
              <a:t>при ревматизме"</a:t>
            </a:r>
            <a:r>
              <a:rPr lang="ru-RU" b="1" dirty="0">
                <a:latin typeface="Times New Roman"/>
                <a:cs typeface="Times New Roman"/>
              </a:rPr>
              <a:t/>
            </a:r>
            <a:br>
              <a:rPr lang="ru-RU" b="1" dirty="0">
                <a:latin typeface="Times New Roman"/>
                <a:cs typeface="Times New Roman"/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7921" y="3512840"/>
            <a:ext cx="10426891" cy="2125960"/>
          </a:xfrm>
        </p:spPr>
        <p:txBody>
          <a:bodyPr>
            <a:normAutofit fontScale="25000" lnSpcReduction="20000"/>
          </a:bodyPr>
          <a:lstStyle/>
          <a:p>
            <a:pPr algn="ctr">
              <a:defRPr/>
            </a:pPr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ПМ. 02 УЧАСТИЕ </a:t>
            </a:r>
            <a:r>
              <a:rPr lang="ru-RU" sz="7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7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ЛЕЧЕБНО-ДИАГНОСТИЧЕСКОМ </a:t>
            </a:r>
            <a:r>
              <a:rPr lang="ru-RU" sz="72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7200" b="1" cap="all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реабилитациОННОМ</a:t>
            </a:r>
            <a:r>
              <a:rPr lang="ru-RU" sz="72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ПРОЦЕССАХ</a:t>
            </a:r>
          </a:p>
          <a:p>
            <a:pPr algn="ctr">
              <a:defRPr/>
            </a:pP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специальность</a:t>
            </a:r>
          </a:p>
          <a:p>
            <a:pPr>
              <a:defRPr/>
            </a:pP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34.02.01. Сестринское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дело</a:t>
            </a: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</a:t>
            </a:r>
          </a:p>
          <a:p>
            <a:pPr algn="r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Составитель</a:t>
            </a:r>
            <a:r>
              <a:rPr lang="ru-RU" sz="8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r">
              <a:defRPr/>
            </a:pPr>
            <a:r>
              <a:rPr lang="ru-RU" alt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Мартовецкая</a:t>
            </a:r>
            <a:r>
              <a:rPr lang="ru-RU" alt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Е.В</a:t>
            </a:r>
            <a:r>
              <a:rPr lang="ru-RU" alt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05970" y="777922"/>
            <a:ext cx="836607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БПОУ  ВО «Борисоглебский медицинский колледж»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31DA9C3-6406-470B-B97A-F178DC549148}"/>
              </a:ext>
            </a:extLst>
          </p:cNvPr>
          <p:cNvSpPr/>
          <p:nvPr/>
        </p:nvSpPr>
        <p:spPr>
          <a:xfrm rot="10800000" flipV="1">
            <a:off x="5079368" y="5766635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Борисоглебск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54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570192-6177-488B-B56E-F83230A3F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069" y="1856096"/>
            <a:ext cx="11218147" cy="4651705"/>
          </a:xfrm>
        </p:spPr>
        <p:txBody>
          <a:bodyPr>
            <a:normAutofit/>
          </a:bodyPr>
          <a:lstStyle/>
          <a:p>
            <a:pPr algn="l"/>
            <a:r>
              <a:rPr lang="ru-RU" b="0" i="0" u="sng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У больного появляются следующие симптомы:</a:t>
            </a:r>
          </a:p>
          <a:p>
            <a:pPr algn="l">
              <a:buChar char="•"/>
            </a:pP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повышение температуры тела до высоких цифр;</a:t>
            </a:r>
          </a:p>
          <a:p>
            <a:pPr algn="l">
              <a:buChar char="•"/>
            </a:pP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тахикардия;</a:t>
            </a:r>
          </a:p>
          <a:p>
            <a:pPr algn="l">
              <a:buChar char="•"/>
            </a:pP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головные боли;</a:t>
            </a:r>
          </a:p>
          <a:p>
            <a:pPr algn="l">
              <a:buChar char="•"/>
            </a:pP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повышение потливости;</a:t>
            </a:r>
          </a:p>
          <a:p>
            <a:pPr algn="l">
              <a:buChar char="•"/>
            </a:pP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слабость;</a:t>
            </a:r>
          </a:p>
          <a:p>
            <a:pPr algn="l">
              <a:buChar char="•"/>
            </a:pP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опухание и болезненность в суставах.</a:t>
            </a:r>
          </a:p>
          <a:p>
            <a:pPr algn="l"/>
            <a:r>
              <a:rPr lang="ru-RU" sz="18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Они крайне похожи на обычную простуду, но вызываются стрептококковой, а не вирусной инфекцией. Характерным отличием становится болезненность и припухлость крупных суставных сочленений: локтевого, голеностопного, коленного, плечевого или лучезапястного.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113C8E-1A7E-4821-9D67-6749265D2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60" y="286609"/>
            <a:ext cx="9739741" cy="84616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Клиническая картина.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D1D9481D-6302-405C-B493-6B9E45E0F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785" y="2265436"/>
            <a:ext cx="3223151" cy="261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16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153B439-2285-406F-AE72-DC06EA453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513" y="1739520"/>
            <a:ext cx="8853051" cy="471824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К инструментальным методам исследования относят:</a:t>
            </a:r>
          </a:p>
          <a:p>
            <a:r>
              <a:rPr lang="ru-RU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ЭКГ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 </a:t>
            </a:r>
          </a:p>
          <a:p>
            <a:pPr algn="l">
              <a:buChar char="•"/>
            </a:pPr>
            <a:r>
              <a:rPr lang="ru-RU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УЗИ сердца;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Рентгенологическое исследование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 </a:t>
            </a:r>
          </a:p>
          <a:p>
            <a:pPr marL="0" indent="0" algn="l">
              <a:buNone/>
            </a:pPr>
            <a:r>
              <a:rPr lang="ru-RU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Лабораторная диагностика ревматизма: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har char="•"/>
            </a:pPr>
            <a:r>
              <a:rPr lang="ru-RU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В общем анализе крови отмечается повышение СОЭ, сдвиг лейкоцитарной формулы влево, анемия.</a:t>
            </a:r>
          </a:p>
          <a:p>
            <a:pPr algn="l">
              <a:buChar char="•"/>
            </a:pPr>
            <a:r>
              <a:rPr lang="ru-RU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В иммунологическом анализе повышаются титры АСГ, увеличивается количество иммуноглобулинов класса </a:t>
            </a:r>
            <a:r>
              <a:rPr lang="af-ZA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A, G, M, </a:t>
            </a:r>
            <a:r>
              <a:rPr lang="ru-RU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обнаруживается С-реактивный белок, </a:t>
            </a:r>
            <a:r>
              <a:rPr lang="ru-RU" sz="2000" b="1" i="0" u="none" strike="noStrike" dirty="0" err="1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антикардиальные</a:t>
            </a:r>
            <a:r>
              <a:rPr lang="ru-RU" sz="2000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 антитела и циркулирующие иммунные комплексы</a:t>
            </a:r>
            <a:r>
              <a:rPr lang="ru-RU" b="1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DADF66-21E4-4893-AF44-C072E5B74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3" y="982132"/>
            <a:ext cx="9490360" cy="66655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 ревматизма.</a:t>
            </a:r>
          </a:p>
        </p:txBody>
      </p:sp>
      <p:pic>
        <p:nvPicPr>
          <p:cNvPr id="4" name="Рисунок 4" descr="Изображение выглядит как человек, внутренний, мужч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8922E2B-B0F0-4105-BF29-D50137262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6" y="1835277"/>
            <a:ext cx="3117273" cy="205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32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E2A678D-07BC-4783-8F37-8A4AD3803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421" y="2183641"/>
            <a:ext cx="5814667" cy="4148919"/>
          </a:xfrm>
        </p:spPr>
        <p:txBody>
          <a:bodyPr>
            <a:normAutofit/>
          </a:bodyPr>
          <a:lstStyle/>
          <a:p>
            <a:r>
              <a:rPr lang="ru-RU" sz="18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Антибактериальные препараты (пенициллин с последующим переходом на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бициллин5)</a:t>
            </a:r>
          </a:p>
          <a:p>
            <a:pPr algn="l">
              <a:buChar char="•"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Кортикостероиды</a:t>
            </a:r>
            <a:r>
              <a:rPr lang="ru-RU" sz="18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 для оказания выраженного противовоспалительного воздействия: Преднизолон. Поскольку использование кортикостероидов оказывает влияние на водно-солевой обмен, дополнительно пациенту назначают препараты калия (</a:t>
            </a:r>
            <a:r>
              <a:rPr lang="ru-RU" sz="1800" b="0" i="0" u="none" strike="noStrike" dirty="0" err="1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Аспаркам</a:t>
            </a:r>
            <a:r>
              <a:rPr lang="ru-RU" sz="18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, </a:t>
            </a:r>
            <a:r>
              <a:rPr lang="ru-RU" sz="1800" b="0" i="0" u="none" strike="noStrike" dirty="0" err="1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Панангин</a:t>
            </a:r>
            <a:r>
              <a:rPr lang="ru-RU" sz="18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).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har char="•"/>
            </a:pPr>
            <a:r>
              <a:rPr lang="ru-RU" sz="18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нестероидные противовоспалительные средства: </a:t>
            </a:r>
            <a:r>
              <a:rPr lang="ru-RU" sz="1800" b="0" i="0" u="none" strike="noStrike" dirty="0" err="1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Индометацин</a:t>
            </a:r>
            <a:r>
              <a:rPr lang="ru-RU" sz="18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, Ибупрофен, </a:t>
            </a:r>
            <a:r>
              <a:rPr lang="ru-RU" sz="1800" b="0" i="0" u="none" strike="noStrike" dirty="0" err="1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Ксефокам</a:t>
            </a:r>
            <a:r>
              <a:rPr lang="ru-RU" sz="18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, </a:t>
            </a:r>
            <a:r>
              <a:rPr lang="ru-RU" sz="1800" b="0" i="0" u="none" strike="noStrike" dirty="0" err="1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Ревмоксикам</a:t>
            </a:r>
            <a:r>
              <a:rPr lang="ru-RU" sz="18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, </a:t>
            </a:r>
            <a:r>
              <a:rPr lang="ru-RU" sz="1800" b="0" i="0" u="none" strike="noStrike" dirty="0" err="1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Диклоберл</a:t>
            </a:r>
            <a:r>
              <a:rPr lang="ru-RU" sz="18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 и др.;</a:t>
            </a:r>
          </a:p>
          <a:p>
            <a:pPr algn="l">
              <a:buChar char="•"/>
            </a:pPr>
            <a:endParaRPr lang="ru-RU" sz="1800" dirty="0">
              <a:solidFill>
                <a:srgbClr val="545454"/>
              </a:solidFill>
              <a:latin typeface="&amp;quot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1BDE3D-30FC-4A11-AAAC-996D1CBAE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3" y="982138"/>
            <a:ext cx="9379524" cy="47259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Лечение ревматизма.</a:t>
            </a:r>
          </a:p>
        </p:txBody>
      </p:sp>
      <p:pic>
        <p:nvPicPr>
          <p:cNvPr id="4" name="Рисунок 4" descr="Изображение выглядит как внутренний, стол, чашка, ед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12086271-F55C-4D05-9F26-16CBA564E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5276" y="2671333"/>
            <a:ext cx="4973781" cy="278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79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41409A-7596-4C44-B6BF-8C6E4B89A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911" y="1032932"/>
            <a:ext cx="9601196" cy="3318936"/>
          </a:xfrm>
        </p:spPr>
        <p:txBody>
          <a:bodyPr>
            <a:normAutofit/>
          </a:bodyPr>
          <a:lstStyle/>
          <a:p>
            <a:pPr lvl="0" algn="l" rtl="0">
              <a:buChar char="•"/>
            </a:pPr>
            <a:r>
              <a:rPr lang="ru-RU" b="0" i="0" u="none" strike="noStrike" dirty="0" err="1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гипосенсибилизирующие</a:t>
            </a: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 препараты;</a:t>
            </a:r>
            <a:r>
              <a:rPr lang="en-US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​</a:t>
            </a:r>
          </a:p>
          <a:p>
            <a:pPr lvl="0" algn="l" rtl="0">
              <a:buChar char="•"/>
            </a:pP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иммунодепрессанты: </a:t>
            </a:r>
            <a:r>
              <a:rPr lang="ru-RU" b="0" i="0" u="none" strike="noStrike" dirty="0" err="1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Азатиоприн</a:t>
            </a: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, </a:t>
            </a:r>
            <a:r>
              <a:rPr lang="ru-RU" b="0" i="0" u="none" strike="noStrike" dirty="0" err="1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Хлорбутин</a:t>
            </a: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, </a:t>
            </a:r>
            <a:r>
              <a:rPr lang="ru-RU" b="0" i="0" u="none" strike="noStrike" dirty="0" err="1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Хлорохин</a:t>
            </a: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, </a:t>
            </a:r>
            <a:r>
              <a:rPr lang="ru-RU" b="0" i="0" u="none" strike="noStrike" dirty="0" err="1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Гидроксихлорохин</a:t>
            </a: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;</a:t>
            </a:r>
            <a:r>
              <a:rPr lang="en-US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​</a:t>
            </a:r>
          </a:p>
          <a:p>
            <a:pPr lvl="0" algn="l" rtl="0">
              <a:buChar char="•"/>
            </a:pPr>
            <a:r>
              <a:rPr lang="ru-RU" b="0" i="0" u="none" strike="noStrike" dirty="0" err="1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глюкокортикостероиды</a:t>
            </a: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: </a:t>
            </a:r>
            <a:r>
              <a:rPr lang="ru-RU" b="0" i="0" u="none" strike="noStrike" dirty="0" err="1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Триамцинолон</a:t>
            </a: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, Преднизолон.</a:t>
            </a:r>
            <a:r>
              <a:rPr lang="en-US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​</a:t>
            </a:r>
          </a:p>
          <a:p>
            <a:pPr lvl="0" algn="l" rtl="0">
              <a:buChar char="•"/>
            </a:pP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Аспирин. При ревматизме этот лекарственный препарат помогает быстро избавить пациента от болевых синдромов в суставах, снять отечность суставов.</a:t>
            </a:r>
          </a:p>
        </p:txBody>
      </p:sp>
      <p:pic>
        <p:nvPicPr>
          <p:cNvPr id="4" name="Рисунок 4" descr="Изображение выглядит как внутренний, бутылка, стол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9DB0CBC0-1884-4C5F-B7BD-5F98E4F0C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8437" y="3904385"/>
            <a:ext cx="3948547" cy="222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6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2" descr="Изображение выглядит как человек, рука, внутренний, держ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3246A15-BA0B-47A8-9EAE-E7A70608C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58" y="1050831"/>
            <a:ext cx="5486399" cy="4590095"/>
          </a:xfrm>
          <a:prstGeom prst="rect">
            <a:avLst/>
          </a:prstGeom>
        </p:spPr>
      </p:pic>
      <p:pic>
        <p:nvPicPr>
          <p:cNvPr id="14" name="Рисунок 14" descr="Изображение выглядит как небо, человек, внутренний, одеж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A77C6032-59F5-4359-9CE3-F6F70CD24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4" y="2659050"/>
            <a:ext cx="4516581" cy="331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6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16E327D-BCB4-4E70-9C3F-33F745B8E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189" y="1815151"/>
            <a:ext cx="7800103" cy="5210643"/>
          </a:xfrm>
        </p:spPr>
        <p:txBody>
          <a:bodyPr>
            <a:normAutofit/>
          </a:bodyPr>
          <a:lstStyle/>
          <a:p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Сестринский уход за больным ревматизмом включает в себя:</a:t>
            </a:r>
            <a:b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1.Проведение беседы о:</a:t>
            </a:r>
            <a:b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·значении соблюдения режима труда, быта, отдыха, питания;</a:t>
            </a:r>
            <a:b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·правилах двигательного режима в активную фазу ревматизма;</a:t>
            </a:r>
            <a:b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·правилах приема лекарственных препаратов;</a:t>
            </a:r>
            <a:b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·значении систематической </a:t>
            </a:r>
            <a:r>
              <a:rPr lang="ru-RU" sz="1800" b="0" i="0" u="none" strike="noStrike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бициллино</a:t>
            </a:r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-медикаментозной профилактики;</a:t>
            </a:r>
            <a:b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·значении периодического обследования в кардиоревматологическом кабинете.</a:t>
            </a:r>
            <a:b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2.Осуществление контроля за переносимостью противоревматической терапии и своевременное выявление симптомов, говорящих об осложнениях медикаментозной терапии (</a:t>
            </a:r>
            <a:r>
              <a:rPr lang="ru-RU" sz="1800" b="0" i="0" u="none" strike="noStrike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диспептические</a:t>
            </a:r>
            <a:r>
              <a:rPr lang="ru-RU" sz="18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расстройства, желудочно-кишечное кровотечение).</a:t>
            </a:r>
            <a:r>
              <a:rPr lang="ru-RU" sz="1800" b="0" i="0" u="none" strike="noStrike" dirty="0">
                <a:solidFill>
                  <a:srgbClr val="333333"/>
                </a:solidFill>
                <a:latin typeface="Arial"/>
                <a:ea typeface="Arial"/>
                <a:cs typeface="Arial"/>
              </a:rPr>
              <a:t/>
            </a:r>
            <a:br>
              <a:rPr lang="ru-RU" sz="1800" b="0" i="0" u="none" strike="noStrike" dirty="0">
                <a:solidFill>
                  <a:srgbClr val="333333"/>
                </a:solidFill>
                <a:latin typeface="Arial"/>
                <a:ea typeface="Arial"/>
                <a:cs typeface="Arial"/>
              </a:rPr>
            </a:br>
            <a:endParaRPr lang="ru-RU" sz="18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DA6CC4-ACB9-4C3A-A121-5D3CDACDA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131" y="760460"/>
            <a:ext cx="9379524" cy="41717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Сестринский уход при ревматизме.</a:t>
            </a:r>
          </a:p>
        </p:txBody>
      </p:sp>
      <p:pic>
        <p:nvPicPr>
          <p:cNvPr id="4" name="Рисунок 4" descr="Изображение выглядит как человек, женщина, сц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6B762BE2-A438-4FC3-9061-0B2C50715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8364" y="3796145"/>
            <a:ext cx="27432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21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9D960EC-4A3E-4025-AA58-EA18663B3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675" y="1514900"/>
            <a:ext cx="9601196" cy="3603009"/>
          </a:xfrm>
        </p:spPr>
        <p:txBody>
          <a:bodyPr>
            <a:normAutofit lnSpcReduction="10000"/>
          </a:bodyPr>
          <a:lstStyle/>
          <a:p>
            <a:r>
              <a:rPr lang="ru-RU" b="0" i="0" u="none" strike="noStrike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3.Осуществление контроля за регулярностью приема медикаментов.</a:t>
            </a:r>
            <a: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​</a:t>
            </a:r>
            <a:b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4.Осуществление</a:t>
            </a:r>
            <a:r>
              <a:rPr lang="ru-RU" b="0" i="0" u="none" strike="noStrike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 контроля за соблюдением диеты № 10. Контроль за 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передачами</a:t>
            </a:r>
            <a:r>
              <a:rPr lang="ru-RU" b="0" i="0" u="none" strike="noStrike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 родственников</a:t>
            </a:r>
            <a: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​</a:t>
            </a:r>
            <a:b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</a:br>
            <a:r>
              <a:rPr lang="ru-RU" b="0" i="0" u="none" strike="noStrike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5.Контроль АД, ЧДД, пульса, температуры тела, массой тела, суточным диурезом.</a:t>
            </a:r>
            <a: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​</a:t>
            </a:r>
            <a:b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</a:br>
            <a:r>
              <a:rPr lang="ru-RU" b="0" i="0" u="none" strike="noStrike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6.Осуществление ухода за полостью рта, кожей, слизистыми, своевременная смена нательного и постельного белья.</a:t>
            </a:r>
            <a: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​</a:t>
            </a:r>
            <a:b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</a:br>
            <a:r>
              <a:rPr lang="ru-RU" b="0" i="0" u="none" strike="noStrike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7.Обучение пациентов и их родственников уходу (</a:t>
            </a:r>
            <a:r>
              <a:rPr lang="ru-RU" b="0" i="0" u="none" strike="noStrike" dirty="0" err="1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самоуходу</a:t>
            </a:r>
            <a:r>
              <a:rPr lang="ru-RU" b="0" i="0" u="none" strike="noStrike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) при ревматизме.</a:t>
            </a:r>
            <a: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​</a:t>
            </a:r>
            <a:b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</a:br>
            <a:r>
              <a:rPr lang="ru-RU" b="0" i="0" u="none" strike="noStrike" dirty="0">
                <a:solidFill>
                  <a:srgbClr val="333333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8.Четкое выполнение назначений врача.</a:t>
            </a:r>
            <a:r>
              <a:rPr lang="ru-RU" b="0" i="0" u="none" strike="noStrike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 descr="Изображение выглядит как человек, женщина, внутренний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9C7F1B6-582B-4226-9CD9-AA69CC94E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385" y="4283723"/>
            <a:ext cx="4447311" cy="192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CD5CBEB-0736-4E2F-ABFA-D9F17EFF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4" y="1822642"/>
            <a:ext cx="9892141" cy="40532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вызывается ревматизм?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98CA8E-93A5-41FA-BE91-243D1B300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6" y="982132"/>
            <a:ext cx="9933705" cy="6527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Контроль знаний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3E0F81D7-1744-483F-8CA7-73484880C899}"/>
              </a:ext>
            </a:extLst>
          </p:cNvPr>
          <p:cNvSpPr/>
          <p:nvPr/>
        </p:nvSpPr>
        <p:spPr>
          <a:xfrm>
            <a:off x="1295405" y="2801105"/>
            <a:ext cx="9642763" cy="88669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l-GR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β-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гемолитическим стрептококком группы А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76657E24-96F7-4A4C-ACD0-A86ED15E6314}"/>
              </a:ext>
            </a:extLst>
          </p:cNvPr>
          <p:cNvSpPr/>
          <p:nvPr/>
        </p:nvSpPr>
        <p:spPr>
          <a:xfrm>
            <a:off x="1295400" y="4519064"/>
            <a:ext cx="9642763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Вирус папилломы человека(ВПЧ)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2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1F3D01E-FF0D-4742-BB38-A6BEAB1B9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0819" y="1988896"/>
            <a:ext cx="9601196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системы чаще всего поражает ревматизм?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B66073-1945-43D0-B372-A4F8BE384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3" y="982132"/>
            <a:ext cx="9601196" cy="76354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8BD806E1-D96C-49F0-B80B-09FDE0D7F7DF}"/>
              </a:ext>
            </a:extLst>
          </p:cNvPr>
          <p:cNvSpPr/>
          <p:nvPr/>
        </p:nvSpPr>
        <p:spPr>
          <a:xfrm>
            <a:off x="1039094" y="4502732"/>
            <a:ext cx="9531927" cy="101138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Сердечно-сосудистую, опорно-двигательную</a:t>
            </a:r>
            <a:r>
              <a:rPr lang="ru-RU" sz="2400" b="0" i="0" u="none" strike="noStrike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&amp;quot"/>
                <a:cs typeface="Times New Roman" pitchFamily="18" charset="0"/>
              </a:rPr>
              <a:t>системы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FA75A9AB-030C-4087-BA7C-EBCFA9E885D9}"/>
              </a:ext>
            </a:extLst>
          </p:cNvPr>
          <p:cNvSpPr/>
          <p:nvPr/>
        </p:nvSpPr>
        <p:spPr>
          <a:xfrm>
            <a:off x="1039093" y="2770908"/>
            <a:ext cx="9531927" cy="103909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Репродуктивную, пищеварительную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26395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3402789-6EC6-4A63-A99C-B2B29155A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5" y="1864206"/>
            <a:ext cx="9698177" cy="40116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Какая клиническая картина характерна для ревматизма?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707DF9-252C-4945-BD94-DE1933E44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6" y="982132"/>
            <a:ext cx="9698177" cy="6527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46DDEB2-F4C9-49F4-B4C2-20D3BE33B19E}"/>
              </a:ext>
            </a:extLst>
          </p:cNvPr>
          <p:cNvSpPr/>
          <p:nvPr/>
        </p:nvSpPr>
        <p:spPr>
          <a:xfrm>
            <a:off x="1302328" y="2964872"/>
            <a:ext cx="9684325" cy="117763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Сухой кашель, субфебрильная температура, боли в животе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E832BEC2-D8FE-4485-AB27-0CAA198D81E6}"/>
              </a:ext>
            </a:extLst>
          </p:cNvPr>
          <p:cNvSpPr/>
          <p:nvPr/>
        </p:nvSpPr>
        <p:spPr>
          <a:xfrm>
            <a:off x="1302331" y="4724405"/>
            <a:ext cx="9684327" cy="114992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Субфебрильная температура, опухание и болезненность суставов, тахикардия, слабость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86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A57C080-E705-4EE1-9CF8-49BCE6F28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2757" y="2115403"/>
            <a:ext cx="9877777" cy="40107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Ревматизм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Причины возникновения ревматизма.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ревматизма.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Клиническая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картина ревматизма.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ревматизма.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ревматизма.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Сестринский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уход при ревматизме.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B79C5F-4165-49C6-A6F7-4D4DBD631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063" y="641444"/>
            <a:ext cx="7888406" cy="117370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3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DAD9FA-8EFB-4F6E-A019-6A5DDB9E8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5" y="1739514"/>
            <a:ext cx="9781305" cy="4136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данное поражение при ревматизме?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6EDD1D-D1DC-4C88-B6DB-D496B9473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4" y="982132"/>
            <a:ext cx="9518069" cy="76354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знаний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C645C716-D3D0-4C86-940A-58DC43439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58" y="2642958"/>
            <a:ext cx="5015345" cy="3234628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AE25BA85-A39A-45F1-99F7-4E8F024A164B}"/>
              </a:ext>
            </a:extLst>
          </p:cNvPr>
          <p:cNvSpPr/>
          <p:nvPr/>
        </p:nvSpPr>
        <p:spPr>
          <a:xfrm>
            <a:off x="6179133" y="2604654"/>
            <a:ext cx="4862945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Ревматоидные узелки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7F80A921-BCA6-4F36-BF75-47B21A03DDB1}"/>
              </a:ext>
            </a:extLst>
          </p:cNvPr>
          <p:cNvSpPr/>
          <p:nvPr/>
        </p:nvSpPr>
        <p:spPr>
          <a:xfrm>
            <a:off x="6179128" y="3678897"/>
            <a:ext cx="4862945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Лимфоузлы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A85DB75A-8E21-4E0D-B41D-F38B20BEC541}"/>
              </a:ext>
            </a:extLst>
          </p:cNvPr>
          <p:cNvSpPr/>
          <p:nvPr/>
        </p:nvSpPr>
        <p:spPr>
          <a:xfrm>
            <a:off x="6096003" y="4862946"/>
            <a:ext cx="486294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Папилломы</a:t>
            </a:r>
          </a:p>
        </p:txBody>
      </p:sp>
    </p:spTree>
    <p:extLst>
      <p:ext uri="{BB962C8B-B14F-4D97-AF65-F5344CB8AC3E}">
        <p14:creationId xmlns:p14="http://schemas.microsoft.com/office/powerpoint/2010/main" val="19980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B15D1F0-DD1A-4B29-9FC5-F0FA587B3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9152" y="2473806"/>
            <a:ext cx="9933705" cy="438573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1.Что такое ревматизм?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2.Какие системы поражает ревматизм?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3.Перечислите виды ревматизма.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4.Перечислите основные клинические проявления, характерные для ревматизма.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5.Назовите основные группы препаратов для лечения ревматизма.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B5E8B5-46CC-4A61-BB4C-F12ED31E1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3" y="982132"/>
            <a:ext cx="9601196" cy="1955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самостоятельной подготовки</a:t>
            </a:r>
          </a:p>
        </p:txBody>
      </p:sp>
    </p:spTree>
    <p:extLst>
      <p:ext uri="{BB962C8B-B14F-4D97-AF65-F5344CB8AC3E}">
        <p14:creationId xmlns:p14="http://schemas.microsoft.com/office/powerpoint/2010/main" val="212048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1F0989C-1A17-4685-A4BC-1AAFA004F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af-ZA" dirty="0"/>
          </a:p>
          <a:p>
            <a:endParaRPr lang="af-ZA" dirty="0"/>
          </a:p>
          <a:p>
            <a:endParaRPr lang="af-ZA" dirty="0"/>
          </a:p>
        </p:txBody>
      </p:sp>
      <p:pic>
        <p:nvPicPr>
          <p:cNvPr id="1028" name="Picture 4" descr="160 картинок &amp;quot;Спасибо за внимание!&amp;quot; для конца презентаци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4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63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495555" y="1844681"/>
            <a:ext cx="7993063" cy="4321175"/>
          </a:xfrm>
        </p:spPr>
        <p:txBody>
          <a:bodyPr/>
          <a:lstStyle/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ПК 2.1. Представлять информацию в понятном для пациента виде, объяснять ему суть вмешательств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ПК 2.2. Осуществлять лечебно-диагностические вмешательства, взаимодействуя с участниками лечебного процесса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ПК 2.3. Сотрудничать со взаимодействующими организациями и службами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ПК 2.4. Применять медикаментозные средства в соответствии с правилами их использования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ПК 2.5.Соблюдать правила пользования аппаратурой, оборудованием и изделий медицинского назначения в ходе лечебно-диагностического процесса</a:t>
            </a:r>
            <a:endParaRPr lang="ru-RU" alt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82888" y="333375"/>
            <a:ext cx="7772400" cy="1143000"/>
          </a:xfrm>
        </p:spPr>
        <p:txBody>
          <a:bodyPr/>
          <a:lstStyle/>
          <a:p>
            <a:pPr eaLnBrk="1" hangingPunct="1"/>
            <a:r>
              <a:rPr lang="ru-RU" sz="2800" b="1" dirty="0">
                <a:ln w="12700"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ФОРМИРУЕМЫЕ ЭЛЕМЕНТЫ ПРОФЕССИОНАЛЬНЫХ КОМПЕТЕНЦИЙ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7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495555" y="1844681"/>
            <a:ext cx="7993063" cy="4321175"/>
          </a:xfrm>
        </p:spPr>
        <p:txBody>
          <a:bodyPr/>
          <a:lstStyle/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2.6. Вести утвержденную медицинскую документацию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 2.7. Осуществлять реабилитационные мероприятия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82888" y="333375"/>
            <a:ext cx="7772400" cy="1143000"/>
          </a:xfrm>
        </p:spPr>
        <p:txBody>
          <a:bodyPr/>
          <a:lstStyle/>
          <a:p>
            <a:pPr eaLnBrk="1" hangingPunct="1"/>
            <a:r>
              <a:rPr lang="ru-RU" sz="2800" b="1" dirty="0">
                <a:ln w="12700"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ФОРМИРУЕМЫЕ ЭЛЕМЕНТЫ ПРОФЕССИОНАЛЬНЫХ КОМПЕТЕНЦИЙ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88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495555" y="1844681"/>
            <a:ext cx="7993063" cy="4321175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1.   Понимать сущность и социальную значимость своей будущей профессии, проявлять к ней устойчивый интерес</a:t>
            </a:r>
          </a:p>
          <a:p>
            <a:pPr marL="0" indent="0">
              <a:buNone/>
              <a:defRPr/>
            </a:pP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2.   Организовывать собственную деятельность, исходя из цели и способов ее достижения, определенных  руководителем</a:t>
            </a:r>
          </a:p>
          <a:p>
            <a:pPr marL="900113" indent="-900113">
              <a:defRPr/>
            </a:pP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3.  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Принимать решения в стандартных и нестандартных ситуациях и нести за них ответственность</a:t>
            </a: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900113" indent="-900113">
              <a:defRPr/>
            </a:pP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4.   Осуществлять поиск информации, необходимой для эффективного выполнения профессиональных задач</a:t>
            </a:r>
          </a:p>
          <a:p>
            <a:pPr marL="900113" indent="-900113">
              <a:defRPr/>
            </a:pP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 5.   Использовать информационно-коммуникационные технологии в профессиональной деятельности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82888" y="333375"/>
            <a:ext cx="7772400" cy="1143000"/>
          </a:xfrm>
        </p:spPr>
        <p:txBody>
          <a:bodyPr/>
          <a:lstStyle/>
          <a:p>
            <a:pPr eaLnBrk="1" hangingPunct="1"/>
            <a:r>
              <a:rPr lang="ru-RU" sz="2800" b="1" dirty="0">
                <a:ln w="12700">
                  <a:solidFill>
                    <a:schemeClr val="tx1"/>
                  </a:solidFill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ОБЩИЕ КОМПЕТЕНЦИИ, </a:t>
            </a:r>
            <a:br>
              <a:rPr lang="ru-RU" sz="2800" b="1" dirty="0">
                <a:ln w="12700">
                  <a:solidFill>
                    <a:schemeClr val="tx1"/>
                  </a:solidFill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2700">
                  <a:solidFill>
                    <a:schemeClr val="tx1"/>
                  </a:solidFill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ПОДЛЕЖАЩИЕ РАЗВИТИЮ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4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0189B4F-72F9-4B8E-A458-F6FFB9409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720" y="1514900"/>
            <a:ext cx="10691881" cy="3589369"/>
          </a:xfrm>
        </p:spPr>
        <p:txBody>
          <a:bodyPr/>
          <a:lstStyle/>
          <a:p>
            <a:pPr marL="0" indent="0">
              <a:buNone/>
            </a:pP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Open Sans"/>
                <a:cs typeface="Times New Roman" pitchFamily="18" charset="0"/>
              </a:rPr>
              <a:t>Ревматизм — это воспалительное заболевания соединительных тканей, преимущественно в сердечно-сосудистой и опорно-двигательной систем.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Протекает хронически, со склонностью к рецидивам, обострения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наступают весной и осенью. </a:t>
            </a:r>
          </a:p>
          <a:p>
            <a:pPr marL="0" indent="0">
              <a:buNone/>
            </a:pPr>
            <a:endParaRPr lang="ru-RU" dirty="0">
              <a:solidFill>
                <a:srgbClr val="545454"/>
              </a:solidFill>
              <a:latin typeface="Open Sans"/>
            </a:endParaRPr>
          </a:p>
          <a:p>
            <a:pPr marL="0" indent="0">
              <a:buNone/>
            </a:pPr>
            <a:endParaRPr lang="ru-RU" dirty="0">
              <a:solidFill>
                <a:srgbClr val="545454"/>
              </a:solidFill>
              <a:latin typeface="Open Sans"/>
            </a:endParaRPr>
          </a:p>
          <a:p>
            <a:pPr marL="0" indent="0">
              <a:buNone/>
            </a:pPr>
            <a:endParaRPr lang="ru-RU" dirty="0">
              <a:solidFill>
                <a:srgbClr val="545454"/>
              </a:solidFill>
              <a:latin typeface="Open Sans"/>
            </a:endParaRPr>
          </a:p>
        </p:txBody>
      </p:sp>
      <p:pic>
        <p:nvPicPr>
          <p:cNvPr id="2" name="Рисунок 3" descr="Изображение выглядит как человек, внутренний, использует, ру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AC9873E-647B-44B5-B657-1580085EF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705" y="3336642"/>
            <a:ext cx="4613563" cy="3090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54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4D4685-D02C-4304-A7F9-0DEADECF4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9770" y="1501255"/>
            <a:ext cx="10016831" cy="4596286"/>
          </a:xfrm>
        </p:spPr>
        <p:txBody>
          <a:bodyPr>
            <a:normAutofit/>
          </a:bodyPr>
          <a:lstStyle/>
          <a:p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Open Sans"/>
                <a:cs typeface="Times New Roman" pitchFamily="18" charset="0"/>
              </a:rPr>
              <a:t>Ревматической атаке обычно предшествует стрептококковая инфекция, вызываемая </a:t>
            </a:r>
            <a:r>
              <a:rPr lang="el-GR" b="0" i="0" u="none" strike="noStrike" dirty="0">
                <a:solidFill>
                  <a:schemeClr val="tx1"/>
                </a:solidFill>
                <a:latin typeface="Times New Roman" pitchFamily="18" charset="0"/>
                <a:ea typeface="Open Sans"/>
                <a:cs typeface="Times New Roman" pitchFamily="18" charset="0"/>
              </a:rPr>
              <a:t>β-</a:t>
            </a:r>
            <a:r>
              <a:rPr lang="ru-RU" b="0" i="0" u="none" strike="noStrike" dirty="0">
                <a:solidFill>
                  <a:schemeClr val="tx1"/>
                </a:solidFill>
                <a:latin typeface="Times New Roman" pitchFamily="18" charset="0"/>
                <a:ea typeface="Open Sans"/>
                <a:cs typeface="Times New Roman" pitchFamily="18" charset="0"/>
              </a:rPr>
              <a:t>гемолитическим стрептококком группы А: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скарлатина,</a:t>
            </a:r>
          </a:p>
          <a:p>
            <a:pPr marL="19050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тонзиллит,</a:t>
            </a:r>
          </a:p>
          <a:p>
            <a:pPr marL="19050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родильная горячка,</a:t>
            </a:r>
          </a:p>
          <a:p>
            <a:pPr marL="19050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острый отит,</a:t>
            </a:r>
          </a:p>
          <a:p>
            <a:pPr marL="19050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фарингит,</a:t>
            </a:r>
          </a:p>
          <a:p>
            <a:pPr marL="19050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рожа.</a:t>
            </a:r>
          </a:p>
          <a:p>
            <a:endParaRPr lang="ru-RU" dirty="0">
              <a:solidFill>
                <a:srgbClr val="545454"/>
              </a:solidFill>
              <a:latin typeface="Open Sans"/>
            </a:endParaRPr>
          </a:p>
          <a:p>
            <a:endParaRPr lang="ru-RU" dirty="0">
              <a:solidFill>
                <a:srgbClr val="545454"/>
              </a:solidFill>
              <a:latin typeface="Open San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564519-38FC-4811-AEB6-F54581774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3" y="760459"/>
            <a:ext cx="9601196" cy="4310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возникновения ревматизма.</a:t>
            </a:r>
          </a:p>
        </p:txBody>
      </p:sp>
      <p:pic>
        <p:nvPicPr>
          <p:cNvPr id="4" name="Рисунок 4" descr="Изображение выглядит как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FCE59C0-8FDC-4773-8F5E-6BD48C6C4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5112" y="2862505"/>
            <a:ext cx="3968461" cy="32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16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FA823A2-9261-4EFF-9FD8-7A3894E81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2757" y="2456597"/>
            <a:ext cx="9877777" cy="366956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1.Кардиальная форма (ревмокардит).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2.Суставная форма (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ревмополиартрит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3.Кожная форма.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4.Ревматическая хорея.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DF53FF-E9CC-4905-99E6-EDC668571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982138"/>
            <a:ext cx="9476507" cy="54186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ревматизма</a:t>
            </a:r>
          </a:p>
        </p:txBody>
      </p:sp>
      <p:pic>
        <p:nvPicPr>
          <p:cNvPr id="4" name="Рисунок 4" descr="Изображение выглядит как синий, внутренний, стена, нос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4206B506-1246-4A72-B154-2F9C6906E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547" y="1655618"/>
            <a:ext cx="2743200" cy="2743200"/>
          </a:xfrm>
          <a:prstGeom prst="rect">
            <a:avLst/>
          </a:prstGeom>
        </p:spPr>
      </p:pic>
      <p:pic>
        <p:nvPicPr>
          <p:cNvPr id="6" name="Рисунок 6" descr="Изображение выглядит как одеж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3EE96FE-1007-43AE-982C-AAC81ECF3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836" y="3993037"/>
            <a:ext cx="2743200" cy="1864519"/>
          </a:xfrm>
          <a:prstGeom prst="rect">
            <a:avLst/>
          </a:prstGeom>
        </p:spPr>
      </p:pic>
      <p:pic>
        <p:nvPicPr>
          <p:cNvPr id="8" name="Рисунок 8" descr="Изображение выглядит как внутренний, ру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41F124B6-FE97-4A5D-8DD0-C1B9B9ABD0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0547" y="4458343"/>
            <a:ext cx="2743200" cy="154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51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FB2EA18-18BC-462D-909E-544E18B055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7587" y="751467"/>
            <a:ext cx="10567552" cy="540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8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Бесплатный_шаблон_презентаций_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Бесплатный_шаблон_презентаций_4</Template>
  <TotalTime>404</TotalTime>
  <Words>595</Words>
  <Application>Microsoft Office PowerPoint</Application>
  <PresentationFormat>Произвольный</PresentationFormat>
  <Paragraphs>110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Бесплатный_шаблон_презентаций_4</vt:lpstr>
      <vt:lpstr>Специальное оформление</vt:lpstr>
      <vt:lpstr>Волна</vt:lpstr>
      <vt:lpstr> "Сестринский уход при ревматизме" </vt:lpstr>
      <vt:lpstr>План </vt:lpstr>
      <vt:lpstr>ФОРМИРУЕМЫЕ ЭЛЕМЕНТЫ ПРОФЕССИОНАЛЬНЫХ КОМПЕТЕНЦИЙ</vt:lpstr>
      <vt:lpstr>ФОРМИРУЕМЫЕ ЭЛЕМЕНТЫ ПРОФЕССИОНАЛЬНЫХ КОМПЕТЕНЦИЙ</vt:lpstr>
      <vt:lpstr>ОБЩИЕ КОМПЕТЕНЦИИ,  ПОДЛЕЖАЩИЕ РАЗВИТИЮ</vt:lpstr>
      <vt:lpstr>Презентация PowerPoint</vt:lpstr>
      <vt:lpstr>Причины возникновения ревматизма.</vt:lpstr>
      <vt:lpstr>Классификация ревматизма</vt:lpstr>
      <vt:lpstr>Презентация PowerPoint</vt:lpstr>
      <vt:lpstr>Клиническая картина.</vt:lpstr>
      <vt:lpstr>Диагностика ревматизма.</vt:lpstr>
      <vt:lpstr>Лечение ревматизма.</vt:lpstr>
      <vt:lpstr>Презентация PowerPoint</vt:lpstr>
      <vt:lpstr>Презентация PowerPoint</vt:lpstr>
      <vt:lpstr>Сестринский уход при ревматизме.</vt:lpstr>
      <vt:lpstr>Презентация PowerPoint</vt:lpstr>
      <vt:lpstr>Контроль знаний</vt:lpstr>
      <vt:lpstr>Контроль знаний</vt:lpstr>
      <vt:lpstr>Контроль знаний</vt:lpstr>
      <vt:lpstr>Контроль знаний</vt:lpstr>
      <vt:lpstr>Вопросы для самостоятельной подготовки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лютенберг</dc:creator>
  <cp:lastModifiedBy>Roman</cp:lastModifiedBy>
  <cp:revision>27</cp:revision>
  <dcterms:created xsi:type="dcterms:W3CDTF">2012-07-30T23:42:41Z</dcterms:created>
  <dcterms:modified xsi:type="dcterms:W3CDTF">2022-10-28T22:09:27Z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483227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