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0" r:id="rId5"/>
    <p:sldId id="269" r:id="rId6"/>
    <p:sldId id="259" r:id="rId7"/>
    <p:sldId id="266" r:id="rId8"/>
    <p:sldId id="265" r:id="rId9"/>
    <p:sldId id="264" r:id="rId10"/>
    <p:sldId id="263" r:id="rId11"/>
    <p:sldId id="26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2A"/>
    <a:srgbClr val="F3B4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lh5.googleusercontent.com/-OGdU-4ePeCk/TYeRAM-FKPI/AAAAAAAAis0/EVgOLAaiIy4/s1600/26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5984" y="107154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«ИГРОВАЯ ТЕРАПИЯ </a:t>
            </a:r>
          </a:p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КАК СРЕДСТВО УСПЕШНОЙ АДАПТАЦИИ ДЕТЕЙ РАННЕГО ВОЗРАСТА» </a:t>
            </a:r>
          </a:p>
          <a:p>
            <a:pPr algn="ctr"/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endParaRPr lang="ru-RU" sz="2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ru-RU" sz="2000" b="1" dirty="0">
                <a:latin typeface="Arial Narrow" pitchFamily="34" charset="0"/>
              </a:rPr>
              <a:t>Воспитатель МДОУ «Детский сад «Медвежонок» г.Надыма:</a:t>
            </a:r>
          </a:p>
          <a:p>
            <a:pPr algn="ctr"/>
            <a:r>
              <a:rPr lang="ru-RU" sz="2000" b="1">
                <a:latin typeface="Arial Narrow" pitchFamily="34" charset="0"/>
              </a:rPr>
              <a:t>Климова Наталья Николаевна</a:t>
            </a:r>
            <a:endParaRPr lang="ru-RU" sz="2000" b="1" dirty="0">
              <a:latin typeface="Arial Narrow" pitchFamily="34" charset="0"/>
            </a:endParaRPr>
          </a:p>
        </p:txBody>
      </p:sp>
      <p:pic>
        <p:nvPicPr>
          <p:cNvPr id="14339" name="Picture 3" descr="C:\Users\Ириночка\Desktop\pic_140_140_jpg_5_1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290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>
                <a:solidFill>
                  <a:srgbClr val="005C2A"/>
                </a:solidFill>
                <a:latin typeface="Arial Narrow" pitchFamily="34" charset="0"/>
              </a:rPr>
              <a:t>ИГРЫ С БУМАГОЙ</a:t>
            </a:r>
          </a:p>
        </p:txBody>
      </p:sp>
      <p:pic>
        <p:nvPicPr>
          <p:cNvPr id="4098" name="Picture 2" descr="https://ya-webdesign.com/images/doh-clipart-kid-1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857364"/>
            <a:ext cx="5786478" cy="4383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>
                <a:solidFill>
                  <a:srgbClr val="005C2A"/>
                </a:solidFill>
                <a:latin typeface="Arial Narrow" pitchFamily="34" charset="0"/>
              </a:rPr>
              <a:t>ПОДВИЖНЫЕ ИГРЫ</a:t>
            </a:r>
          </a:p>
        </p:txBody>
      </p:sp>
      <p:pic>
        <p:nvPicPr>
          <p:cNvPr id="3074" name="Picture 2" descr="https://pandia.ru/text/80/435/images/img7_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428736"/>
            <a:ext cx="6500858" cy="487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lang="ru-RU" sz="2400" dirty="0">
                <a:solidFill>
                  <a:srgbClr val="005C2A"/>
                </a:solidFill>
                <a:latin typeface="Arial Narrow" pitchFamily="34" charset="0"/>
              </a:rPr>
              <a:t>ТАКИМ ОБРАЗОМ, ПОДГОТОВЛЕННАЯ, ЧЁТКО СПЛАНИРОВАННАЯ ВОСПИТАТЕЛЕМ И ГРАМОТНО РЕАЛИЗОВАННАЯ ИГРОВАЯ ТЕХНОЛОГИЯ ДАСТ ПОЛОЖИТЕЛЬНЫЕ РЕЗУЛЬТАТЫ В ПЕРИОД АДАПТАЦИИ ДЕТЕЙ РАННЕГО ВОЗРАСТА </a:t>
            </a:r>
          </a:p>
          <a:p>
            <a:pPr algn="r"/>
            <a:r>
              <a:rPr lang="ru-RU" sz="2400" dirty="0">
                <a:solidFill>
                  <a:srgbClr val="005C2A"/>
                </a:solidFill>
                <a:latin typeface="Arial Narrow" pitchFamily="34" charset="0"/>
              </a:rPr>
              <a:t>К УСЛОВИЯМ ДОУ. </a:t>
            </a:r>
          </a:p>
        </p:txBody>
      </p:sp>
      <p:pic>
        <p:nvPicPr>
          <p:cNvPr id="1026" name="Picture 2" descr="http://solsad38.edusite.ru/images/shablon_vospitateli_krujkovaya-rabota-1-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071678"/>
            <a:ext cx="6643734" cy="3997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388" name="Picture 4" descr="https://ruspekh.ru/images/articles/13927/2017_10_22-035_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3429024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857620" y="571480"/>
            <a:ext cx="378621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5C2A"/>
                </a:solidFill>
                <a:latin typeface="Arial Narrow" pitchFamily="34" charset="0"/>
              </a:rPr>
              <a:t>ЗИГМУНД ФРЕЙД</a:t>
            </a:r>
          </a:p>
          <a:p>
            <a:pPr algn="ctr"/>
            <a:endParaRPr lang="ru-RU" dirty="0"/>
          </a:p>
        </p:txBody>
      </p:sp>
      <p:pic>
        <p:nvPicPr>
          <p:cNvPr id="16390" name="Picture 6" descr="https://upload.wikimedia.org/wikipedia/commons/a/a3/Melanie_Klein_c19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928802"/>
            <a:ext cx="2284351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500298" y="2714620"/>
            <a:ext cx="385765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5C2A"/>
                </a:solidFill>
                <a:latin typeface="Arial Narrow" pitchFamily="34" charset="0"/>
              </a:rPr>
              <a:t>МЕЛАНИ КЛЯЙН</a:t>
            </a:r>
          </a:p>
        </p:txBody>
      </p:sp>
      <p:pic>
        <p:nvPicPr>
          <p:cNvPr id="16392" name="Picture 8" descr="https://www.freud.org.uk/wp-content/uploads/2018/04/in2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3680" y="3429000"/>
            <a:ext cx="2218303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714612" y="4572008"/>
            <a:ext cx="371477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5C2A"/>
                </a:solidFill>
                <a:latin typeface="Arial Narrow" pitchFamily="34" charset="0"/>
              </a:rPr>
              <a:t>АННА ФРЕЙД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800" b="1" dirty="0">
                <a:solidFill>
                  <a:srgbClr val="005C2A"/>
                </a:solidFill>
                <a:latin typeface="Arial Narrow" pitchFamily="34" charset="0"/>
              </a:rPr>
              <a:t>ЦЕЛЬ ИГРОВОЙ ТЕРАПИИ</a:t>
            </a:r>
            <a:r>
              <a:rPr lang="ru-RU" sz="2000" dirty="0">
                <a:latin typeface="Arial Narrow" pitchFamily="34" charset="0"/>
              </a:rPr>
              <a:t> </a:t>
            </a:r>
          </a:p>
          <a:p>
            <a:pPr algn="ctr"/>
            <a:r>
              <a:rPr lang="ru-RU" sz="2800" b="1" dirty="0">
                <a:solidFill>
                  <a:srgbClr val="005C2A"/>
                </a:solidFill>
                <a:latin typeface="Arial Narrow" pitchFamily="34" charset="0"/>
              </a:rPr>
              <a:t>В АДАПТАЦИОННЫЙ ПЕРИОД</a:t>
            </a:r>
            <a:r>
              <a:rPr lang="ru-RU" sz="2000" dirty="0">
                <a:latin typeface="Arial Narrow" pitchFamily="34" charset="0"/>
              </a:rPr>
              <a:t> </a:t>
            </a:r>
          </a:p>
          <a:p>
            <a:pPr algn="ctr"/>
            <a:r>
              <a:rPr lang="ru-RU" sz="2000" dirty="0">
                <a:latin typeface="Arial Narrow" pitchFamily="34" charset="0"/>
              </a:rPr>
              <a:t>- ЭТО НЕ РАЗВИТИЕ И ОБУЧЕНИЕ РЕБЕНКА</a:t>
            </a:r>
            <a:r>
              <a:rPr lang="ru-RU" sz="2000" b="1" dirty="0">
                <a:latin typeface="Arial Narrow" pitchFamily="34" charset="0"/>
              </a:rPr>
              <a:t>,</a:t>
            </a:r>
            <a:r>
              <a:rPr lang="ru-RU" sz="2000" dirty="0">
                <a:latin typeface="Arial Narrow" pitchFamily="34" charset="0"/>
              </a:rPr>
              <a:t> А ЭМОЦИОНАЛЬНОЕ ОБЩЕНИЕ, НАЛАЖИВАНИЕ КОНТАКТА МЕЖДУ РЕБЁНКОМ И ВЗРОСЛЫМ. ОСНОВНАЯ ЗАДАЧА ИГР В АДАПТАЦИОННЫЙ ПЕРИОД - НЕ МЕНЯТЬ РЕБЁНКА И НЕ ПЕРЕДЕЛЫВАТЬ ЕГО, НЕ УЧИТЬ ЕГО КАКИМ-ТО СПЕЦИАЛЬНЫМ ПОВЕДЕНЧЕСКИМ НАВЫКАМ, А ДАТЬ ВОЗМОЖНОСТЬ “ПРОЖИТЬ” В ИГРЕ ВОЛНУЮЩИЕ ЕГО СИТУАЦИИ ПРИ ПОЛНОМ ВНИМАНИИ И СОПЕРЕЖИВАНИИ ВЗРОСЛОГО.</a:t>
            </a:r>
            <a:endParaRPr lang="ru-RU" sz="20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28674" name="Picture 2" descr="http://www.playcast.ru/uploads/2016/03/04/1764414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4286256"/>
            <a:ext cx="2292434" cy="2214578"/>
          </a:xfrm>
          <a:prstGeom prst="rect">
            <a:avLst/>
          </a:prstGeom>
          <a:noFill/>
        </p:spPr>
      </p:pic>
      <p:pic>
        <p:nvPicPr>
          <p:cNvPr id="28676" name="Picture 4" descr="https://gallery.yopriceville.com/var/albums/Free-Clipart-Pictures/Summer-Vacation-PNG/Transparent_Beach_Ball_PNG_Clipart.png?m=14342767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4000504"/>
            <a:ext cx="2500330" cy="2507861"/>
          </a:xfrm>
          <a:prstGeom prst="rect">
            <a:avLst/>
          </a:prstGeom>
          <a:noFill/>
        </p:spPr>
      </p:pic>
      <p:pic>
        <p:nvPicPr>
          <p:cNvPr id="28680" name="Picture 8" descr="https://i.pinimg.com/originals/87/87/38/87873856e2edbfbe4f26515a6696e5f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730319"/>
            <a:ext cx="2500330" cy="2772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715436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5C2A"/>
                </a:solidFill>
                <a:latin typeface="Arial Narrow" pitchFamily="34" charset="0"/>
              </a:rPr>
              <a:t>ИГРОВАЯ ПЕДАГОГИЧЕСКАЯ ТЕХНОЛОГИЯ, </a:t>
            </a:r>
          </a:p>
          <a:p>
            <a:pPr algn="ctr"/>
            <a:r>
              <a:rPr lang="ru-RU" sz="2000" b="1" dirty="0">
                <a:solidFill>
                  <a:srgbClr val="005C2A"/>
                </a:solidFill>
                <a:latin typeface="Arial Narrow" pitchFamily="34" charset="0"/>
              </a:rPr>
              <a:t>ИСПОЛЬЗУЕМАЯ В ПЕРИОД АДАПТАЦИИ, </a:t>
            </a:r>
          </a:p>
          <a:p>
            <a:pPr algn="ctr"/>
            <a:r>
              <a:rPr lang="ru-RU" sz="2000" b="1" dirty="0">
                <a:solidFill>
                  <a:srgbClr val="005C2A"/>
                </a:solidFill>
                <a:latin typeface="Arial Narrow" pitchFamily="34" charset="0"/>
              </a:rPr>
              <a:t>ИМЕЕТ ДВА НАПРАВЛЕНИЯ:</a:t>
            </a:r>
          </a:p>
          <a:p>
            <a:pPr marL="457200" indent="-457200">
              <a:buAutoNum type="arabicPeriod"/>
            </a:pPr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ИГРЫ, СПОСОБСТВУЮЩИЕ НАКОПЛЕНИЮ ДЕТЬМИ </a:t>
            </a:r>
          </a:p>
          <a:p>
            <a:pPr marL="457200" indent="-457200"/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ОПЫТА ОБЩЕНИЯ С МАЛОЗНАКОМЫМИ ВЗРОСЛЫМИ И ДЕТЬМИ.</a:t>
            </a:r>
          </a:p>
          <a:p>
            <a:r>
              <a:rPr lang="ru-RU" sz="2000" b="1" i="1" dirty="0">
                <a:solidFill>
                  <a:srgbClr val="005C2A"/>
                </a:solidFill>
                <a:latin typeface="Arial Narrow" pitchFamily="34" charset="0"/>
              </a:rPr>
              <a:t>ЗАДАЧАМИ</a:t>
            </a:r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 ПЕРВОГО НАПРАВЛЕНИЯ ЯВЛЯЮТСЯ: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-  ФОРМИРОВАНИЕ ПОЛОЖИТЕЛЬНОГО ЭМОЦИОНАЛЬНОГО НАСТРОЯ;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-  СНИЖЕНИЕ ЭМОЦИОНАЛЬНОГО НАПРЯЖЕНИЯ И ТРЕВОГИ.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2. ИГРЫ ПО ОСВОЕНИЮ СОЦИАЛЬНОГО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 ПРОСТРАНСТВА ДОУ.</a:t>
            </a:r>
          </a:p>
          <a:p>
            <a:r>
              <a:rPr lang="ru-RU" sz="2000" b="1" i="1" dirty="0">
                <a:solidFill>
                  <a:srgbClr val="005C2A"/>
                </a:solidFill>
                <a:latin typeface="Arial Narrow" pitchFamily="34" charset="0"/>
              </a:rPr>
              <a:t>ОСНОВНОЙ ЗАДАЧЕЙ</a:t>
            </a:r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 ВТОРОГО НАПРАВЛЕНИЯ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ИГРОВОЙ ПЕДАГОГИЧЕСКОЙ ТЕХНОЛОГИИ 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В ПЕРИОД АДАПТАЦИИ ЯВЛЯЕТСЯ 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ОБЕСПЕЧЕНИЕ РЕБЁНКУ УСЛОВИЙ ДЛЯ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 НАКОПЛЕНИЯ УНИКАЛЬНОГО ОПЫТА </a:t>
            </a:r>
          </a:p>
          <a:p>
            <a:r>
              <a:rPr lang="ru-RU" sz="2000" dirty="0">
                <a:solidFill>
                  <a:srgbClr val="005C2A"/>
                </a:solidFill>
                <a:latin typeface="Arial Narrow" pitchFamily="34" charset="0"/>
              </a:rPr>
              <a:t>ПЕРВИЧНОЙ СОЦИАЛИЗАЦИИ.</a:t>
            </a:r>
          </a:p>
        </p:txBody>
      </p:sp>
      <p:pic>
        <p:nvPicPr>
          <p:cNvPr id="9220" name="Picture 4" descr="https://img1.liveinternet.ru/images/attach/c/10/110/150/110150301_1312120009R__2_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2857496"/>
            <a:ext cx="2934550" cy="4257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5720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7200" dirty="0">
                <a:solidFill>
                  <a:srgbClr val="005C2A"/>
                </a:solidFill>
                <a:latin typeface="Arial Narrow" pitchFamily="34" charset="0"/>
              </a:rPr>
              <a:t>ИГРЫ</a:t>
            </a:r>
          </a:p>
          <a:p>
            <a:pPr algn="ctr"/>
            <a:r>
              <a:rPr lang="ru-RU" sz="2800" dirty="0">
                <a:solidFill>
                  <a:srgbClr val="005C2A"/>
                </a:solidFill>
                <a:latin typeface="Arial Narrow" pitchFamily="34" charset="0"/>
              </a:rPr>
              <a:t>С ДЕТЬМИ В АДАПТАЦИОННЫЙ ПЕРИОД</a:t>
            </a:r>
          </a:p>
        </p:txBody>
      </p:sp>
      <p:pic>
        <p:nvPicPr>
          <p:cNvPr id="8194" name="Picture 2" descr="https://avatars.mds.yandex.net/get-pdb/770122/bb8a6409-7e45-479c-82c9-ff02d66d50e7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786058"/>
            <a:ext cx="3429023" cy="3124876"/>
          </a:xfrm>
          <a:prstGeom prst="rect">
            <a:avLst/>
          </a:prstGeom>
          <a:noFill/>
        </p:spPr>
      </p:pic>
      <p:pic>
        <p:nvPicPr>
          <p:cNvPr id="25602" name="Picture 2" descr="https://i.pinimg.com/originals/58/58/53/5858532293edabc018a7995e480b79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786058"/>
            <a:ext cx="2928958" cy="2914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5400" dirty="0">
                <a:solidFill>
                  <a:srgbClr val="005C2A"/>
                </a:solidFill>
                <a:latin typeface="Arial Narrow" pitchFamily="34" charset="0"/>
              </a:rPr>
              <a:t>ИГРУШКА ЗАБАВА</a:t>
            </a:r>
          </a:p>
        </p:txBody>
      </p:sp>
      <p:pic>
        <p:nvPicPr>
          <p:cNvPr id="2" name="Picture 2" descr="http://gifok.net/images/2015/10/24/Clown_2_00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43050"/>
            <a:ext cx="3286148" cy="4357323"/>
          </a:xfrm>
          <a:prstGeom prst="rect">
            <a:avLst/>
          </a:prstGeom>
          <a:noFill/>
        </p:spPr>
      </p:pic>
      <p:pic>
        <p:nvPicPr>
          <p:cNvPr id="8196" name="Picture 4" descr="https://avatars.mds.yandex.net/get-pdb/251121/74e31e6a-5bdf-4548-a248-700a496c63e6/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357430"/>
            <a:ext cx="2842799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5720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>
                <a:solidFill>
                  <a:srgbClr val="005C2A"/>
                </a:solidFill>
                <a:latin typeface="Arial Narrow" pitchFamily="34" charset="0"/>
              </a:rPr>
              <a:t>ИГРЫ С ПЕСКОМ</a:t>
            </a:r>
          </a:p>
        </p:txBody>
      </p:sp>
      <p:pic>
        <p:nvPicPr>
          <p:cNvPr id="7180" name="Picture 12" descr="http://sweetclipart.com/multisite/sweetclipart/files/imagecache/middle/pail_shovel_pink_purpl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071678"/>
            <a:ext cx="3391269" cy="3943336"/>
          </a:xfrm>
          <a:prstGeom prst="rect">
            <a:avLst/>
          </a:prstGeom>
          <a:noFill/>
        </p:spPr>
      </p:pic>
      <p:pic>
        <p:nvPicPr>
          <p:cNvPr id="7182" name="Picture 14" descr="http://galerey-room.ru/images/202302_138427698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928934"/>
            <a:ext cx="4624432" cy="317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>
                <a:solidFill>
                  <a:srgbClr val="005C2A"/>
                </a:solidFill>
                <a:latin typeface="Arial Narrow" pitchFamily="34" charset="0"/>
              </a:rPr>
              <a:t>ИГРЫ С КОНСТРУКТОРОМ</a:t>
            </a:r>
          </a:p>
        </p:txBody>
      </p:sp>
      <p:pic>
        <p:nvPicPr>
          <p:cNvPr id="6146" name="Picture 2" descr="http://www.playcast.ru/uploads/2016/02/27/1753933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285992"/>
            <a:ext cx="2286016" cy="3363334"/>
          </a:xfrm>
          <a:prstGeom prst="rect">
            <a:avLst/>
          </a:prstGeom>
          <a:noFill/>
        </p:spPr>
      </p:pic>
      <p:pic>
        <p:nvPicPr>
          <p:cNvPr id="6148" name="Picture 4" descr="https://bipbap.ru/wp-content/uploads/2017/12/0_904b8_77c92b17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2214554"/>
            <a:ext cx="4709647" cy="3660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>
                <a:solidFill>
                  <a:srgbClr val="005C2A"/>
                </a:solidFill>
                <a:latin typeface="Arial Narrow" pitchFamily="34" charset="0"/>
              </a:rPr>
              <a:t>ИГРЫ С ВОДОЙ</a:t>
            </a:r>
          </a:p>
        </p:txBody>
      </p:sp>
      <p:pic>
        <p:nvPicPr>
          <p:cNvPr id="5136" name="Picture 16" descr="http://poteshkatoy.ru/uploads/s/u/s/c/uscin1p8sxih/img/full_vYbacFWJ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714488"/>
            <a:ext cx="5500726" cy="4476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2379</TotalTime>
  <Words>222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 Narrow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Ириночка</dc:creator>
  <cp:lastModifiedBy>irina.filisteewa@yandex.ru</cp:lastModifiedBy>
  <cp:revision>195</cp:revision>
  <dcterms:created xsi:type="dcterms:W3CDTF">2019-04-28T06:09:34Z</dcterms:created>
  <dcterms:modified xsi:type="dcterms:W3CDTF">2022-10-29T03:41:07Z</dcterms:modified>
</cp:coreProperties>
</file>