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60" r:id="rId3"/>
    <p:sldId id="273" r:id="rId4"/>
    <p:sldId id="290" r:id="rId5"/>
    <p:sldId id="289" r:id="rId6"/>
    <p:sldId id="265" r:id="rId7"/>
    <p:sldId id="262" r:id="rId8"/>
    <p:sldId id="283" r:id="rId9"/>
    <p:sldId id="284" r:id="rId10"/>
    <p:sldId id="286" r:id="rId11"/>
    <p:sldId id="287" r:id="rId12"/>
    <p:sldId id="268" r:id="rId13"/>
    <p:sldId id="28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E1"/>
    <a:srgbClr val="FF99CC"/>
    <a:srgbClr val="FBF3D1"/>
    <a:srgbClr val="CCFFCC"/>
    <a:srgbClr val="990099"/>
    <a:srgbClr val="FFE5FF"/>
    <a:srgbClr val="FFC1C1"/>
    <a:srgbClr val="FFD5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09" autoAdjust="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2602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8247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8247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824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7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1088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Математику нельзя изучать, наблюдая, как это делает сосед!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7772400" cy="1199704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А.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Нивен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975" y="3068960"/>
            <a:ext cx="1343025" cy="1343025"/>
          </a:xfrm>
          <a:prstGeom prst="rect">
            <a:avLst/>
          </a:prstGeom>
          <a:effectLst>
            <a:glow rad="63500">
              <a:schemeClr val="accent6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648" y="3047417"/>
            <a:ext cx="1381125" cy="1371600"/>
          </a:xfrm>
          <a:prstGeom prst="rect">
            <a:avLst/>
          </a:prstGeom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Первый признак равенства треугольников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80728"/>
            <a:ext cx="3131840" cy="3907624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915816" y="548680"/>
            <a:ext cx="33377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Доказательство: </a:t>
            </a: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275856" y="1391871"/>
            <a:ext cx="586814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Вершину А совместить с вершиной А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Наложить сторону АС на сторону А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Т.к.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АС = А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, то точка С совпадает с точкой С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Наложить сторону АВ на сторону А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Т.к. АВ= А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, то точка В совпадет с точкой ______________________________________________________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Т.к. ________________________________________________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______________________________________________________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Следовательно, ___________________________________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______________________________________________________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681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pPr algn="ctr"/>
            <a:r>
              <a:rPr b="0" dirty="0" lang="ru-RU" smtClean="0" sz="2400">
                <a:ln>
                  <a:noFill/>
                </a:ln>
                <a:solidFill>
                  <a:srgbClr val="C00000"/>
                </a:solidFill>
                <a:effectLst/>
              </a:rPr>
              <a:t>Решение задач по эталону:</a:t>
            </a:r>
            <a:endParaRPr b="0" dirty="0" lang="ru-RU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dirty="0" lang="ru-RU" sz="1600"/>
              <a:t>Практикум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26" l="63387" t="141"/>
          <a:stretch>
            <a:fillRect/>
          </a:stretch>
        </p:blipFill>
        <p:spPr>
          <a:xfrm>
            <a:off x="0" y="1916832"/>
            <a:ext cx="3347864" cy="2448272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1802" r="38188" t="141"/>
          <a:stretch>
            <a:fillRect/>
          </a:stretch>
        </p:blipFill>
        <p:spPr>
          <a:xfrm>
            <a:off x="0" y="620688"/>
            <a:ext cx="5652120" cy="936104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7563466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Click="0" p14:dur="2000" spd="slow"/>
    </mc:Choice>
    <mc:Fallback>
      <p:transition advClick="0" spd="slow"/>
    </mc:Fallback>
  </mc:AlternateContent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Самостоятельная работа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268760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Вариант 1</a:t>
            </a:r>
          </a:p>
          <a:p>
            <a:endParaRPr lang="ru-RU" sz="3200" b="1" i="1" dirty="0" smtClean="0">
              <a:latin typeface="Bookman Old Style" pitchFamily="18" charset="0"/>
            </a:endParaRPr>
          </a:p>
          <a:p>
            <a:r>
              <a:rPr lang="ru-RU" sz="3200" b="1" i="1" dirty="0" smtClean="0">
                <a:latin typeface="Bookman Old Style" pitchFamily="18" charset="0"/>
              </a:rPr>
              <a:t>У: №94(а)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1268760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Вариант 2</a:t>
            </a:r>
          </a:p>
          <a:p>
            <a:endParaRPr lang="ru-RU" sz="3200" b="1" i="1" dirty="0" smtClean="0">
              <a:latin typeface="Bookman Old Style" pitchFamily="18" charset="0"/>
            </a:endParaRPr>
          </a:p>
          <a:p>
            <a:r>
              <a:rPr lang="ru-RU" sz="3200" b="1" i="1" dirty="0" smtClean="0">
                <a:latin typeface="Bookman Old Style" pitchFamily="18" charset="0"/>
              </a:rPr>
              <a:t>У: №95(а)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2996952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стр. 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2520280" cy="1868379"/>
          </a:xfrm>
          <a:prstGeom prst="rect">
            <a:avLst/>
          </a:prstGeom>
        </p:spPr>
      </p:pic>
      <p:grpSp>
        <p:nvGrpSpPr>
          <p:cNvPr id="3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512672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Первый признак на практике</a:t>
            </a:r>
            <a:endParaRPr lang="ru-RU" b="0" dirty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Подведение итогов, рефлексия,  домашнее задание.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87216" y="1052736"/>
            <a:ext cx="7056784" cy="4708981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Bookman Old Style" pitchFamily="18" charset="0"/>
              </a:rPr>
              <a:t>	</a:t>
            </a:r>
            <a:r>
              <a:rPr lang="ru-RU" sz="2000" b="1" i="1" dirty="0" smtClean="0">
                <a:latin typeface="Bookman Old Style" pitchFamily="18" charset="0"/>
              </a:rPr>
              <a:t>Первый </a:t>
            </a:r>
            <a:r>
              <a:rPr lang="ru-RU" sz="2000" b="1" i="1" dirty="0">
                <a:latin typeface="Bookman Old Style" pitchFamily="18" charset="0"/>
              </a:rPr>
              <a:t>признак равенства </a:t>
            </a:r>
            <a:r>
              <a:rPr lang="ru-RU" sz="2000" b="1" i="1" dirty="0" smtClean="0">
                <a:latin typeface="Bookman Old Style" pitchFamily="18" charset="0"/>
              </a:rPr>
              <a:t>треугольников </a:t>
            </a:r>
            <a:r>
              <a:rPr lang="ru-RU" sz="2000" b="1" i="1" dirty="0">
                <a:latin typeface="Bookman Old Style" pitchFamily="18" charset="0"/>
              </a:rPr>
              <a:t>используется </a:t>
            </a:r>
            <a:r>
              <a:rPr lang="ru-RU" sz="2000" b="1" i="1" dirty="0" smtClean="0">
                <a:latin typeface="Bookman Old Style" pitchFamily="18" charset="0"/>
              </a:rPr>
              <a:t>для </a:t>
            </a:r>
            <a:r>
              <a:rPr lang="ru-RU" sz="2000" b="1" i="1" dirty="0">
                <a:latin typeface="Bookman Old Style" pitchFamily="18" charset="0"/>
              </a:rPr>
              <a:t>вычисления длины, например, телефонного кабеля без замеров местности, по которой он будет проходить. </a:t>
            </a:r>
            <a:endParaRPr lang="ru-RU" sz="2000" b="1" i="1" dirty="0" smtClean="0">
              <a:latin typeface="Bookman Old Style" pitchFamily="18" charset="0"/>
            </a:endParaRPr>
          </a:p>
          <a:p>
            <a:pPr algn="just"/>
            <a:r>
              <a:rPr lang="ru-RU" sz="2000" b="1" i="1" dirty="0" smtClean="0">
                <a:latin typeface="Bookman Old Style" pitchFamily="18" charset="0"/>
              </a:rPr>
              <a:t>	При </a:t>
            </a:r>
            <a:r>
              <a:rPr lang="ru-RU" sz="2000" b="1" i="1" dirty="0">
                <a:latin typeface="Bookman Old Style" pitchFamily="18" charset="0"/>
              </a:rPr>
              <a:t>помощи этой теоремы легко сделать необходимые расчеты для определения длины острова, находящегося посреди реки, не переплывая на него. Либо укрепить забор, расположив планку в пролете так, чтобы она делила его на два равных треугольника, или же рассчитать сложные элементы работы в столярном деле, или при расчете стропильной системы крыши во время </a:t>
            </a:r>
            <a:r>
              <a:rPr lang="ru-RU" sz="2000" b="1" i="1" dirty="0" smtClean="0">
                <a:latin typeface="Bookman Old Style" pitchFamily="18" charset="0"/>
              </a:rPr>
              <a:t>строительства.</a:t>
            </a:r>
            <a:endParaRPr lang="ru-RU" sz="2000" b="1" i="1" dirty="0">
              <a:effectLst/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49329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Рефлексия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124744"/>
          <a:ext cx="8712968" cy="4663440"/>
        </p:xfrm>
        <a:graphic>
          <a:graphicData uri="http://schemas.openxmlformats.org/drawingml/2006/table">
            <a:tbl>
              <a:tblPr/>
              <a:tblGrid>
                <a:gridCol w="4400716"/>
                <a:gridCol w="4312252"/>
              </a:tblGrid>
              <a:tr h="3528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1. На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уроке я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работал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2. Своей работой на уроке 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3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Урок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для меня показался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4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За урок 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5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Мое настроение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6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Материал урока мне был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dirty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7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Домашнее задание мне кажется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активно / пассивно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доволен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не доволен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коротким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длинным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не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устал / </a:t>
                      </a:r>
                      <a:r>
                        <a:rPr lang="ru-RU" sz="1800" b="1" cap="all" dirty="0" err="1">
                          <a:latin typeface="Times New Roman"/>
                          <a:ea typeface="SimSun"/>
                        </a:rPr>
                        <a:t>устал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стало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лучше / стало хуже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понятен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не понятен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полезен / бесполезен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интересен / скучен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легким / трудным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интересным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 </a:t>
                      </a:r>
                      <a:r>
                        <a:rPr lang="ru-RU" sz="1800" b="1" cap="all">
                          <a:latin typeface="Times New Roman"/>
                          <a:ea typeface="SimSun"/>
                        </a:rPr>
                        <a:t>не </a:t>
                      </a:r>
                      <a:r>
                        <a:rPr lang="ru-RU" sz="1800" b="1" cap="all" smtClean="0">
                          <a:latin typeface="Times New Roman"/>
                          <a:ea typeface="SimSun"/>
                        </a:rPr>
                        <a:t>интересным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021288"/>
          </a:xfrm>
        </p:spPr>
        <p:txBody>
          <a:bodyPr>
            <a:normAutofit/>
          </a:bodyPr>
          <a:lstStyle/>
          <a:p>
            <a:pPr lvl="0"/>
            <a:r>
              <a:rPr lang="ru-RU" sz="2800" b="1" i="1" dirty="0" smtClean="0">
                <a:latin typeface="Georgia" pitchFamily="18" charset="0"/>
              </a:rPr>
              <a:t>Если в геометрии фигуры совпадают при наложении,  они называются ______.</a:t>
            </a:r>
          </a:p>
          <a:p>
            <a:pPr lvl="0" algn="just"/>
            <a:endParaRPr lang="ru-RU" sz="2800" b="1" i="1" dirty="0" smtClean="0">
              <a:latin typeface="Georgia" pitchFamily="18" charset="0"/>
            </a:endParaRPr>
          </a:p>
          <a:p>
            <a:pPr lvl="0" algn="just"/>
            <a:r>
              <a:rPr lang="ru-RU" sz="2800" b="1" i="1" dirty="0" smtClean="0">
                <a:latin typeface="Georgia" pitchFamily="18" charset="0"/>
              </a:rPr>
              <a:t>Фигура, состоящая из трех точек не лежащих на одной прямой  и отрезков, соединяющих эти точки, называется ___.</a:t>
            </a:r>
          </a:p>
          <a:p>
            <a:pPr lvl="0" algn="just"/>
            <a:endParaRPr lang="ru-RU" sz="2800" b="1" i="1" dirty="0" smtClean="0">
              <a:latin typeface="Georgia" pitchFamily="18" charset="0"/>
            </a:endParaRPr>
          </a:p>
          <a:p>
            <a:pPr lvl="0"/>
            <a:r>
              <a:rPr lang="ru-RU" sz="2800" b="1" i="1" dirty="0" smtClean="0">
                <a:latin typeface="Georgia" pitchFamily="18" charset="0"/>
              </a:rPr>
              <a:t>Элементы треугольника: _____, ______.</a:t>
            </a:r>
          </a:p>
          <a:p>
            <a:pPr lvl="0"/>
            <a:endParaRPr lang="ru-RU" sz="2800" b="1" i="1" dirty="0" smtClean="0">
              <a:latin typeface="Georgia" pitchFamily="18" charset="0"/>
            </a:endParaRPr>
          </a:p>
          <a:p>
            <a:r>
              <a:rPr lang="ru-RU" sz="2800" b="1" i="1" dirty="0" smtClean="0">
                <a:latin typeface="Georgia" pitchFamily="18" charset="0"/>
              </a:rPr>
              <a:t>В треугольнике АВС между сторонами АВ и АС лежит угол: ________.</a:t>
            </a:r>
          </a:p>
          <a:p>
            <a:pPr lvl="0"/>
            <a:endParaRPr lang="ru-RU" sz="2800" b="1" i="1" dirty="0" smtClean="0">
              <a:latin typeface="Georg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Закончить предложение: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rmAutofit/>
          </a:bodyPr>
          <a:lstStyle/>
          <a:p>
            <a:pPr lvl="0"/>
            <a:r>
              <a:rPr lang="ru-RU" sz="2800" b="1" i="1" dirty="0" smtClean="0">
                <a:latin typeface="Georgia" pitchFamily="18" charset="0"/>
              </a:rPr>
              <a:t>Стороне ВС треугольника АВС прилежат углы: _____, ______.</a:t>
            </a:r>
          </a:p>
          <a:p>
            <a:pPr lvl="0"/>
            <a:endParaRPr lang="ru-RU" sz="2800" b="1" i="1" dirty="0" smtClean="0">
              <a:latin typeface="Georgia" pitchFamily="18" charset="0"/>
            </a:endParaRPr>
          </a:p>
          <a:p>
            <a:pPr lvl="0" algn="just"/>
            <a:r>
              <a:rPr lang="ru-RU" sz="2800" b="1" i="1" dirty="0" smtClean="0">
                <a:latin typeface="Georgia" pitchFamily="18" charset="0"/>
              </a:rPr>
              <a:t>Если два треугольника равны, то элементы одного треугольника соответственно равны __ __ __.</a:t>
            </a:r>
          </a:p>
          <a:p>
            <a:pPr lvl="0" algn="just"/>
            <a:endParaRPr lang="ru-RU" sz="2800" b="1" i="1" dirty="0" smtClean="0">
              <a:latin typeface="Georg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Закончить предложение: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Индивидуальное задание: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467544" y="620688"/>
            <a:ext cx="4333091" cy="3991496"/>
            <a:chOff x="400913" y="568972"/>
            <a:chExt cx="3389005" cy="3443639"/>
          </a:xfrm>
        </p:grpSpPr>
        <p:sp>
          <p:nvSpPr>
            <p:cNvPr id="15" name="Равнобедренный треугольник 14"/>
            <p:cNvSpPr/>
            <p:nvPr/>
          </p:nvSpPr>
          <p:spPr>
            <a:xfrm rot="6667511">
              <a:off x="2124991" y="1805055"/>
              <a:ext cx="2088232" cy="431443"/>
            </a:xfrm>
            <a:prstGeom prst="triangle">
              <a:avLst>
                <a:gd name="adj" fmla="val 48815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63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84884" y="568972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419304" y="189748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16392" y="2785670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Равнобедренный треугольник 18"/>
            <p:cNvSpPr/>
            <p:nvPr/>
          </p:nvSpPr>
          <p:spPr>
            <a:xfrm rot="13926864">
              <a:off x="168231" y="2596862"/>
              <a:ext cx="2088232" cy="431443"/>
            </a:xfrm>
            <a:prstGeom prst="triangle">
              <a:avLst>
                <a:gd name="adj" fmla="val 48815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63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0913" y="1509894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023781" y="3259291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L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42673" y="2833263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Q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653674" y="3550946"/>
              <a:ext cx="10887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latin typeface="Bookman Old Style" pitchFamily="18" charset="0"/>
                </a:rPr>
                <a:t>Рис.1</a:t>
              </a:r>
              <a:endParaRPr lang="ru-RU" sz="2400" b="1" dirty="0">
                <a:latin typeface="Bookman Old Style" pitchFamily="18" charset="0"/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4211960" y="4797152"/>
            <a:ext cx="4932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Bookman Old Style" pitchFamily="18" charset="0"/>
              </a:rPr>
              <a:t>	На рисунке изображены равные между собой </a:t>
            </a:r>
            <a:r>
              <a:rPr lang="ru-RU" sz="2000" b="1" i="1" dirty="0" err="1" smtClean="0">
                <a:latin typeface="Bookman Old Style" pitchFamily="18" charset="0"/>
              </a:rPr>
              <a:t>треуголь-ники</a:t>
            </a:r>
            <a:r>
              <a:rPr lang="ru-RU" sz="2000" b="1" i="1" dirty="0" smtClean="0">
                <a:latin typeface="Bookman Old Style" pitchFamily="18" charset="0"/>
              </a:rPr>
              <a:t>. Укажите, по вашему мнению,  соответственно </a:t>
            </a:r>
            <a:r>
              <a:rPr lang="ru-RU" sz="2000" b="1" i="1" dirty="0" err="1" smtClean="0">
                <a:latin typeface="Bookman Old Style" pitchFamily="18" charset="0"/>
              </a:rPr>
              <a:t>рав-ные</a:t>
            </a:r>
            <a:r>
              <a:rPr lang="ru-RU" sz="2000" b="1" i="1" dirty="0" smtClean="0">
                <a:latin typeface="Bookman Old Style" pitchFamily="18" charset="0"/>
              </a:rPr>
              <a:t> </a:t>
            </a:r>
            <a:r>
              <a:rPr lang="ru-RU" sz="2000" b="1" i="1" dirty="0" smtClean="0">
                <a:latin typeface="Bookman Old Style" pitchFamily="18" charset="0"/>
              </a:rPr>
              <a:t>элементы этих </a:t>
            </a:r>
            <a:r>
              <a:rPr lang="ru-RU" sz="2000" b="1" i="1" dirty="0" err="1" smtClean="0">
                <a:latin typeface="Bookman Old Style" pitchFamily="18" charset="0"/>
              </a:rPr>
              <a:t>треуголь-ников</a:t>
            </a:r>
            <a:r>
              <a:rPr lang="ru-RU" sz="2000" b="1" i="1" dirty="0" smtClean="0">
                <a:latin typeface="Bookman Old Style" pitchFamily="18" charset="0"/>
              </a:rPr>
              <a:t>.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Индивидуальное задание: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2678" marR="0" lvl="0" indent="-7429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572000" y="292494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latin typeface="Bookman Old Style" pitchFamily="18" charset="0"/>
              </a:rPr>
              <a:t>– Какое задание вы должны были выполнить? </a:t>
            </a:r>
          </a:p>
          <a:p>
            <a:endParaRPr lang="ru-RU" sz="2000" b="1" i="1" dirty="0" smtClean="0">
              <a:latin typeface="Bookman Old Style" pitchFamily="18" charset="0"/>
            </a:endParaRPr>
          </a:p>
          <a:p>
            <a:r>
              <a:rPr lang="ru-RU" sz="2000" b="1" i="1" dirty="0" smtClean="0">
                <a:latin typeface="Bookman Old Style" pitchFamily="18" charset="0"/>
              </a:rPr>
              <a:t>– Какой способ вы использовали при выполнении задания? </a:t>
            </a:r>
          </a:p>
          <a:p>
            <a:endParaRPr lang="ru-RU" sz="2000" b="1" i="1" dirty="0" smtClean="0">
              <a:latin typeface="Bookman Old Style" pitchFamily="18" charset="0"/>
            </a:endParaRPr>
          </a:p>
          <a:p>
            <a:r>
              <a:rPr lang="ru-RU" sz="2000" b="1" i="1" dirty="0" smtClean="0">
                <a:latin typeface="Bookman Old Style" pitchFamily="18" charset="0"/>
              </a:rPr>
              <a:t>– Вы справились с заданием? Если нет, то почему?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 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– Как вы думаете, какая цель сегодня стоит перед вами? </a:t>
            </a:r>
            <a:endParaRPr lang="ru-RU" sz="2000" i="1" dirty="0">
              <a:latin typeface="Bookman Old Style" pitchFamily="18" charset="0"/>
            </a:endParaRPr>
          </a:p>
        </p:txBody>
      </p:sp>
      <p:grpSp>
        <p:nvGrpSpPr>
          <p:cNvPr id="25" name="Группа 5"/>
          <p:cNvGrpSpPr/>
          <p:nvPr/>
        </p:nvGrpSpPr>
        <p:grpSpPr>
          <a:xfrm>
            <a:off x="467544" y="620688"/>
            <a:ext cx="4333091" cy="3991496"/>
            <a:chOff x="400913" y="568972"/>
            <a:chExt cx="3389005" cy="3443639"/>
          </a:xfrm>
        </p:grpSpPr>
        <p:sp>
          <p:nvSpPr>
            <p:cNvPr id="26" name="Равнобедренный треугольник 25"/>
            <p:cNvSpPr/>
            <p:nvPr/>
          </p:nvSpPr>
          <p:spPr>
            <a:xfrm rot="6667511">
              <a:off x="2124991" y="1805055"/>
              <a:ext cx="2088232" cy="431443"/>
            </a:xfrm>
            <a:prstGeom prst="triangle">
              <a:avLst>
                <a:gd name="adj" fmla="val 48815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63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84884" y="568972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19304" y="189748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16392" y="2785670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Равнобедренный треугольник 29"/>
            <p:cNvSpPr/>
            <p:nvPr/>
          </p:nvSpPr>
          <p:spPr>
            <a:xfrm rot="13926864">
              <a:off x="168231" y="2596862"/>
              <a:ext cx="2088232" cy="431443"/>
            </a:xfrm>
            <a:prstGeom prst="triangle">
              <a:avLst>
                <a:gd name="adj" fmla="val 48815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63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0913" y="1509894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23781" y="3259291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L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42673" y="2833263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Q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653674" y="3550946"/>
              <a:ext cx="10887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latin typeface="Bookman Old Style" pitchFamily="18" charset="0"/>
                </a:rPr>
                <a:t>Рис.1</a:t>
              </a:r>
              <a:endParaRPr lang="ru-RU" sz="2400" b="1" dirty="0"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Работа в группах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5" name="Picture 4" descr="http://press.tstu.ru/photo/tolstya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4"/>
            <a:ext cx="4752528" cy="33598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go1.imgsmail.ru/imgpreview?key=74d2d6c3feb0a95f&amp;mb=imgdb_preview_12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941168"/>
            <a:ext cx="5220072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Первый признак равенства треугольников</a:t>
            </a:r>
            <a:endParaRPr lang="ru-RU" sz="4400" i="1" dirty="0">
              <a:solidFill>
                <a:schemeClr val="accent1">
                  <a:lumMod val="50000"/>
                </a:schemeClr>
              </a:solidFill>
              <a:effectLst/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5011341"/>
            <a:ext cx="453650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Bookman Old Style" pitchFamily="18" charset="0"/>
              </a:rPr>
              <a:t>	</a:t>
            </a:r>
            <a:r>
              <a:rPr lang="ru-RU" sz="1600" b="1" i="1" dirty="0" smtClean="0">
                <a:latin typeface="Bookman Old Style" pitchFamily="18" charset="0"/>
              </a:rPr>
              <a:t>Доказательством признаков равенства треугольников занимались еще пифагорейцы. По словам </a:t>
            </a:r>
            <a:r>
              <a:rPr lang="ru-RU" sz="1600" b="1" i="1" dirty="0" err="1" smtClean="0">
                <a:latin typeface="Bookman Old Style" pitchFamily="18" charset="0"/>
              </a:rPr>
              <a:t>Прокла</a:t>
            </a:r>
            <a:r>
              <a:rPr lang="ru-RU" sz="1600" b="1" i="1" dirty="0" smtClean="0">
                <a:latin typeface="Bookman Old Style" pitchFamily="18" charset="0"/>
              </a:rPr>
              <a:t>, </a:t>
            </a:r>
            <a:r>
              <a:rPr lang="ru-RU" sz="1600" b="1" i="1" dirty="0" err="1" smtClean="0">
                <a:latin typeface="Bookman Old Style" pitchFamily="18" charset="0"/>
              </a:rPr>
              <a:t>Евдем</a:t>
            </a:r>
            <a:r>
              <a:rPr lang="ru-RU" sz="1600" b="1" i="1" dirty="0" smtClean="0">
                <a:latin typeface="Bookman Old Style" pitchFamily="18" charset="0"/>
              </a:rPr>
              <a:t> Родосский приписывает Фалесу Милетскому доказательство о равенстве двух треугольников.</a:t>
            </a:r>
            <a:endParaRPr lang="ru-RU" sz="16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Схема доказательства теоремы (эталон)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108000" y="684000"/>
            <a:ext cx="8964000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</a:t>
            </a:r>
            <a:r>
              <a:rPr lang="ru-RU" sz="2000" b="1" i="1" dirty="0" smtClean="0">
                <a:latin typeface="Bookman Old Style" pitchFamily="18" charset="0"/>
              </a:rPr>
              <a:t>Признаки </a:t>
            </a:r>
            <a:r>
              <a:rPr lang="ru-RU" sz="2000" b="1" i="1" dirty="0">
                <a:latin typeface="Bookman Old Style" pitchFamily="18" charset="0"/>
              </a:rPr>
              <a:t>равенства </a:t>
            </a:r>
            <a:r>
              <a:rPr lang="ru-RU" sz="2000" b="1" i="1" dirty="0" smtClean="0">
                <a:latin typeface="Bookman Old Style" pitchFamily="18" charset="0"/>
              </a:rPr>
              <a:t>треугольников являются </a:t>
            </a:r>
            <a:r>
              <a:rPr lang="ru-RU" sz="2000" b="1" i="1" dirty="0">
                <a:latin typeface="Bookman Old Style" pitchFamily="18" charset="0"/>
              </a:rPr>
              <a:t>основным рабочим аппаратом всего курса геометрии</a:t>
            </a:r>
            <a:r>
              <a:rPr lang="ru-RU" sz="2000" b="1" i="1" dirty="0" smtClean="0">
                <a:latin typeface="Bookman Old Style" pitchFamily="18" charset="0"/>
              </a:rPr>
              <a:t>.</a:t>
            </a:r>
          </a:p>
          <a:p>
            <a:pPr algn="just"/>
            <a:endParaRPr lang="ru-RU" sz="2000" b="1" i="1" dirty="0">
              <a:latin typeface="Bookman Old Style" pitchFamily="18" charset="0"/>
            </a:endParaRPr>
          </a:p>
          <a:p>
            <a:pPr algn="just"/>
            <a:r>
              <a:rPr lang="ru-RU" sz="2000" b="1" i="1" dirty="0">
                <a:latin typeface="Bookman Old Style" pitchFamily="18" charset="0"/>
              </a:rPr>
              <a:t>Доказательства многих теорем строятся по схеме</a:t>
            </a:r>
            <a:r>
              <a:rPr lang="ru-RU" sz="2000" b="1" i="1" dirty="0" smtClean="0">
                <a:latin typeface="Bookman Old Style" pitchFamily="18" charset="0"/>
              </a:rPr>
              <a:t>:</a:t>
            </a:r>
            <a:endParaRPr lang="ru-RU" sz="20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82653" y="612000"/>
            <a:ext cx="398438" cy="415498"/>
          </a:xfrm>
          <a:prstGeom prst="roundRect">
            <a:avLst/>
          </a:prstGeom>
          <a:solidFill>
            <a:srgbClr val="EBF6F9"/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ru-RU" sz="2800" b="1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8000" y="2736000"/>
            <a:ext cx="2808000" cy="3564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168000" y="2736000"/>
            <a:ext cx="2808000" cy="3564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(с помощью признаков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endParaRPr lang="ru-RU" sz="2400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28000" y="2736000"/>
            <a:ext cx="2808000" cy="356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ытекающие из равенства треугольников</a:t>
            </a:r>
          </a:p>
          <a:p>
            <a:pPr algn="ctr"/>
            <a:endParaRPr lang="ru-RU" sz="24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999" y="2808000"/>
            <a:ext cx="2664000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Поиск равных треугольников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40000" y="2779540"/>
            <a:ext cx="2664000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Обоснование их равенства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000" y="2805671"/>
            <a:ext cx="26640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Следствия,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2183157" y="4541294"/>
            <a:ext cx="1152128" cy="1152128"/>
          </a:xfrm>
          <a:prstGeom prst="stripedRightArrow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0" scaled="1"/>
            <a:tileRect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Штриховая стрелка вправо 21"/>
          <p:cNvSpPr/>
          <p:nvPr/>
        </p:nvSpPr>
        <p:spPr>
          <a:xfrm>
            <a:off x="5231478" y="4541294"/>
            <a:ext cx="1152128" cy="1152128"/>
          </a:xfrm>
          <a:prstGeom prst="stripedRightArrow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81872" y="4005064"/>
            <a:ext cx="1669848" cy="792088"/>
          </a:xfrm>
          <a:custGeom>
            <a:avLst/>
            <a:gdLst>
              <a:gd name="connsiteX0" fmla="*/ 0 w 1669848"/>
              <a:gd name="connsiteY0" fmla="*/ 792088 h 792088"/>
              <a:gd name="connsiteX1" fmla="*/ 834924 w 1669848"/>
              <a:gd name="connsiteY1" fmla="*/ 0 h 792088"/>
              <a:gd name="connsiteX2" fmla="*/ 1669848 w 1669848"/>
              <a:gd name="connsiteY2" fmla="*/ 792088 h 792088"/>
              <a:gd name="connsiteX3" fmla="*/ 0 w 1669848"/>
              <a:gd name="connsiteY3" fmla="*/ 792088 h 792088"/>
              <a:gd name="connsiteX0" fmla="*/ 0 w 1669848"/>
              <a:gd name="connsiteY0" fmla="*/ 792088 h 792088"/>
              <a:gd name="connsiteX1" fmla="*/ 343604 w 1669848"/>
              <a:gd name="connsiteY1" fmla="*/ 0 h 792088"/>
              <a:gd name="connsiteX2" fmla="*/ 1669848 w 1669848"/>
              <a:gd name="connsiteY2" fmla="*/ 792088 h 792088"/>
              <a:gd name="connsiteX3" fmla="*/ 0 w 1669848"/>
              <a:gd name="connsiteY3" fmla="*/ 792088 h 79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9848" h="792088">
                <a:moveTo>
                  <a:pt x="0" y="792088"/>
                </a:moveTo>
                <a:lnTo>
                  <a:pt x="343604" y="0"/>
                </a:lnTo>
                <a:lnTo>
                  <a:pt x="1669848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14"/>
          <p:cNvSpPr/>
          <p:nvPr/>
        </p:nvSpPr>
        <p:spPr>
          <a:xfrm>
            <a:off x="478744" y="4325270"/>
            <a:ext cx="1669848" cy="792088"/>
          </a:xfrm>
          <a:custGeom>
            <a:avLst/>
            <a:gdLst>
              <a:gd name="connsiteX0" fmla="*/ 0 w 1669848"/>
              <a:gd name="connsiteY0" fmla="*/ 792088 h 792088"/>
              <a:gd name="connsiteX1" fmla="*/ 834924 w 1669848"/>
              <a:gd name="connsiteY1" fmla="*/ 0 h 792088"/>
              <a:gd name="connsiteX2" fmla="*/ 1669848 w 1669848"/>
              <a:gd name="connsiteY2" fmla="*/ 792088 h 792088"/>
              <a:gd name="connsiteX3" fmla="*/ 0 w 1669848"/>
              <a:gd name="connsiteY3" fmla="*/ 792088 h 792088"/>
              <a:gd name="connsiteX0" fmla="*/ 0 w 1669848"/>
              <a:gd name="connsiteY0" fmla="*/ 792088 h 792088"/>
              <a:gd name="connsiteX1" fmla="*/ 343604 w 1669848"/>
              <a:gd name="connsiteY1" fmla="*/ 0 h 792088"/>
              <a:gd name="connsiteX2" fmla="*/ 1669848 w 1669848"/>
              <a:gd name="connsiteY2" fmla="*/ 792088 h 792088"/>
              <a:gd name="connsiteX3" fmla="*/ 0 w 1669848"/>
              <a:gd name="connsiteY3" fmla="*/ 792088 h 79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9848" h="792088">
                <a:moveTo>
                  <a:pt x="0" y="792088"/>
                </a:moveTo>
                <a:lnTo>
                  <a:pt x="343604" y="0"/>
                </a:lnTo>
                <a:lnTo>
                  <a:pt x="1669848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14"/>
          <p:cNvSpPr/>
          <p:nvPr/>
        </p:nvSpPr>
        <p:spPr>
          <a:xfrm>
            <a:off x="335166" y="4810247"/>
            <a:ext cx="1669848" cy="792088"/>
          </a:xfrm>
          <a:custGeom>
            <a:avLst/>
            <a:gdLst>
              <a:gd name="connsiteX0" fmla="*/ 0 w 1669848"/>
              <a:gd name="connsiteY0" fmla="*/ 792088 h 792088"/>
              <a:gd name="connsiteX1" fmla="*/ 834924 w 1669848"/>
              <a:gd name="connsiteY1" fmla="*/ 0 h 792088"/>
              <a:gd name="connsiteX2" fmla="*/ 1669848 w 1669848"/>
              <a:gd name="connsiteY2" fmla="*/ 792088 h 792088"/>
              <a:gd name="connsiteX3" fmla="*/ 0 w 1669848"/>
              <a:gd name="connsiteY3" fmla="*/ 792088 h 792088"/>
              <a:gd name="connsiteX0" fmla="*/ 0 w 1669848"/>
              <a:gd name="connsiteY0" fmla="*/ 792088 h 792088"/>
              <a:gd name="connsiteX1" fmla="*/ 343604 w 1669848"/>
              <a:gd name="connsiteY1" fmla="*/ 0 h 792088"/>
              <a:gd name="connsiteX2" fmla="*/ 1669848 w 1669848"/>
              <a:gd name="connsiteY2" fmla="*/ 792088 h 792088"/>
              <a:gd name="connsiteX3" fmla="*/ 0 w 1669848"/>
              <a:gd name="connsiteY3" fmla="*/ 792088 h 79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9848" h="792088">
                <a:moveTo>
                  <a:pt x="0" y="792088"/>
                </a:moveTo>
                <a:lnTo>
                  <a:pt x="343604" y="0"/>
                </a:lnTo>
                <a:lnTo>
                  <a:pt x="1669848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14"/>
          <p:cNvSpPr/>
          <p:nvPr/>
        </p:nvSpPr>
        <p:spPr>
          <a:xfrm>
            <a:off x="755576" y="5206291"/>
            <a:ext cx="1669848" cy="792088"/>
          </a:xfrm>
          <a:custGeom>
            <a:avLst/>
            <a:gdLst>
              <a:gd name="connsiteX0" fmla="*/ 0 w 1669848"/>
              <a:gd name="connsiteY0" fmla="*/ 792088 h 792088"/>
              <a:gd name="connsiteX1" fmla="*/ 834924 w 1669848"/>
              <a:gd name="connsiteY1" fmla="*/ 0 h 792088"/>
              <a:gd name="connsiteX2" fmla="*/ 1669848 w 1669848"/>
              <a:gd name="connsiteY2" fmla="*/ 792088 h 792088"/>
              <a:gd name="connsiteX3" fmla="*/ 0 w 1669848"/>
              <a:gd name="connsiteY3" fmla="*/ 792088 h 792088"/>
              <a:gd name="connsiteX0" fmla="*/ 0 w 1669848"/>
              <a:gd name="connsiteY0" fmla="*/ 792088 h 792088"/>
              <a:gd name="connsiteX1" fmla="*/ 343604 w 1669848"/>
              <a:gd name="connsiteY1" fmla="*/ 0 h 792088"/>
              <a:gd name="connsiteX2" fmla="*/ 1669848 w 1669848"/>
              <a:gd name="connsiteY2" fmla="*/ 792088 h 792088"/>
              <a:gd name="connsiteX3" fmla="*/ 0 w 1669848"/>
              <a:gd name="connsiteY3" fmla="*/ 792088 h 79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9848" h="792088">
                <a:moveTo>
                  <a:pt x="0" y="792088"/>
                </a:moveTo>
                <a:lnTo>
                  <a:pt x="343604" y="0"/>
                </a:lnTo>
                <a:lnTo>
                  <a:pt x="1669848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364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pPr algn="ctr"/>
            <a:r>
              <a:rPr b="0" dirty="0" lang="ru-RU" smtClean="0" sz="240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Первый признак равенства треугольников</a:t>
            </a:r>
            <a:endParaRPr b="0" dirty="0" lang="ru-RU">
              <a:ln>
                <a:solidFill>
                  <a:schemeClr val="bg1"/>
                </a:solidFill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grpSp>
        <p:nvGrpSpPr>
          <p:cNvPr id="13" name="Группа 22"/>
          <p:cNvGrpSpPr/>
          <p:nvPr/>
        </p:nvGrpSpPr>
        <p:grpSpPr>
          <a:xfrm>
            <a:off x="0" y="476672"/>
            <a:ext cx="8773296" cy="2034000"/>
            <a:chOff x="1960" y="3798000"/>
            <a:chExt cx="8773296" cy="2034000"/>
          </a:xfrm>
        </p:grpSpPr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cstate="print" r:embed="rId2">
              <a:clrChange>
                <a:clrFrom>
                  <a:srgbClr val="F9F9F9"/>
                </a:clrFrom>
                <a:clrTo>
                  <a:srgbClr val="F9F9F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60" y="3798000"/>
              <a:ext cx="2933700" cy="1514475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1187624" y="4146167"/>
              <a:ext cx="1582484" cy="400110"/>
            </a:xfrm>
            <a:prstGeom prst="rect">
              <a:avLst/>
            </a:prstGeom>
            <a:noFill/>
          </p:spPr>
          <p:txBody>
            <a:bodyPr rtlCol="0" wrap="none">
              <a:spAutoFit/>
            </a:bodyPr>
            <a:lstStyle/>
            <a:p>
              <a:r>
                <a:rPr dirty="0" lang="ru-RU" smtClean="0" sz="2000">
                  <a:solidFill>
                    <a:schemeClr val="bg1"/>
                  </a:solidFill>
                  <a:effectLst>
                    <a:glow rad="139700">
                      <a:schemeClr val="accent3">
                        <a:lumMod val="75000"/>
                      </a:schemeClr>
                    </a:glow>
                  </a:effectLst>
                  <a:latin charset="0" pitchFamily="34" typeface="Arial Black"/>
                </a:rPr>
                <a:t>ТЕОРЕМА</a:t>
              </a:r>
              <a:endParaRPr dirty="0" lang="ru-RU" sz="2000">
                <a:solidFill>
                  <a:schemeClr val="bg1"/>
                </a:solidFill>
                <a:effectLst>
                  <a:glow rad="139700">
                    <a:schemeClr val="accent3">
                      <a:lumMod val="75000"/>
                    </a:schemeClr>
                  </a:glow>
                </a:effectLst>
                <a:latin charset="0" pitchFamily="34" typeface="Arial Black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188000" y="4536000"/>
              <a:ext cx="7587256" cy="12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algn="tl" blurRad="304800" dir="2700000" dist="152400" rotWithShape="0">
                <a:schemeClr val="accent6">
                  <a:lumMod val="50000"/>
                  <a:alpha val="9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just"/>
              <a:r>
                <a:rPr b="1" dirty="0" i="1" lang="ru-RU" smtClean="0" sz="2000">
                  <a:solidFill>
                    <a:schemeClr val="tx1">
                      <a:lumMod val="95000"/>
                      <a:lumOff val="5000"/>
                    </a:schemeClr>
                  </a:solidFill>
                  <a:latin charset="0" pitchFamily="18" typeface="Georgia"/>
                  <a:cs charset="0" pitchFamily="34" typeface="Arial"/>
                </a:rPr>
                <a:t>Если две стороны и угол между ними одного треугольника соответственно равны двум сторонам и углу между ними другого треугольника, то такие треугольники равны.</a:t>
              </a:r>
              <a:endParaRPr b="1" dirty="0" i="1" lang="ru-RU" sz="2000">
                <a:solidFill>
                  <a:schemeClr val="tx1">
                    <a:lumMod val="95000"/>
                    <a:lumOff val="5000"/>
                  </a:schemeClr>
                </a:solidFill>
                <a:latin charset="0" pitchFamily="18" typeface="Georgia"/>
                <a:cs charset="0" pitchFamily="34" typeface="Arial"/>
              </a:endParaRPr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708920"/>
            <a:ext cx="3311872" cy="3442738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34822" name="Picture 6"/>
          <p:cNvPicPr>
            <a:picLocks noChangeArrowheads="1" noChangeAspect="1"/>
          </p:cNvPicPr>
          <p:nvPr/>
        </p:nvPicPr>
        <p:blipFill>
          <a:blip cstate="print" r:embed="rId4"/>
          <a:srcRect b="50" l="158" r="155" t="223"/>
          <a:stretch>
            <a:fillRect/>
          </a:stretch>
        </p:blipFill>
        <p:spPr bwMode="auto">
          <a:xfrm>
            <a:off x="4031432" y="3284984"/>
            <a:ext cx="5112568" cy="108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Скругленный прямоугольник 29"/>
          <p:cNvSpPr/>
          <p:nvPr/>
        </p:nvSpPr>
        <p:spPr>
          <a:xfrm>
            <a:off x="683568" y="5085184"/>
            <a:ext cx="936104" cy="1008112"/>
          </a:xfrm>
          <a:prstGeom prst="roundRect">
            <a:avLst/>
          </a:prstGeom>
          <a:solidFill>
            <a:srgbClr val="FFE1E1"/>
          </a:solidFill>
          <a:ln>
            <a:solidFill>
              <a:srgbClr val="FFE1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6811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Click="0" p14:dur="2000" spd="slow"/>
    </mc:Choice>
    <mc:Fallback>
      <p:transition advClick="0" spd="slow"/>
    </mc:Fallback>
  </mc:AlternateContent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931</TotalTime>
  <Words>335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Математику нельзя изучать, наблюдая, как это делает сосед!  </vt:lpstr>
      <vt:lpstr>Закончить предложение:</vt:lpstr>
      <vt:lpstr>Закончить предложение:</vt:lpstr>
      <vt:lpstr>Индивидуальное задание:</vt:lpstr>
      <vt:lpstr>Индивидуальное задание:</vt:lpstr>
      <vt:lpstr>Работа в группах</vt:lpstr>
      <vt:lpstr>Первый признак равенства треугольников</vt:lpstr>
      <vt:lpstr>Схема доказательства теоремы (эталон)</vt:lpstr>
      <vt:lpstr>Первый признак равенства треугольников</vt:lpstr>
      <vt:lpstr>Первый признак равенства треугольников</vt:lpstr>
      <vt:lpstr>Решение задач по эталону:</vt:lpstr>
      <vt:lpstr>Самостоятельная работа</vt:lpstr>
      <vt:lpstr>Первый признак на практике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Устные упражнения</dc:title>
  <dc:creator>User</dc:creator>
  <cp:lastModifiedBy>User</cp:lastModifiedBy>
  <cp:revision>87</cp:revision>
  <dcterms:created xsi:type="dcterms:W3CDTF">2013-10-27T01:18:45Z</dcterms:created>
  <dcterms:modified xsi:type="dcterms:W3CDTF">2019-10-10T13:41:13Z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237717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