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8" r:id="rId3"/>
    <p:sldId id="277" r:id="rId4"/>
    <p:sldId id="279" r:id="rId5"/>
    <p:sldId id="280" r:id="rId6"/>
    <p:sldId id="278" r:id="rId7"/>
    <p:sldId id="259" r:id="rId8"/>
    <p:sldId id="260" r:id="rId9"/>
    <p:sldId id="261" r:id="rId10"/>
    <p:sldId id="262" r:id="rId11"/>
    <p:sldId id="265" r:id="rId12"/>
    <p:sldId id="266" r:id="rId13"/>
    <p:sldId id="263" r:id="rId14"/>
    <p:sldId id="264" r:id="rId15"/>
    <p:sldId id="267" r:id="rId16"/>
    <p:sldId id="268" r:id="rId17"/>
    <p:sldId id="269" r:id="rId18"/>
    <p:sldId id="270" r:id="rId19"/>
    <p:sldId id="271" r:id="rId20"/>
    <p:sldId id="275" r:id="rId21"/>
    <p:sldId id="276" r:id="rId22"/>
    <p:sldId id="272" r:id="rId23"/>
    <p:sldId id="273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2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9C0B7A6-F26D-42B2-923D-58BBDDE53190}" type="datetimeFigureOut">
              <a:rPr lang="ru-RU"/>
              <a:pPr>
                <a:defRPr/>
              </a:pPr>
              <a:t>13.10.2022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37F62A8-CB59-4BAF-B511-167B2259E6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9EE0F-C222-46FB-9AAE-A637F4824CB5}" type="datetimeFigureOut">
              <a:rPr lang="ru-RU"/>
              <a:pPr>
                <a:defRPr/>
              </a:pPr>
              <a:t>13.10.2022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1C773-7B5D-4EEE-B230-E84666714F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A12D6-49E4-4105-86CC-2D14F2431EC1}" type="datetimeFigureOut">
              <a:rPr lang="ru-RU"/>
              <a:pPr>
                <a:defRPr/>
              </a:pPr>
              <a:t>13.10.2022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A5FAF-BFB7-47B1-AACE-A4A8E0F9EA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720B4-3683-4C6D-9504-FA3E1E1958B4}" type="datetimeFigureOut">
              <a:rPr lang="ru-RU"/>
              <a:pPr>
                <a:defRPr/>
              </a:pPr>
              <a:t>13.10.2022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31EA3-DB14-4E4B-A5D1-599DD2B2AE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6D8B9-EFEB-4E1C-AB8F-DAF588CF7DBF}" type="datetimeFigureOut">
              <a:rPr lang="ru-RU"/>
              <a:pPr>
                <a:defRPr/>
              </a:pPr>
              <a:t>13.10.2022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FF6AF-F0E0-4F4D-B6D5-C8F4419AA8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9E893-2B55-4868-9EEB-2230E7775457}" type="datetimeFigureOut">
              <a:rPr lang="ru-RU"/>
              <a:pPr>
                <a:defRPr/>
              </a:pPr>
              <a:t>13.10.2022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2AC8D-75F5-449A-A308-5DFEDB9CF1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E8C91-E8B1-4623-830E-5C7AFBB81EC2}" type="datetimeFigureOut">
              <a:rPr lang="ru-RU"/>
              <a:pPr>
                <a:defRPr/>
              </a:pPr>
              <a:t>13.10.2022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25344-FDC4-41DC-AE90-8CF80BA111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50163-B27D-4FAD-92EA-66D2EAF818FB}" type="datetimeFigureOut">
              <a:rPr lang="ru-RU"/>
              <a:pPr>
                <a:defRPr/>
              </a:pPr>
              <a:t>13.10.2022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CCD31-7B9F-4699-84F9-A72DCA3208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2313C-2A08-4F7B-B2C3-EA7B1D645B69}" type="datetimeFigureOut">
              <a:rPr lang="ru-RU"/>
              <a:pPr>
                <a:defRPr/>
              </a:pPr>
              <a:t>13.10.2022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A430F-AC58-4695-97F5-E7897CA345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13B6F-F80A-408C-8F95-9852BF2CBB38}" type="datetimeFigureOut">
              <a:rPr lang="ru-RU"/>
              <a:pPr>
                <a:defRPr/>
              </a:pPr>
              <a:t>13.10.2022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6C3FF-75C9-4951-9CC9-78C74E91C3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79D20-E7A0-4F3C-B5A6-9B80FAEC8A20}" type="datetimeFigureOut">
              <a:rPr lang="ru-RU"/>
              <a:pPr>
                <a:defRPr/>
              </a:pPr>
              <a:t>13.10.2022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C6517-7CFC-4610-89C1-240E755FE7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7C97D-E28A-4859-B615-0AAD876863C0}" type="datetimeFigureOut">
              <a:rPr lang="ru-RU"/>
              <a:pPr>
                <a:defRPr/>
              </a:pPr>
              <a:t>13.10.2022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0E7C8-FDFE-47E4-A240-A2ED213753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5891A23-6B38-414E-B91B-CCEEE92ED085}" type="datetimeFigureOut">
              <a:rPr lang="ru-RU"/>
              <a:pPr>
                <a:defRPr/>
              </a:pPr>
              <a:t>13.10.2022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2C37324-55A7-43EA-9EF8-5DA46EBB11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newsflash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g-group.com.ua/images/strojmateriali/pesok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1628800"/>
            <a:ext cx="6192688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  <a:cs typeface="+mn-cs"/>
              </a:rPr>
              <a:t>ПЕСОЧНАЯ ТЕРАПИЯ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  <a:cs typeface="+mn-cs"/>
              </a:rPr>
              <a:t>В РАЗВИТИИ ДОШКОЛЬНИКОВ</a:t>
            </a:r>
            <a:endParaRPr lang="ru-RU" sz="4000" b="1" i="1" dirty="0">
              <a:ln w="18000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Monotype Corsiva" pitchFamily="66" charset="0"/>
              <a:cs typeface="+mn-cs"/>
            </a:endParaRPr>
          </a:p>
        </p:txBody>
      </p:sp>
      <p:grpSp>
        <p:nvGrpSpPr>
          <p:cNvPr id="14339" name="Группа 8"/>
          <p:cNvGrpSpPr>
            <a:grpSpLocks/>
          </p:cNvGrpSpPr>
          <p:nvPr/>
        </p:nvGrpSpPr>
        <p:grpSpPr bwMode="auto">
          <a:xfrm>
            <a:off x="6227763" y="4365625"/>
            <a:ext cx="985837" cy="1662113"/>
            <a:chOff x="6228184" y="4365104"/>
            <a:chExt cx="984684" cy="1662220"/>
          </a:xfrm>
        </p:grpSpPr>
        <p:sp>
          <p:nvSpPr>
            <p:cNvPr id="5" name="Овал 4"/>
            <p:cNvSpPr/>
            <p:nvPr/>
          </p:nvSpPr>
          <p:spPr>
            <a:xfrm>
              <a:off x="6228184" y="4365104"/>
              <a:ext cx="431295" cy="431828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6844999" y="5290677"/>
              <a:ext cx="367869" cy="368324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6508842" y="5843162"/>
              <a:ext cx="183935" cy="184162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419475" y="5291138"/>
            <a:ext cx="2808288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i="1"/>
              <a:t>Воспитатель</a:t>
            </a:r>
          </a:p>
          <a:p>
            <a:pPr algn="ctr"/>
            <a:r>
              <a:rPr lang="ru-RU" i="1"/>
              <a:t>Сафина Э.Р.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2988" y="0"/>
            <a:ext cx="74168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Песочница является маленькой моделью</a:t>
            </a:r>
            <a:b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</a:b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окружающего мира </a:t>
            </a:r>
            <a:endParaRPr lang="ru-RU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</p:txBody>
      </p:sp>
      <p:sp>
        <p:nvSpPr>
          <p:cNvPr id="23554" name="Прямоугольник 3"/>
          <p:cNvSpPr>
            <a:spLocks noChangeArrowheads="1"/>
          </p:cNvSpPr>
          <p:nvPr/>
        </p:nvSpPr>
        <p:spPr bwMode="auto">
          <a:xfrm>
            <a:off x="900113" y="1773238"/>
            <a:ext cx="58324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7030A0"/>
                </a:solidFill>
                <a:latin typeface="Monotype Corsiva" pitchFamily="66" charset="0"/>
              </a:rPr>
              <a:t>Игра с песком — это естественная и доступная для каждого ребенка форма деятельности.</a:t>
            </a:r>
          </a:p>
        </p:txBody>
      </p:sp>
      <p:sp>
        <p:nvSpPr>
          <p:cNvPr id="23555" name="Прямоугольник 4"/>
          <p:cNvSpPr>
            <a:spLocks noChangeArrowheads="1"/>
          </p:cNvSpPr>
          <p:nvPr/>
        </p:nvSpPr>
        <p:spPr bwMode="auto">
          <a:xfrm>
            <a:off x="5867400" y="2781300"/>
            <a:ext cx="2520950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2400" b="1">
                <a:solidFill>
                  <a:srgbClr val="7030A0"/>
                </a:solidFill>
                <a:latin typeface="Monotype Corsiva" pitchFamily="66" charset="0"/>
              </a:rPr>
              <a:t>Игра с песком </a:t>
            </a:r>
          </a:p>
          <a:p>
            <a:pPr marL="342900" indent="-342900">
              <a:spcBef>
                <a:spcPct val="20000"/>
              </a:spcBef>
            </a:pPr>
            <a:r>
              <a:rPr lang="ru-RU" sz="2400" b="1">
                <a:solidFill>
                  <a:srgbClr val="7030A0"/>
                </a:solidFill>
                <a:latin typeface="Monotype Corsiva" pitchFamily="66" charset="0"/>
              </a:rPr>
              <a:t>Стабилизирует</a:t>
            </a:r>
          </a:p>
          <a:p>
            <a:pPr marL="342900" indent="-342900">
              <a:spcBef>
                <a:spcPct val="20000"/>
              </a:spcBef>
            </a:pPr>
            <a:r>
              <a:rPr lang="ru-RU" sz="2400" b="1">
                <a:solidFill>
                  <a:srgbClr val="7030A0"/>
                </a:solidFill>
                <a:latin typeface="Monotype Corsiva" pitchFamily="66" charset="0"/>
              </a:rPr>
              <a:t>эмоциональное состояние.</a:t>
            </a:r>
          </a:p>
        </p:txBody>
      </p:sp>
      <p:sp>
        <p:nvSpPr>
          <p:cNvPr id="23556" name="Прямоугольник 6"/>
          <p:cNvSpPr>
            <a:spLocks noChangeArrowheads="1"/>
          </p:cNvSpPr>
          <p:nvPr/>
        </p:nvSpPr>
        <p:spPr bwMode="auto">
          <a:xfrm>
            <a:off x="900113" y="3141663"/>
            <a:ext cx="51847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b="1">
                <a:solidFill>
                  <a:srgbClr val="7030A0"/>
                </a:solidFill>
                <a:latin typeface="Monotype Corsiva" pitchFamily="66" charset="0"/>
              </a:rPr>
              <a:t>В играх с песком у детей лучше развиваются познавательные  функции, речь, моторика, коммуникативные навыки</a:t>
            </a:r>
            <a:r>
              <a:rPr lang="ru-RU" sz="2400" b="1">
                <a:latin typeface="Calibri" pitchFamily="34" charset="0"/>
              </a:rPr>
              <a:t>.</a:t>
            </a:r>
            <a:r>
              <a:rPr lang="ru-RU" b="1">
                <a:latin typeface="Calibri" pitchFamily="34" charset="0"/>
              </a:rPr>
              <a:t> </a:t>
            </a:r>
          </a:p>
        </p:txBody>
      </p:sp>
      <p:sp>
        <p:nvSpPr>
          <p:cNvPr id="23557" name="Прямоугольник 8"/>
          <p:cNvSpPr>
            <a:spLocks noChangeArrowheads="1"/>
          </p:cNvSpPr>
          <p:nvPr/>
        </p:nvSpPr>
        <p:spPr bwMode="auto">
          <a:xfrm>
            <a:off x="2916238" y="4941888"/>
            <a:ext cx="485933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2400" b="1">
                <a:solidFill>
                  <a:srgbClr val="7030A0"/>
                </a:solidFill>
                <a:latin typeface="Monotype Corsiva" pitchFamily="66" charset="0"/>
              </a:rPr>
              <a:t>В игре с песком ребенок чувствует себя хозяином своего маленького мира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00113" y="15875"/>
            <a:ext cx="7704137" cy="649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cs typeface="Times New Roman" pitchFamily="18" charset="0"/>
              </a:rPr>
              <a:t>Историческая справка. </a:t>
            </a:r>
          </a:p>
          <a:p>
            <a:pPr algn="r"/>
            <a:r>
              <a:rPr lang="ru-RU" sz="3200">
                <a:solidFill>
                  <a:srgbClr val="333333"/>
                </a:solidFill>
                <a:latin typeface="Monotype Corsiva" pitchFamily="66" charset="0"/>
                <a:cs typeface="Times New Roman" pitchFamily="18" charset="0"/>
              </a:rPr>
              <a:t>В 1929 г. английский педиатр, психотерапевт Маргарет Ловенфельд стала применять </a:t>
            </a:r>
            <a:r>
              <a:rPr lang="ru-RU" sz="3200" b="1">
                <a:solidFill>
                  <a:srgbClr val="333333"/>
                </a:solidFill>
                <a:latin typeface="Monotype Corsiva" pitchFamily="66" charset="0"/>
                <a:cs typeface="Times New Roman" pitchFamily="18" charset="0"/>
              </a:rPr>
              <a:t>песочницу</a:t>
            </a:r>
            <a:r>
              <a:rPr lang="ru-RU" sz="3200">
                <a:solidFill>
                  <a:srgbClr val="333333"/>
                </a:solidFill>
                <a:latin typeface="Monotype Corsiva" pitchFamily="66" charset="0"/>
                <a:cs typeface="Times New Roman" pitchFamily="18" charset="0"/>
              </a:rPr>
              <a:t> и миниатюрные фигурки в </a:t>
            </a:r>
            <a:r>
              <a:rPr lang="ru-RU" sz="3200" b="1">
                <a:solidFill>
                  <a:srgbClr val="333333"/>
                </a:solidFill>
                <a:latin typeface="Monotype Corsiva" pitchFamily="66" charset="0"/>
                <a:cs typeface="Times New Roman" pitchFamily="18" charset="0"/>
              </a:rPr>
              <a:t>игровой</a:t>
            </a:r>
            <a:r>
              <a:rPr lang="ru-RU" sz="3200">
                <a:solidFill>
                  <a:srgbClr val="333333"/>
                </a:solidFill>
                <a:latin typeface="Monotype Corsiva" pitchFamily="66" charset="0"/>
                <a:cs typeface="Times New Roman" pitchFamily="18" charset="0"/>
              </a:rPr>
              <a:t> психотерапии с детьми - так родилась </a:t>
            </a:r>
            <a:r>
              <a:rPr lang="ru-RU" sz="3200" i="1">
                <a:solidFill>
                  <a:srgbClr val="333333"/>
                </a:solidFill>
                <a:latin typeface="Monotype Corsiva" pitchFamily="66" charset="0"/>
                <a:cs typeface="Times New Roman" pitchFamily="18" charset="0"/>
              </a:rPr>
              <a:t>«Техника построения мира»</a:t>
            </a:r>
            <a:r>
              <a:rPr lang="ru-RU" sz="3200">
                <a:solidFill>
                  <a:srgbClr val="333333"/>
                </a:solidFill>
                <a:latin typeface="Monotype Corsiva" pitchFamily="66" charset="0"/>
                <a:cs typeface="Times New Roman" pitchFamily="18" charset="0"/>
              </a:rPr>
              <a:t>. Далее детский психотерапевт Дора Кальфф, дополнив </a:t>
            </a:r>
            <a:r>
              <a:rPr lang="ru-RU" sz="3200" i="1">
                <a:solidFill>
                  <a:srgbClr val="333333"/>
                </a:solidFill>
                <a:latin typeface="Monotype Corsiva" pitchFamily="66" charset="0"/>
                <a:cs typeface="Times New Roman" pitchFamily="18" charset="0"/>
              </a:rPr>
              <a:t>«Технику построения мира»</a:t>
            </a:r>
            <a:r>
              <a:rPr lang="ru-RU" sz="3200">
                <a:solidFill>
                  <a:srgbClr val="333333"/>
                </a:solidFill>
                <a:latin typeface="Monotype Corsiva" pitchFamily="66" charset="0"/>
                <a:cs typeface="Times New Roman" pitchFamily="18" charset="0"/>
              </a:rPr>
              <a:t> разработала Юнгианскую </a:t>
            </a:r>
            <a:r>
              <a:rPr lang="ru-RU" sz="3200" b="1">
                <a:solidFill>
                  <a:srgbClr val="333333"/>
                </a:solidFill>
                <a:latin typeface="Monotype Corsiva" pitchFamily="66" charset="0"/>
                <a:cs typeface="Times New Roman" pitchFamily="18" charset="0"/>
              </a:rPr>
              <a:t>песочную психотерапию</a:t>
            </a:r>
            <a:r>
              <a:rPr lang="ru-RU" sz="3200">
                <a:solidFill>
                  <a:srgbClr val="333333"/>
                </a:solidFill>
                <a:latin typeface="Monotype Corsiva" pitchFamily="66" charset="0"/>
                <a:cs typeface="Times New Roman" pitchFamily="18" charset="0"/>
              </a:rPr>
              <a:t>. Она создавала для своих клиентов </a:t>
            </a:r>
            <a:r>
              <a:rPr lang="ru-RU" sz="3200" i="1">
                <a:solidFill>
                  <a:srgbClr val="333333"/>
                </a:solidFill>
                <a:latin typeface="Monotype Corsiva" pitchFamily="66" charset="0"/>
                <a:cs typeface="Times New Roman" pitchFamily="18" charset="0"/>
              </a:rPr>
              <a:t>«свободное и защищённое пространство»</a:t>
            </a:r>
            <a:r>
              <a:rPr lang="ru-RU" sz="3200">
                <a:solidFill>
                  <a:srgbClr val="333333"/>
                </a:solidFill>
                <a:latin typeface="Monotype Corsiva" pitchFamily="66" charset="0"/>
                <a:cs typeface="Times New Roman" pitchFamily="18" charset="0"/>
              </a:rPr>
              <a:t> где те, чувствовали бы себя свободно.</a:t>
            </a:r>
            <a:endParaRPr lang="ru-RU" sz="320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827088" y="642938"/>
            <a:ext cx="7705725" cy="510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5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cs typeface="Times New Roman" pitchFamily="18" charset="0"/>
              </a:rPr>
              <a:t>Песочная терапия помогает:</a:t>
            </a:r>
            <a:endParaRPr lang="ru-RU" sz="5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  <a:p>
            <a:pPr eaLnBrk="0" hangingPunct="0"/>
            <a:r>
              <a:rPr lang="ru-RU" sz="4600">
                <a:solidFill>
                  <a:srgbClr val="333333"/>
                </a:solidFill>
                <a:latin typeface="Monotype Corsiva" pitchFamily="66" charset="0"/>
                <a:cs typeface="Times New Roman" pitchFamily="18" charset="0"/>
              </a:rPr>
              <a:t>1. Справиться со страхом и неуверенностью.</a:t>
            </a:r>
            <a:endParaRPr lang="ru-RU" sz="4600">
              <a:latin typeface="Monotype Corsiva" pitchFamily="66" charset="0"/>
            </a:endParaRPr>
          </a:p>
          <a:p>
            <a:pPr eaLnBrk="0" hangingPunct="0"/>
            <a:r>
              <a:rPr lang="ru-RU" sz="4600">
                <a:solidFill>
                  <a:srgbClr val="333333"/>
                </a:solidFill>
                <a:latin typeface="Monotype Corsiva" pitchFamily="66" charset="0"/>
                <a:cs typeface="Times New Roman" pitchFamily="18" charset="0"/>
              </a:rPr>
              <a:t>2. Вскрыть ресурс в отношениях и обстоятельствах.</a:t>
            </a:r>
            <a:endParaRPr lang="ru-RU" sz="4600">
              <a:latin typeface="Monotype Corsiva" pitchFamily="66" charset="0"/>
            </a:endParaRPr>
          </a:p>
          <a:p>
            <a:pPr eaLnBrk="0" hangingPunct="0"/>
            <a:r>
              <a:rPr lang="ru-RU" sz="4600">
                <a:solidFill>
                  <a:srgbClr val="333333"/>
                </a:solidFill>
                <a:latin typeface="Monotype Corsiva" pitchFamily="66" charset="0"/>
                <a:cs typeface="Times New Roman" pitchFamily="18" charset="0"/>
              </a:rPr>
              <a:t>3. Активизировать творчество и спонтанность.</a:t>
            </a:r>
            <a:endParaRPr lang="ru-RU" sz="460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550" y="188913"/>
            <a:ext cx="7488238" cy="914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Песочная терапия -это:</a:t>
            </a:r>
            <a:r>
              <a:rPr lang="ru-RU" sz="5400" b="1" u="sng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   </a:t>
            </a:r>
          </a:p>
        </p:txBody>
      </p:sp>
      <p:sp>
        <p:nvSpPr>
          <p:cNvPr id="26626" name="Прямоугольник 8"/>
          <p:cNvSpPr>
            <a:spLocks noChangeArrowheads="1"/>
          </p:cNvSpPr>
          <p:nvPr/>
        </p:nvSpPr>
        <p:spPr bwMode="auto">
          <a:xfrm>
            <a:off x="1042988" y="1125538"/>
            <a:ext cx="7416800" cy="436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buFont typeface="Wingdings" pitchFamily="2" charset="2"/>
              <a:buChar char="ü"/>
            </a:pPr>
            <a:r>
              <a:rPr lang="ru-RU" sz="4000">
                <a:latin typeface="Monotype Corsiva" pitchFamily="66" charset="0"/>
              </a:rPr>
              <a:t>Самовыражение;</a:t>
            </a:r>
          </a:p>
          <a:p>
            <a:pPr algn="just">
              <a:spcBef>
                <a:spcPct val="20000"/>
              </a:spcBef>
              <a:buFont typeface="Wingdings" pitchFamily="2" charset="2"/>
              <a:buChar char="ü"/>
            </a:pPr>
            <a:r>
              <a:rPr lang="ru-RU" sz="4000">
                <a:latin typeface="Monotype Corsiva" pitchFamily="66" charset="0"/>
              </a:rPr>
              <a:t>Развитие творческих склонностей в ребенке;</a:t>
            </a:r>
          </a:p>
          <a:p>
            <a:pPr algn="just">
              <a:spcBef>
                <a:spcPct val="20000"/>
              </a:spcBef>
              <a:buFont typeface="Wingdings" pitchFamily="2" charset="2"/>
              <a:buChar char="ü"/>
            </a:pPr>
            <a:r>
              <a:rPr lang="ru-RU" sz="4000">
                <a:latin typeface="Monotype Corsiva" pitchFamily="66" charset="0"/>
              </a:rPr>
              <a:t>Простой и действенный способ научиться выражать свои чувства, эмоции, переживания.</a:t>
            </a:r>
          </a:p>
          <a:p>
            <a:pPr algn="just">
              <a:spcBef>
                <a:spcPct val="20000"/>
              </a:spcBef>
            </a:pP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2988" y="333375"/>
            <a:ext cx="7345362" cy="52625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Противопоказания: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4600" dirty="0">
                <a:latin typeface="Monotype Corsiva" pitchFamily="66" charset="0"/>
                <a:cs typeface="+mn-cs"/>
              </a:rPr>
              <a:t>Уровень тревожности ребенка очень высок;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4600" dirty="0">
                <a:latin typeface="Monotype Corsiva" pitchFamily="66" charset="0"/>
                <a:cs typeface="+mn-cs"/>
              </a:rPr>
              <a:t>Аллергия на пыль и мелкие частицы;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4600" dirty="0">
                <a:latin typeface="Monotype Corsiva" pitchFamily="66" charset="0"/>
                <a:cs typeface="+mn-cs"/>
              </a:rPr>
              <a:t>Мелкие порезы и ссадины на руках.</a:t>
            </a:r>
            <a:endParaRPr lang="ru-RU" sz="4600" dirty="0">
              <a:latin typeface="Monotype Corsiva" pitchFamily="66" charset="0"/>
              <a:cs typeface="+mn-cs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3" descr="images (11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6525" y="1989138"/>
            <a:ext cx="666432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971550" y="268288"/>
            <a:ext cx="7488238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КИНЕТИЧЕСКИЙ</a:t>
            </a:r>
            <a:r>
              <a:rPr lang="ru-RU" sz="6000" dirty="0">
                <a:solidFill>
                  <a:srgbClr val="00B050"/>
                </a:solidFill>
                <a:latin typeface="Monotype Corsiva" pitchFamily="66" charset="0"/>
                <a:cs typeface="Arial" pitchFamily="34" charset="0"/>
              </a:rPr>
              <a:t> </a:t>
            </a:r>
          </a:p>
          <a:p>
            <a:pPr algn="ctr">
              <a:defRPr/>
            </a:pPr>
            <a:r>
              <a:rPr lang="ru-RU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ПЕСОК</a:t>
            </a:r>
          </a:p>
        </p:txBody>
      </p:sp>
    </p:spTree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1" descr="images (6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">
            <a:off x="977900" y="3452813"/>
            <a:ext cx="3816350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Рисунок 3" descr="image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320000">
            <a:off x="4692650" y="3733800"/>
            <a:ext cx="371157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Рисунок 4" descr="images (1)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660000">
            <a:off x="2700338" y="1844675"/>
            <a:ext cx="3690937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971550" y="188913"/>
            <a:ext cx="7416800" cy="14303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9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Кинетический песок на 98% состоит из натурального песка, а на 2% из полимера, но эти 2% имеют огромное значение</a:t>
            </a:r>
            <a:endParaRPr lang="ru-RU" sz="29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900113" y="-66675"/>
            <a:ext cx="7704137" cy="683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cs typeface="Times New Roman" pitchFamily="18" charset="0"/>
              </a:rPr>
              <a:t>Песочная терапия полезна, если у  ребенка:</a:t>
            </a:r>
            <a:endParaRPr lang="ru-RU" sz="28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  <a:p>
            <a:pPr eaLnBrk="0" hangingPunct="0">
              <a:buFontTx/>
              <a:buChar char="•"/>
            </a:pPr>
            <a:r>
              <a:rPr lang="ru-RU" sz="2800">
                <a:latin typeface="Monotype Corsiva" pitchFamily="66" charset="0"/>
                <a:cs typeface="Times New Roman" pitchFamily="18" charset="0"/>
              </a:rPr>
              <a:t>плохой сон, ночные кошмары;</a:t>
            </a:r>
            <a:endParaRPr lang="ru-RU" sz="280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2800">
                <a:latin typeface="Monotype Corsiva" pitchFamily="66" charset="0"/>
                <a:cs typeface="Times New Roman" pitchFamily="18" charset="0"/>
              </a:rPr>
              <a:t>плохо развита мелкая моторика;</a:t>
            </a:r>
            <a:endParaRPr lang="ru-RU" sz="2800">
              <a:latin typeface="Monotype Corsiva" pitchFamily="66" charset="0"/>
              <a:cs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2800">
                <a:latin typeface="Monotype Corsiva" pitchFamily="66" charset="0"/>
                <a:cs typeface="Times New Roman" pitchFamily="18" charset="0"/>
              </a:rPr>
              <a:t>истерики, непослушание, капризы;</a:t>
            </a:r>
            <a:endParaRPr lang="ru-RU" sz="2800">
              <a:latin typeface="Monotype Corsiva" pitchFamily="66" charset="0"/>
              <a:cs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2800">
                <a:latin typeface="Monotype Corsiva" pitchFamily="66" charset="0"/>
                <a:cs typeface="Times New Roman" pitchFamily="18" charset="0"/>
              </a:rPr>
              <a:t>логоневроз (заикание), задержки развития речи, а также другие речевые проблемы;</a:t>
            </a:r>
            <a:endParaRPr lang="ru-RU" sz="2800">
              <a:latin typeface="Monotype Corsiva" pitchFamily="66" charset="0"/>
              <a:cs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2800">
                <a:latin typeface="Monotype Corsiva" pitchFamily="66" charset="0"/>
                <a:cs typeface="Times New Roman" pitchFamily="18" charset="0"/>
              </a:rPr>
              <a:t>застенчивость, неуверенность в себе;</a:t>
            </a:r>
            <a:endParaRPr lang="ru-RU" sz="2800">
              <a:latin typeface="Monotype Corsiva" pitchFamily="66" charset="0"/>
              <a:cs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2800">
                <a:latin typeface="Monotype Corsiva" pitchFamily="66" charset="0"/>
                <a:cs typeface="Times New Roman" pitchFamily="18" charset="0"/>
              </a:rPr>
              <a:t>агрессия, тревожность;</a:t>
            </a:r>
            <a:endParaRPr lang="ru-RU" sz="2800">
              <a:latin typeface="Monotype Corsiva" pitchFamily="66" charset="0"/>
              <a:cs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2800">
                <a:latin typeface="Monotype Corsiva" pitchFamily="66" charset="0"/>
                <a:cs typeface="Times New Roman" pitchFamily="18" charset="0"/>
              </a:rPr>
              <a:t>нет взаимопонимания с родителями;</a:t>
            </a:r>
            <a:endParaRPr lang="ru-RU" sz="2800">
              <a:latin typeface="Monotype Corsiva" pitchFamily="66" charset="0"/>
              <a:cs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2800">
                <a:latin typeface="Monotype Corsiva" pitchFamily="66" charset="0"/>
                <a:cs typeface="Times New Roman" pitchFamily="18" charset="0"/>
              </a:rPr>
              <a:t>расстройства невротического характера;</a:t>
            </a:r>
            <a:endParaRPr lang="ru-RU" sz="2800">
              <a:latin typeface="Monotype Corsiva" pitchFamily="66" charset="0"/>
              <a:cs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2800">
                <a:latin typeface="Monotype Corsiva" pitchFamily="66" charset="0"/>
                <a:cs typeface="Times New Roman" pitchFamily="18" charset="0"/>
              </a:rPr>
              <a:t>недержание мочи или кала (энурез, энкопрез);</a:t>
            </a:r>
            <a:endParaRPr lang="ru-RU" sz="2800">
              <a:latin typeface="Monotype Corsiva" pitchFamily="66" charset="0"/>
              <a:cs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2800">
                <a:latin typeface="Monotype Corsiva" pitchFamily="66" charset="0"/>
                <a:cs typeface="Times New Roman" pitchFamily="18" charset="0"/>
              </a:rPr>
              <a:t>психосоматические заболевания;</a:t>
            </a:r>
            <a:endParaRPr lang="ru-RU" sz="2800">
              <a:latin typeface="Monotype Corsiva" pitchFamily="66" charset="0"/>
              <a:cs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2800">
                <a:latin typeface="Monotype Corsiva" pitchFamily="66" charset="0"/>
                <a:cs typeface="Times New Roman" pitchFamily="18" charset="0"/>
              </a:rPr>
              <a:t>страх перед школой, садиком;</a:t>
            </a:r>
            <a:endParaRPr lang="ru-RU" sz="2800">
              <a:latin typeface="Monotype Corsiva" pitchFamily="66" charset="0"/>
              <a:cs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2800">
                <a:latin typeface="Monotype Corsiva" pitchFamily="66" charset="0"/>
                <a:cs typeface="Times New Roman" pitchFamily="18" charset="0"/>
              </a:rPr>
              <a:t>частая плаксивость (без повода);</a:t>
            </a:r>
            <a:endParaRPr lang="ru-RU" sz="2800">
              <a:latin typeface="Monotype Corsiva" pitchFamily="66" charset="0"/>
              <a:cs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2800">
                <a:latin typeface="Monotype Corsiva" pitchFamily="66" charset="0"/>
                <a:cs typeface="Times New Roman" pitchFamily="18" charset="0"/>
              </a:rPr>
              <a:t>ребенок пережил сильный стресс.</a:t>
            </a:r>
            <a:endParaRPr lang="ru-RU" sz="2800">
              <a:latin typeface="Monotype Corsiva" pitchFamily="66" charset="0"/>
            </a:endParaRPr>
          </a:p>
          <a:p>
            <a:pPr eaLnBrk="0" hangingPunct="0"/>
            <a:endParaRPr lang="ru-RU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827088" y="930275"/>
            <a:ext cx="4105275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cs typeface="Times New Roman" pitchFamily="18" charset="0"/>
              </a:rPr>
              <a:t>Игры и упражнения с песком.</a:t>
            </a:r>
          </a:p>
          <a:p>
            <a:pPr eaLnBrk="0" hangingPunct="0"/>
            <a:r>
              <a:rPr lang="ru-RU" sz="2400" b="1">
                <a:latin typeface="Monotype Corsiva" pitchFamily="66" charset="0"/>
                <a:cs typeface="Times New Roman" pitchFamily="18" charset="0"/>
              </a:rPr>
              <a:t>«</a:t>
            </a:r>
            <a:r>
              <a:rPr lang="ru-RU" sz="2400">
                <a:latin typeface="Monotype Corsiva" pitchFamily="66" charset="0"/>
                <a:cs typeface="Times New Roman" pitchFamily="18" charset="0"/>
              </a:rPr>
              <a:t>Учимся считать». </a:t>
            </a:r>
          </a:p>
          <a:p>
            <a:pPr eaLnBrk="0" hangingPunct="0"/>
            <a:r>
              <a:rPr lang="ru-RU" sz="2400">
                <a:latin typeface="Monotype Corsiva" pitchFamily="66" charset="0"/>
                <a:cs typeface="Times New Roman" pitchFamily="18" charset="0"/>
              </a:rPr>
              <a:t>«Карта сокровищ»</a:t>
            </a:r>
          </a:p>
          <a:p>
            <a:pPr eaLnBrk="0" hangingPunct="0"/>
            <a:r>
              <a:rPr lang="ru-RU" sz="2400">
                <a:latin typeface="Monotype Corsiva" pitchFamily="66" charset="0"/>
                <a:cs typeface="Times New Roman" pitchFamily="18" charset="0"/>
              </a:rPr>
              <a:t>«Веселая ферма»</a:t>
            </a:r>
          </a:p>
          <a:p>
            <a:pPr eaLnBrk="0" hangingPunct="0"/>
            <a:r>
              <a:rPr lang="ru-RU" sz="2400">
                <a:latin typeface="Monotype Corsiva" pitchFamily="66" charset="0"/>
                <a:cs typeface="Times New Roman" pitchFamily="18" charset="0"/>
              </a:rPr>
              <a:t>«Отгадай загадку»</a:t>
            </a:r>
          </a:p>
          <a:p>
            <a:pPr eaLnBrk="0" hangingPunct="0"/>
            <a:r>
              <a:rPr lang="ru-RU" sz="2400">
                <a:latin typeface="Monotype Corsiva" pitchFamily="66" charset="0"/>
                <a:cs typeface="Times New Roman" pitchFamily="18" charset="0"/>
              </a:rPr>
              <a:t>«Необыкновенные следы»</a:t>
            </a:r>
          </a:p>
          <a:p>
            <a:pPr eaLnBrk="0" hangingPunct="0"/>
            <a:r>
              <a:rPr lang="ru-RU" sz="2400">
                <a:latin typeface="Monotype Corsiva" pitchFamily="66" charset="0"/>
                <a:cs typeface="Times New Roman" pitchFamily="18" charset="0"/>
              </a:rPr>
              <a:t>«Найди отличие»</a:t>
            </a:r>
          </a:p>
          <a:p>
            <a:pPr eaLnBrk="0" hangingPunct="0"/>
            <a:r>
              <a:rPr lang="ru-RU" sz="2400">
                <a:latin typeface="Monotype Corsiva" pitchFamily="66" charset="0"/>
                <a:cs typeface="Times New Roman" pitchFamily="18" charset="0"/>
              </a:rPr>
              <a:t>«Песочный дождик»</a:t>
            </a:r>
          </a:p>
          <a:p>
            <a:pPr eaLnBrk="0" hangingPunct="0"/>
            <a:r>
              <a:rPr lang="ru-RU" sz="2400">
                <a:latin typeface="Monotype Corsiva" pitchFamily="66" charset="0"/>
                <a:cs typeface="Times New Roman" pitchFamily="18" charset="0"/>
              </a:rPr>
              <a:t>«Необыкновенные следы»</a:t>
            </a:r>
          </a:p>
          <a:p>
            <a:pPr eaLnBrk="0" hangingPunct="0"/>
            <a:r>
              <a:rPr lang="ru-RU" sz="2400">
                <a:latin typeface="Monotype Corsiva" pitchFamily="66" charset="0"/>
                <a:cs typeface="Times New Roman" pitchFamily="18" charset="0"/>
              </a:rPr>
              <a:t>«Змейки»</a:t>
            </a:r>
          </a:p>
          <a:p>
            <a:pPr eaLnBrk="0" hangingPunct="0"/>
            <a:r>
              <a:rPr lang="ru-RU" sz="2400">
                <a:latin typeface="Monotype Corsiva" pitchFamily="66" charset="0"/>
              </a:rPr>
              <a:t>И т.д.</a:t>
            </a:r>
          </a:p>
        </p:txBody>
      </p:sp>
      <p:pic>
        <p:nvPicPr>
          <p:cNvPr id="31746" name="Рисунок 3" descr="images (7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260350"/>
            <a:ext cx="36004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Рисунок 5" descr="images (5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3429000"/>
            <a:ext cx="3744913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Рисунок 1" descr="images (17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125538"/>
            <a:ext cx="4103688" cy="359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Рисунок 2" descr="images (19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63" y="3068638"/>
            <a:ext cx="447040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071938" y="214313"/>
            <a:ext cx="4460875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6000" b="1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cs typeface="Times New Roman" pitchFamily="18" charset="0"/>
              </a:rPr>
              <a:t>Рисование песком, </a:t>
            </a:r>
          </a:p>
          <a:p>
            <a:pPr algn="r"/>
            <a:r>
              <a:rPr lang="ru-RU" sz="6000" b="1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cs typeface="Times New Roman" pitchFamily="18" charset="0"/>
              </a:rPr>
              <a:t>арттерапия</a:t>
            </a:r>
            <a:endParaRPr lang="ru-RU" sz="600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513" cy="17145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ВСЕ, </a:t>
            </a:r>
            <a:b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ЧТО НУЖНО ЧЕЛОВЕКУ ДЛЯ ЖИЗНИ, НАХОДИТЬСЯ РЯДОМ С НИМ...</a:t>
            </a:r>
            <a:endParaRPr lang="ru-RU" sz="3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Picture 4" descr="http://g-group.com.ua/images/strojmateriali/pesok.jpg"/>
          <p:cNvPicPr>
            <a:picLocks noGrp="1" noChangeAspect="1" noChangeArrowheads="1"/>
          </p:cNvPicPr>
          <p:nvPr>
            <p:ph idx="1"/>
          </p:nvPr>
        </p:nvPicPr>
        <p:blipFill>
          <a:blip r:embed="rId2" r:link="rId3">
            <a:lum bright="32000" contrast="-10000"/>
          </a:blip>
          <a:srcRect/>
          <a:stretch>
            <a:fillRect/>
          </a:stretch>
        </p:blipFill>
        <p:spPr>
          <a:xfrm>
            <a:off x="1258888" y="2060575"/>
            <a:ext cx="7129462" cy="4608513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8" name="Picture 4" descr="PICT00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214313"/>
            <a:ext cx="242887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PICT003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50" y="214313"/>
            <a:ext cx="2500313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PICT003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75" y="285750"/>
            <a:ext cx="22860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PICT003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25" y="3214688"/>
            <a:ext cx="2428875" cy="279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PICT004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13" y="3214688"/>
            <a:ext cx="25717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PICT004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375" y="3214688"/>
            <a:ext cx="24288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004822" y="2643182"/>
            <a:ext cx="532710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  <a:cs typeface="+mn-cs"/>
              </a:rPr>
              <a:t>РИСОВАНИЕ  ПЕСКОМ «ЛЕБЕДЬ»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Monotype Corsiva" pitchFamily="66" charset="0"/>
              <a:cs typeface="+mn-cs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8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928688" y="500063"/>
            <a:ext cx="7572375" cy="52768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ИСПОЛЬЗОВАНИЕ ПЕСОЧНОЙ ТЕРАПИИ ДАЕТ ПОЛОЖИТЕЛЬНЫЕ РЕЗУЛЬТАТЫ:</a:t>
            </a:r>
          </a:p>
          <a:p>
            <a:r>
              <a:rPr lang="ru-RU" sz="2800" b="1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1.Взаимодействие  с песком стабилизирует эмоциональное состояние, дети чувствуют себя более успешными, на занятиях весело, нет скуки и монотонности;</a:t>
            </a:r>
          </a:p>
          <a:p>
            <a:r>
              <a:rPr lang="ru-RU" sz="2800" b="1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2.Дети, идущие в детский сад, легко адаптируются в детском коллективе;</a:t>
            </a:r>
          </a:p>
          <a:p>
            <a:r>
              <a:rPr lang="ru-RU" sz="2800" b="1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3.Укрепляется мелкая моторика рук;</a:t>
            </a:r>
          </a:p>
          <a:p>
            <a:r>
              <a:rPr lang="ru-RU" sz="2800" b="1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4.Развивается творческое воображение.</a:t>
            </a:r>
          </a:p>
          <a:p>
            <a:pPr algn="r"/>
            <a:r>
              <a:rPr lang="ru-RU" sz="2800" b="1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(из опыта работы педагогов</a:t>
            </a:r>
            <a:r>
              <a:rPr lang="ru-RU" sz="3200" b="1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)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827088" y="1033463"/>
            <a:ext cx="7812087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600" b="1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cs typeface="Times New Roman" pitchFamily="18" charset="0"/>
              </a:rPr>
              <a:t>Из под руки ребёнка появляются очень интересные образы, как в стихотворении Семёна Кирсанова </a:t>
            </a:r>
            <a:r>
              <a:rPr lang="ru-RU" sz="3600" b="1" i="1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cs typeface="Times New Roman" pitchFamily="18" charset="0"/>
              </a:rPr>
              <a:t>«Твои рисунки»</a:t>
            </a:r>
            <a:r>
              <a:rPr lang="ru-RU" sz="3600" b="1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cs typeface="Times New Roman" pitchFamily="18" charset="0"/>
              </a:rPr>
              <a:t>.</a:t>
            </a:r>
            <a:endParaRPr lang="ru-RU" sz="3600" b="1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  <a:p>
            <a:pPr algn="ctr" eaLnBrk="0" hangingPunct="0"/>
            <a:endParaRPr lang="ru-RU" sz="36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  <a:cs typeface="Times New Roman" pitchFamily="18" charset="0"/>
            </a:endParaRPr>
          </a:p>
          <a:p>
            <a:pPr algn="ctr" eaLnBrk="0" hangingPunct="0"/>
            <a:r>
              <a:rPr lang="ru-RU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cs typeface="Times New Roman" pitchFamily="18" charset="0"/>
              </a:rPr>
              <a:t>Твои рисунки, неземные</a:t>
            </a:r>
            <a:endParaRPr lang="ru-RU" sz="36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  <a:p>
            <a:pPr algn="ctr" eaLnBrk="0" hangingPunct="0"/>
            <a:r>
              <a:rPr lang="ru-RU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cs typeface="Times New Roman" pitchFamily="18" charset="0"/>
              </a:rPr>
              <a:t>Твои холсты, они как ты.</a:t>
            </a:r>
            <a:endParaRPr lang="ru-RU" sz="36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  <a:p>
            <a:pPr algn="ctr" eaLnBrk="0" hangingPunct="0"/>
            <a:r>
              <a:rPr lang="ru-RU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cs typeface="Times New Roman" pitchFamily="18" charset="0"/>
              </a:rPr>
              <a:t>На них — нигде не росшие цветы.</a:t>
            </a:r>
            <a:endParaRPr lang="ru-RU" sz="36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  <a:p>
            <a:pPr algn="ctr" eaLnBrk="0" hangingPunct="0"/>
            <a:r>
              <a:rPr lang="ru-RU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cs typeface="Times New Roman" pitchFamily="18" charset="0"/>
              </a:rPr>
              <a:t>Их нет нигде, лишь под твоей рукой …</a:t>
            </a:r>
            <a:endParaRPr lang="ru-RU" sz="36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827088" y="885825"/>
            <a:ext cx="7777162" cy="411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8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СПАСИБО </a:t>
            </a:r>
          </a:p>
          <a:p>
            <a:pPr algn="ctr"/>
            <a:r>
              <a:rPr lang="ru-RU" sz="8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ЗА ВНИМАНИЕ!!!</a:t>
            </a: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" descr="image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88913"/>
            <a:ext cx="3529012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Рисунок 2" descr="2011-02-20_13-21-33_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14775" y="333375"/>
            <a:ext cx="4618038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3" descr="Puteshestvie-s-detmi-rekomendacii-roditeljam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2636838"/>
            <a:ext cx="4824412" cy="398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4" descr="images (1)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3789363"/>
            <a:ext cx="3652837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995738" y="2492375"/>
            <a:ext cx="4537075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ЗАМЕЧАЛИ?</a:t>
            </a:r>
            <a:endParaRPr lang="ru-RU" sz="6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1" descr="Без названия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333375"/>
            <a:ext cx="316865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Рисунок 2" descr="images (2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836613"/>
            <a:ext cx="4103688" cy="311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Рисунок 3" descr="images (3)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2988" y="3328988"/>
            <a:ext cx="4824412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68538" y="2492375"/>
            <a:ext cx="6191250" cy="11080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ВСПОМНИТЕ…</a:t>
            </a:r>
            <a:endParaRPr lang="ru-RU" sz="6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2" descr="images (5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260350"/>
            <a:ext cx="4760912" cy="330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Рисунок 3" descr="images (7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0" y="2133600"/>
            <a:ext cx="5040313" cy="407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00113" y="1844675"/>
            <a:ext cx="7632700" cy="2124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Песок  - природный материал, обладающий собственной энергетикой…</a:t>
            </a:r>
            <a:endParaRPr lang="ru-RU" sz="4400" dirty="0">
              <a:solidFill>
                <a:srgbClr val="00206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2" descr="images (4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260350"/>
            <a:ext cx="7416800" cy="597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971550" y="1773238"/>
            <a:ext cx="7488238" cy="37846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ПЕСОК :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загадочный материал,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 обладающий способностью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завораживать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человека……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6" descr="pustynja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1538" y="323850"/>
            <a:ext cx="7531100" cy="613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259633" y="2708921"/>
            <a:ext cx="6840759" cy="418576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Следы на песке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3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                                                            Мы идём,    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3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 </a:t>
            </a:r>
            <a:r>
              <a:rPr lang="ru-RU" sz="33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                           оставляя свои следы на песке,   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3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               </a:t>
            </a:r>
            <a:r>
              <a:rPr lang="en-US" sz="33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 </a:t>
            </a:r>
            <a:r>
              <a:rPr lang="ru-RU" sz="33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и не видим его красоты,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3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  </a:t>
            </a:r>
            <a:r>
              <a:rPr lang="en-US" sz="33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 </a:t>
            </a:r>
            <a:r>
              <a:rPr lang="ru-RU" sz="33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красоты каждой песчинки.</a:t>
            </a:r>
            <a:r>
              <a:rPr lang="ru-RU" sz="3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3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00113" y="260350"/>
            <a:ext cx="5957887" cy="18161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Песок издавна почитался </a:t>
            </a:r>
            <a:b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</a:b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у многих народов,</a:t>
            </a:r>
            <a:b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</a:b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как символ счастья, долголетия, </a:t>
            </a:r>
            <a:b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</a:b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благополучия и богатства. </a:t>
            </a:r>
            <a:endParaRPr lang="ru-RU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2" descr="Без названия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3573463"/>
            <a:ext cx="4649788" cy="309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 descr="Картинки по запросу ПЕСОК ПОД МИКРОСКОПО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692150"/>
            <a:ext cx="3479800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259632" y="3140968"/>
            <a:ext cx="7344816" cy="938719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60000" lon="0" rev="0"/>
              </a:camera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Вот она – красота песка! </a:t>
            </a:r>
            <a:endParaRPr lang="ru-RU" sz="5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</p:txBody>
      </p:sp>
      <p:pic>
        <p:nvPicPr>
          <p:cNvPr id="21508" name="Picture 4" descr="Картинки по запросу ПЕСОК ПОД МИКРОСКОПОМ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7538" y="476250"/>
            <a:ext cx="4491037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3" descr="origina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5738" y="1268413"/>
            <a:ext cx="4537075" cy="532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9750" y="188913"/>
            <a:ext cx="7993063" cy="8239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Волшебница – песочница</a:t>
            </a:r>
          </a:p>
        </p:txBody>
      </p:sp>
      <p:sp>
        <p:nvSpPr>
          <p:cNvPr id="22531" name="Прямоугольник 5"/>
          <p:cNvSpPr>
            <a:spLocks noChangeArrowheads="1"/>
          </p:cNvSpPr>
          <p:nvPr/>
        </p:nvSpPr>
        <p:spPr bwMode="auto">
          <a:xfrm>
            <a:off x="900113" y="1444625"/>
            <a:ext cx="3167062" cy="396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Calibri" pitchFamily="34" charset="0"/>
              </a:rPr>
              <a:t>Лежал песок,</a:t>
            </a:r>
          </a:p>
          <a:p>
            <a:r>
              <a:rPr lang="ru-RU" i="1">
                <a:latin typeface="Calibri" pitchFamily="34" charset="0"/>
              </a:rPr>
              <a:t>   Скучал песок, </a:t>
            </a:r>
          </a:p>
          <a:p>
            <a:r>
              <a:rPr lang="ru-RU" i="1">
                <a:latin typeface="Calibri" pitchFamily="34" charset="0"/>
              </a:rPr>
              <a:t>   Сто тысяч лет, наверно.</a:t>
            </a:r>
          </a:p>
          <a:p>
            <a:r>
              <a:rPr lang="ru-RU" i="1">
                <a:latin typeface="Calibri" pitchFamily="34" charset="0"/>
              </a:rPr>
              <a:t>   Он был ужасно одинок,</a:t>
            </a:r>
          </a:p>
          <a:p>
            <a:r>
              <a:rPr lang="ru-RU" i="1">
                <a:latin typeface="Calibri" pitchFamily="34" charset="0"/>
              </a:rPr>
              <a:t>   И это было скверно.</a:t>
            </a:r>
          </a:p>
          <a:p>
            <a:endParaRPr lang="ru-RU" i="1">
              <a:latin typeface="Calibri" pitchFamily="34" charset="0"/>
            </a:endParaRPr>
          </a:p>
          <a:p>
            <a:r>
              <a:rPr lang="ru-RU" i="1">
                <a:latin typeface="Calibri" pitchFamily="34" charset="0"/>
              </a:rPr>
              <a:t>                    ***</a:t>
            </a:r>
          </a:p>
          <a:p>
            <a:r>
              <a:rPr lang="ru-RU" i="1">
                <a:latin typeface="Calibri" pitchFamily="34" charset="0"/>
              </a:rPr>
              <a:t>   И так ещё сто тысяч лет </a:t>
            </a:r>
          </a:p>
          <a:p>
            <a:r>
              <a:rPr lang="ru-RU" i="1">
                <a:latin typeface="Calibri" pitchFamily="34" charset="0"/>
              </a:rPr>
              <a:t>   Хранил бы он унынье, </a:t>
            </a:r>
          </a:p>
          <a:p>
            <a:r>
              <a:rPr lang="ru-RU" i="1">
                <a:latin typeface="Calibri" pitchFamily="34" charset="0"/>
              </a:rPr>
              <a:t>   Но был доставлен к нам</a:t>
            </a:r>
          </a:p>
          <a:p>
            <a:r>
              <a:rPr lang="ru-RU" i="1">
                <a:latin typeface="Calibri" pitchFamily="34" charset="0"/>
              </a:rPr>
              <a:t>                               чуть свет,                   </a:t>
            </a:r>
          </a:p>
          <a:p>
            <a:r>
              <a:rPr lang="ru-RU" i="1">
                <a:latin typeface="Calibri" pitchFamily="34" charset="0"/>
              </a:rPr>
              <a:t>   И не скучает, вовсе нет,    </a:t>
            </a:r>
          </a:p>
          <a:p>
            <a:r>
              <a:rPr lang="ru-RU" i="1">
                <a:latin typeface="Calibri" pitchFamily="34" charset="0"/>
              </a:rPr>
              <a:t>   В песочнице отныне.                         </a:t>
            </a:r>
          </a:p>
          <a:p>
            <a:r>
              <a:rPr lang="ru-RU" i="1">
                <a:latin typeface="Calibri" pitchFamily="34" charset="0"/>
              </a:rPr>
              <a:t>                              В. Бредихин</a:t>
            </a: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439</Words>
  <Application>Microsoft Office PowerPoint</Application>
  <PresentationFormat>Экран (4:3)</PresentationFormat>
  <Paragraphs>92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Calibri</vt:lpstr>
      <vt:lpstr>Arial</vt:lpstr>
      <vt:lpstr>Monotype Corsiva</vt:lpstr>
      <vt:lpstr>Times New Roman</vt:lpstr>
      <vt:lpstr>Wingdings</vt:lpstr>
      <vt:lpstr>Тема Office</vt:lpstr>
      <vt:lpstr>Слайд 1</vt:lpstr>
      <vt:lpstr>ВСЕ,  ЧТО НУЖНО ЧЕЛОВЕКУ ДЛЯ ЖИЗНИ, НАХОДИТЬСЯ РЯДОМ С НИМ...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Sony</cp:lastModifiedBy>
  <cp:revision>45</cp:revision>
  <dcterms:created xsi:type="dcterms:W3CDTF">2012-08-02T12:17:38Z</dcterms:created>
  <dcterms:modified xsi:type="dcterms:W3CDTF">2022-10-13T10:10:23Z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237482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