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14"/>
  </p:notes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embeddedFontLst>
    <p:embeddedFont>
      <p:font typeface="FrankRuehl" panose="020E0503060101010101" pitchFamily="34" charset="-79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D1832E6-ABA6-446C-B6AF-68BABE9E7A7E}">
  <a:tblStyle styleId="{5D1832E6-ABA6-446C-B6AF-68BABE9E7A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42050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835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95586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26861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9770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17203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8930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9824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2113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4618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91245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8568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803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7909561" y="4314328"/>
            <a:ext cx="2910840" cy="374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1371600" y="4323845"/>
            <a:ext cx="640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077200" y="143086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анорамная фотография с подписью">
  <p:cSld name="Панорамная фотография с подписью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>
            <a:spLocks noGrp="1"/>
          </p:cNvSpPr>
          <p:nvPr>
            <p:ph type="pic" idx="2"/>
          </p:nvPr>
        </p:nvSpPr>
        <p:spPr>
          <a:xfrm>
            <a:off x="681727" y="941439"/>
            <a:ext cx="10821840" cy="3478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85800" y="5516715"/>
            <a:ext cx="10820400" cy="70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подпись">
  <p:cSld name="Заголовок и подпись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2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1024467" y="3649133"/>
            <a:ext cx="10130516" cy="999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685800" y="379941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Цитата с подписью">
  <p:cSld name="Цитата с подписью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3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 txBox="1"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body" idx="1"/>
          </p:nvPr>
        </p:nvSpPr>
        <p:spPr>
          <a:xfrm>
            <a:off x="1303865" y="3365556"/>
            <a:ext cx="9592736" cy="444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2"/>
          </p:nvPr>
        </p:nvSpPr>
        <p:spPr>
          <a:xfrm>
            <a:off x="1024467" y="3959862"/>
            <a:ext cx="10151533" cy="679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ftr" idx="11"/>
          </p:nvPr>
        </p:nvSpPr>
        <p:spPr>
          <a:xfrm>
            <a:off x="685800" y="379941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93" name="Google Shape;93;p13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entury Gothic"/>
              <a:buNone/>
            </a:pPr>
            <a:r>
              <a:rPr lang="ru-RU" sz="8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entury Gothic"/>
              <a:buNone/>
            </a:pPr>
            <a:r>
              <a:rPr lang="ru-RU" sz="8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Карточка имени">
  <p:cSld name="Карточка имени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1024467" y="3648315"/>
            <a:ext cx="10144654" cy="999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dt" idx="10"/>
          </p:nvPr>
        </p:nvSpPr>
        <p:spPr>
          <a:xfrm>
            <a:off x="7814452" y="378883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ftr" idx="11"/>
          </p:nvPr>
        </p:nvSpPr>
        <p:spPr>
          <a:xfrm>
            <a:off x="685800" y="378883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ри колонки">
  <p:cSld name="Три колонки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2"/>
          </p:nvPr>
        </p:nvSpPr>
        <p:spPr>
          <a:xfrm>
            <a:off x="685799" y="2904565"/>
            <a:ext cx="3456432" cy="331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3"/>
          </p:nvPr>
        </p:nvSpPr>
        <p:spPr>
          <a:xfrm>
            <a:off x="4368800" y="2201333"/>
            <a:ext cx="3456432" cy="626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4"/>
          </p:nvPr>
        </p:nvSpPr>
        <p:spPr>
          <a:xfrm>
            <a:off x="4366858" y="2904067"/>
            <a:ext cx="3456432" cy="3314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5"/>
          </p:nvPr>
        </p:nvSpPr>
        <p:spPr>
          <a:xfrm>
            <a:off x="8051800" y="2192866"/>
            <a:ext cx="3456432" cy="626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6"/>
          </p:nvPr>
        </p:nvSpPr>
        <p:spPr>
          <a:xfrm>
            <a:off x="8051801" y="2904565"/>
            <a:ext cx="3456432" cy="331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толбец с тремя рисунками">
  <p:cSld name="Столбец с тремя рисунками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6"/>
          <p:cNvSpPr txBox="1"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body" idx="3"/>
          </p:nvPr>
        </p:nvSpPr>
        <p:spPr>
          <a:xfrm>
            <a:off x="688618" y="4873764"/>
            <a:ext cx="3451582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body" idx="4"/>
          </p:nvPr>
        </p:nvSpPr>
        <p:spPr>
          <a:xfrm>
            <a:off x="4374263" y="4191000"/>
            <a:ext cx="3448935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6"/>
          </p:nvPr>
        </p:nvSpPr>
        <p:spPr>
          <a:xfrm>
            <a:off x="4374264" y="4873763"/>
            <a:ext cx="3448935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7"/>
          </p:nvPr>
        </p:nvSpPr>
        <p:spPr>
          <a:xfrm>
            <a:off x="8049731" y="4191000"/>
            <a:ext cx="3456469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16"/>
          <p:cNvSpPr>
            <a:spLocks noGrp="1"/>
          </p:cNvSpPr>
          <p:nvPr>
            <p:ph type="pic" idx="8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9"/>
          </p:nvPr>
        </p:nvSpPr>
        <p:spPr>
          <a:xfrm>
            <a:off x="8049731" y="4873761"/>
            <a:ext cx="3452445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7"/>
          <p:cNvSpPr txBox="1">
            <a:spLocks noGrp="1"/>
          </p:cNvSpPr>
          <p:nvPr>
            <p:ph type="body" idx="1"/>
          </p:nvPr>
        </p:nvSpPr>
        <p:spPr>
          <a:xfrm rot="5400000">
            <a:off x="4083937" y="-1203579"/>
            <a:ext cx="4024125" cy="108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17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7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7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8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>
            <a:spLocks noGrp="1"/>
          </p:cNvSpPr>
          <p:nvPr>
            <p:ph type="title"/>
          </p:nvPr>
        </p:nvSpPr>
        <p:spPr>
          <a:xfrm rot="5400000">
            <a:off x="8525933" y="1667933"/>
            <a:ext cx="390313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8"/>
          <p:cNvSpPr txBox="1">
            <a:spLocks noGrp="1"/>
          </p:cNvSpPr>
          <p:nvPr>
            <p:ph type="body" idx="1"/>
          </p:nvPr>
        </p:nvSpPr>
        <p:spPr>
          <a:xfrm rot="5400000">
            <a:off x="3175000" y="-1405467"/>
            <a:ext cx="3903133" cy="820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dt" idx="10"/>
          </p:nvPr>
        </p:nvSpPr>
        <p:spPr>
          <a:xfrm>
            <a:off x="7814452" y="379941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ftr" idx="11"/>
          </p:nvPr>
        </p:nvSpPr>
        <p:spPr>
          <a:xfrm>
            <a:off x="685800" y="381000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8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4" descr="C2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 sz="22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ftr" idx="11"/>
          </p:nvPr>
        </p:nvSpPr>
        <p:spPr>
          <a:xfrm>
            <a:off x="685800" y="381001"/>
            <a:ext cx="6991492" cy="36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685800" y="2194559"/>
            <a:ext cx="53340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6172200" y="2194559"/>
            <a:ext cx="53340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685800" y="3132666"/>
            <a:ext cx="5311775" cy="3086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6400800" y="2183802"/>
            <a:ext cx="510540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6172200" y="3132666"/>
            <a:ext cx="5334000" cy="3086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4995582" y="746759"/>
            <a:ext cx="6510618" cy="547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685800" y="3124199"/>
            <a:ext cx="4114800" cy="3094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>
            <a:spLocks noGrp="1"/>
          </p:cNvSpPr>
          <p:nvPr>
            <p:ph type="pic" idx="2"/>
          </p:nvPr>
        </p:nvSpPr>
        <p:spPr>
          <a:xfrm>
            <a:off x="7861238" y="751241"/>
            <a:ext cx="3644962" cy="546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685800" y="3124199"/>
            <a:ext cx="6873240" cy="3094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 descr="C2-HD-TOP.png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 sz="4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spd="slow"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>
            <a:spLocks noGrp="1"/>
          </p:cNvSpPr>
          <p:nvPr>
            <p:ph type="ctrTitle"/>
          </p:nvPr>
        </p:nvSpPr>
        <p:spPr>
          <a:xfrm>
            <a:off x="1907931" y="905609"/>
            <a:ext cx="10090588" cy="3138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entury Gothic"/>
              <a:buNone/>
            </a:pPr>
            <a:r>
              <a:rPr lang="ru-RU" sz="4000" b="1" dirty="0"/>
              <a:t>«ОБРАЗОВАТЕЛЬНЫЕ ТЕХНОЛОГИИ И ИХ ПРИМЕНЕНИЕ ДЛЯ КОНСТРУИРОВАНИЯ УРОКОВ ФИЗИКИ И МАТЕМАТИКИ В КОНТЕКСТЕ  ФГОС»</a:t>
            </a:r>
            <a:br>
              <a:rPr lang="ru-RU" sz="4000" b="1" dirty="0"/>
            </a:br>
            <a:endParaRPr sz="4000" dirty="0"/>
          </a:p>
        </p:txBody>
      </p:sp>
      <p:sp>
        <p:nvSpPr>
          <p:cNvPr id="145" name="Google Shape;145;p19"/>
          <p:cNvSpPr txBox="1">
            <a:spLocks noGrp="1"/>
          </p:cNvSpPr>
          <p:nvPr>
            <p:ph type="subTitle" idx="1"/>
          </p:nvPr>
        </p:nvSpPr>
        <p:spPr>
          <a:xfrm>
            <a:off x="386862" y="3464169"/>
            <a:ext cx="11953561" cy="2479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</a:pPr>
            <a:r>
              <a:rPr lang="ru-RU" sz="2400" b="1" dirty="0">
                <a:solidFill>
                  <a:srgbClr val="FF0000"/>
                </a:solidFill>
                <a:cs typeface="FrankRuehl" panose="020E0503060101010101" pitchFamily="34" charset="-79"/>
              </a:rPr>
              <a:t>Презентация подготовлена учителем физики </a:t>
            </a:r>
            <a:endParaRPr lang="ru-RU" sz="2400" b="1" dirty="0" smtClean="0">
              <a:solidFill>
                <a:srgbClr val="FF0000"/>
              </a:solidFill>
              <a:cs typeface="FrankRuehl" panose="020E0503060101010101" pitchFamily="34" charset="-79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</a:pPr>
            <a:r>
              <a:rPr lang="ru-RU" sz="2400" b="1" dirty="0" smtClean="0">
                <a:solidFill>
                  <a:srgbClr val="FF0000"/>
                </a:solidFill>
                <a:cs typeface="FrankRuehl" panose="020E0503060101010101" pitchFamily="34" charset="-79"/>
              </a:rPr>
              <a:t>ГБОУ </a:t>
            </a:r>
            <a:r>
              <a:rPr lang="ru-RU" sz="2400" b="1" dirty="0">
                <a:solidFill>
                  <a:srgbClr val="FF0000"/>
                </a:solidFill>
                <a:cs typeface="FrankRuehl" panose="020E0503060101010101" pitchFamily="34" charset="-79"/>
              </a:rPr>
              <a:t>школы № </a:t>
            </a:r>
            <a:r>
              <a:rPr lang="ru-RU" sz="2400" b="1" dirty="0" smtClean="0">
                <a:solidFill>
                  <a:srgbClr val="FF0000"/>
                </a:solidFill>
                <a:cs typeface="FrankRuehl" panose="020E0503060101010101" pitchFamily="34" charset="-79"/>
              </a:rPr>
              <a:t>561 города Санкт-Петербург</a:t>
            </a:r>
            <a:endParaRPr sz="2400" dirty="0">
              <a:latin typeface="FrankRuehl" panose="020E0503060101010101" pitchFamily="34" charset="-79"/>
              <a:cs typeface="FrankRuehl" panose="020E0503060101010101" pitchFamily="34" charset="-79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</a:pPr>
            <a:r>
              <a:rPr lang="ru-RU" sz="2400" b="1" dirty="0">
                <a:solidFill>
                  <a:srgbClr val="FF0000"/>
                </a:solidFill>
                <a:cs typeface="FrankRuehl" panose="020E0503060101010101" pitchFamily="34" charset="-79"/>
              </a:rPr>
              <a:t>                               </a:t>
            </a:r>
            <a:r>
              <a:rPr lang="ru-RU" sz="2400" b="1" dirty="0" smtClean="0">
                <a:solidFill>
                  <a:srgbClr val="FF0000"/>
                </a:solidFill>
                <a:cs typeface="FrankRuehl" panose="020E0503060101010101" pitchFamily="34" charset="-79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cs typeface="FrankRuehl" panose="020E0503060101010101" pitchFamily="34" charset="-79"/>
              </a:rPr>
              <a:t>Джураевой</a:t>
            </a:r>
            <a:r>
              <a:rPr lang="ru-RU" sz="2400" b="1" dirty="0">
                <a:solidFill>
                  <a:srgbClr val="FF0000"/>
                </a:solidFill>
                <a:cs typeface="FrankRuehl" panose="020E0503060101010101" pitchFamily="34" charset="-79"/>
              </a:rPr>
              <a:t> Ш.Ш.</a:t>
            </a:r>
            <a:endParaRPr sz="2400" b="1" dirty="0">
              <a:solidFill>
                <a:srgbClr val="FF0000"/>
              </a:solidFill>
              <a:latin typeface="FrankRuehl" panose="020E0503060101010101" pitchFamily="34" charset="-79"/>
              <a:cs typeface="FrankRuehl" panose="020E0503060101010101" pitchFamily="34" charset="-79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>
            <a:spLocks noGrp="1"/>
          </p:cNvSpPr>
          <p:nvPr>
            <p:ph type="title"/>
          </p:nvPr>
        </p:nvSpPr>
        <p:spPr>
          <a:xfrm>
            <a:off x="76200" y="257175"/>
            <a:ext cx="11430000" cy="1800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ru-RU" sz="3600" b="1" i="1"/>
              <a:t>ПРИМЕР ИССЛЕДОВАТЕЛЬСКОГО КЕЙСА ПО ТЕМЕ «СПОСОБЫ ТЕПЛОПЕРЕДАЧИ» В 8- КЛАССЕ:</a:t>
            </a:r>
            <a:r>
              <a:rPr lang="ru-RU" sz="3600"/>
              <a:t/>
            </a:r>
            <a:br>
              <a:rPr lang="ru-RU" sz="3600"/>
            </a:br>
            <a:endParaRPr sz="3600"/>
          </a:p>
        </p:txBody>
      </p:sp>
      <p:sp>
        <p:nvSpPr>
          <p:cNvPr id="217" name="Google Shape;217;p31"/>
          <p:cNvSpPr txBox="1">
            <a:spLocks noGrp="1"/>
          </p:cNvSpPr>
          <p:nvPr>
            <p:ph type="body" idx="1"/>
          </p:nvPr>
        </p:nvSpPr>
        <p:spPr>
          <a:xfrm>
            <a:off x="76200" y="1390650"/>
            <a:ext cx="12115800" cy="5467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Инструкция. Прочитайте, пожалуйста, текст информационного «кейса». На основании полученной информации необходимо составить краткую научную «исследовательскую» программу.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Цель – выяснить причины произошедшего события, установить возможные закономерности, предложить направление дальнейших исследований.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1. Сформулировать цель научного исследования.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2. К какой области научного знания может относиться анализ этого факта?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3. Сформулировать вопросы, на которые надо ответить в ходе исследования (не менее трех вопросов, можно больше).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4. Сформулировать основную гипотезу (научное предположение, требующее подтверждения), которую необходимо проверить.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5. Сформулировать положение, которое необходимо опровергнуть (антитезис, антигипотеза).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6. Определить методы научного исследования.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7. Какие имеющиеся знания (законы, теории) могут пригодиться в данном исследовании?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8. Какое оборудование необходимо для проведения исследования?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9. Указать примерный состав группы учёных-исследователей по количеству и специализациям. Представьте это в виде кластера с указанием функциональных обязанностей.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Char char="•"/>
            </a:pPr>
            <a:r>
              <a:rPr lang="ru-RU" sz="1850" b="1">
                <a:latin typeface="Times New Roman"/>
                <a:ea typeface="Times New Roman"/>
                <a:cs typeface="Times New Roman"/>
                <a:sym typeface="Times New Roman"/>
              </a:rPr>
              <a:t>10. Предложить вариант названия научной статьи для журнала с публикацией полученных данных.</a:t>
            </a:r>
            <a:endParaRPr/>
          </a:p>
          <a:p>
            <a:pPr marL="228600" lvl="0" indent="-99377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35"/>
              <a:buNone/>
            </a:pPr>
            <a:endParaRPr sz="2035"/>
          </a:p>
        </p:txBody>
      </p:sp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>
            <a:spLocks noGrp="1"/>
          </p:cNvSpPr>
          <p:nvPr>
            <p:ph type="title"/>
          </p:nvPr>
        </p:nvSpPr>
        <p:spPr>
          <a:xfrm>
            <a:off x="200025" y="764373"/>
            <a:ext cx="11306175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entury Gothic"/>
              <a:buNone/>
            </a:pPr>
            <a:r>
              <a:rPr lang="ru-RU">
                <a:solidFill>
                  <a:srgbClr val="FF0000"/>
                </a:solidFill>
              </a:rPr>
              <a:t>НОВАЯ ТЕХНОЛОГИЯ РЕШЕНИЯ ИЗОБРЕТАТЕЛЬСКИХ ЗАДАЧ (ТРИЗ</a:t>
            </a:r>
            <a:r>
              <a:rPr lang="ru-RU"/>
              <a:t>) </a:t>
            </a:r>
            <a:endParaRPr/>
          </a:p>
        </p:txBody>
      </p:sp>
      <p:sp>
        <p:nvSpPr>
          <p:cNvPr id="223" name="Google Shape;223;p32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</a:rPr>
              <a:t>Уроки с технологией ТРИЗ имеют возможность: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</a:rPr>
              <a:t> развивать и поддерживать интерес к математике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</a:rPr>
              <a:t>развивать желание заниматься ею </a:t>
            </a:r>
            <a:endParaRPr sz="2800">
              <a:solidFill>
                <a:srgbClr val="FF000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</a:rPr>
              <a:t> приобретать новые знания по этому предмету</a:t>
            </a:r>
            <a:endParaRPr sz="2800">
              <a:solidFill>
                <a:srgbClr val="FF000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</a:rPr>
              <a:t> способствуют развитию личности, её мыслительной деятельности, высокого уровня активности мышления, переходящего в творческое.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>
                <a:solidFill>
                  <a:srgbClr val="FF0000"/>
                </a:solidFill>
              </a:rPr>
              <a:t>Примеры: Блок 1.Мотивация.</a:t>
            </a:r>
            <a:endParaRPr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3"/>
          <p:cNvSpPr txBox="1">
            <a:spLocks noGrp="1"/>
          </p:cNvSpPr>
          <p:nvPr>
            <p:ph type="title"/>
          </p:nvPr>
        </p:nvSpPr>
        <p:spPr>
          <a:xfrm>
            <a:off x="-266701" y="764373"/>
            <a:ext cx="12239625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/>
              <a:t>ПРИМЕРЫ ТРИЗ ПО ТЕМЕ: «ПРИЗНАКИ ДЕЛИМОСТИ НА 10, НА 5 И НА 2» В 6-КЛАССЕ</a:t>
            </a:r>
            <a:endParaRPr b="1"/>
          </a:p>
        </p:txBody>
      </p:sp>
      <p:sp>
        <p:nvSpPr>
          <p:cNvPr id="229" name="Google Shape;229;p33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Char char="•"/>
            </a:pPr>
            <a:r>
              <a:rPr lang="ru-RU" sz="1679" b="1">
                <a:latin typeface="Times New Roman"/>
                <a:ea typeface="Times New Roman"/>
                <a:cs typeface="Times New Roman"/>
                <a:sym typeface="Times New Roman"/>
              </a:rPr>
              <a:t>Мама принесла домой несколько мешочков с конфетами, в которых было по 5 конфет. 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79"/>
              <a:buNone/>
            </a:pPr>
            <a:r>
              <a:rPr lang="ru-RU" sz="1679" b="1"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Вопрос: Может ли быть что мама принесла 15, 22, 31 или 45 конфет?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79"/>
              <a:buNone/>
            </a:pPr>
            <a:r>
              <a:rPr lang="ru-RU" sz="1679" b="1"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15                22                      31                    45       Проверить</a:t>
            </a:r>
            <a:endParaRPr/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40"/>
              <a:buChar char="•"/>
            </a:pPr>
            <a:r>
              <a:rPr lang="ru-RU" sz="1540" b="1"/>
              <a:t> </a:t>
            </a: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 Как максимально быстро узнать делится ли разность (32145 – 12343) на 2: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1)  вычесть второе число из первого и попытаться разделить на 2;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                  Да.                                       Нет.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2)   проверить, делятся ли крайние правые цифры (5 и 3) на 2 ;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                  Да.                                       Нет.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3)  найти разность последних цифр (5 - 3) и выяснить четная она или нет;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                   Да.                                       Нет.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4)    попытаться разделить на 2 каждое число по отдельности;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20" b="1">
                <a:latin typeface="Times New Roman"/>
                <a:ea typeface="Times New Roman"/>
                <a:cs typeface="Times New Roman"/>
                <a:sym typeface="Times New Roman"/>
              </a:rPr>
              <a:t>                   Да.                                       Нет.</a:t>
            </a:r>
            <a: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2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182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 txBox="1">
            <a:spLocks noGrp="1"/>
          </p:cNvSpPr>
          <p:nvPr>
            <p:ph type="title"/>
          </p:nvPr>
        </p:nvSpPr>
        <p:spPr>
          <a:xfrm>
            <a:off x="-397565" y="764372"/>
            <a:ext cx="11903765" cy="227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71EDD"/>
              </a:buClr>
              <a:buSzPts val="4000"/>
              <a:buFont typeface="Century Gothic"/>
              <a:buNone/>
            </a:pPr>
            <a:r>
              <a:rPr lang="ru-RU" sz="2800" dirty="0">
                <a:solidFill>
                  <a:srgbClr val="571EDD"/>
                </a:solidFill>
              </a:rPr>
              <a:t>ЧТО ТАКОЕ ПЕДАГОГИЧЕСКАЯ ТЕХНОЛОГИЯ?</a:t>
            </a:r>
            <a:br>
              <a:rPr lang="ru-RU" sz="2800" dirty="0">
                <a:solidFill>
                  <a:srgbClr val="571EDD"/>
                </a:solidFill>
              </a:rPr>
            </a:br>
            <a:endParaRPr sz="2800" dirty="0">
              <a:solidFill>
                <a:srgbClr val="571EDD"/>
              </a:solidFill>
            </a:endParaRPr>
          </a:p>
        </p:txBody>
      </p:sp>
      <p:sp>
        <p:nvSpPr>
          <p:cNvPr id="163" name="Google Shape;163;p22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ru-RU" dirty="0"/>
              <a:t>•         </a:t>
            </a:r>
            <a:r>
              <a:rPr lang="ru-RU" b="1" i="1" dirty="0"/>
              <a:t> </a:t>
            </a:r>
            <a:r>
              <a:rPr lang="ru-RU" sz="2000" b="1" i="1" dirty="0">
                <a:solidFill>
                  <a:srgbClr val="FF0000"/>
                </a:solidFill>
              </a:rPr>
              <a:t>Совокупность приёмов – область педагогического знания, отражающего характеристики глубинных процессов   педагогической   деятельности, особенности их взаимодействия, управление которыми      обеспечивает необходимую эффективность учебно-воспитательного        процесса;</a:t>
            </a:r>
            <a:endParaRPr sz="2000" dirty="0">
              <a:solidFill>
                <a:srgbClr val="FF0000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None/>
            </a:pPr>
            <a:r>
              <a:rPr lang="ru-RU" sz="2000" dirty="0">
                <a:solidFill>
                  <a:srgbClr val="FF0000"/>
                </a:solidFill>
              </a:rPr>
              <a:t>•         </a:t>
            </a:r>
            <a:r>
              <a:rPr lang="ru-RU" sz="2000" b="1" i="1" dirty="0">
                <a:solidFill>
                  <a:srgbClr val="FF0000"/>
                </a:solidFill>
              </a:rPr>
              <a:t>Совокупность форм, методов, приёмов и средств передачи социального опыта, а также техническое оснащение этого процесса;</a:t>
            </a:r>
            <a:endParaRPr sz="2000" dirty="0">
              <a:solidFill>
                <a:srgbClr val="FF0000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None/>
            </a:pPr>
            <a:r>
              <a:rPr lang="ru-RU" sz="2000" dirty="0">
                <a:solidFill>
                  <a:srgbClr val="FF0000"/>
                </a:solidFill>
              </a:rPr>
              <a:t>•         </a:t>
            </a:r>
            <a:r>
              <a:rPr lang="ru-RU" sz="2000" b="1" i="1" dirty="0">
                <a:solidFill>
                  <a:srgbClr val="FF0000"/>
                </a:solidFill>
              </a:rPr>
              <a:t>Совокупность способов организации учебно-познавательного процесса или последовательность определённых действий, операций, связанных с конкретной деятельностью учителя и направленных на достижение поставленных целей (технологическая цепочка).</a:t>
            </a:r>
            <a:endParaRPr sz="2000" dirty="0">
              <a:solidFill>
                <a:srgbClr val="FF0000"/>
              </a:solidFill>
            </a:endParaRPr>
          </a:p>
          <a:p>
            <a:pPr marL="228600" lvl="0" indent="-88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dirty="0"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3672254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 i="1" dirty="0" smtClean="0"/>
              <a:t>Цель:</a:t>
            </a:r>
            <a:endParaRPr dirty="0"/>
          </a:p>
        </p:txBody>
      </p:sp>
      <p:sp>
        <p:nvSpPr>
          <p:cNvPr id="169" name="Google Shape;169;p23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ru-RU" sz="3600" b="1" i="1"/>
              <a:t>превратить традиционное обучение, направленное на накопление знаний, умений, навыков, </a:t>
            </a:r>
            <a:endParaRPr sz="3600" b="1" i="1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ru-RU" sz="3600" b="1" i="1" u="sng"/>
              <a:t>в процесс развития личности ребенка.</a:t>
            </a:r>
            <a:r>
              <a:rPr lang="ru-RU" b="1" i="1"/>
              <a:t>      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"/>
          <p:cNvSpPr txBox="1">
            <a:spLocks noGrp="1"/>
          </p:cNvSpPr>
          <p:nvPr>
            <p:ph type="title"/>
          </p:nvPr>
        </p:nvSpPr>
        <p:spPr>
          <a:xfrm>
            <a:off x="1934308" y="764372"/>
            <a:ext cx="8308730" cy="2241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71EDD"/>
              </a:buClr>
              <a:buSzPts val="3200"/>
              <a:buFont typeface="Century Gothic"/>
              <a:buNone/>
            </a:pPr>
            <a:r>
              <a:rPr lang="ru-RU" sz="2400" b="1" dirty="0">
                <a:solidFill>
                  <a:srgbClr val="571EDD"/>
                </a:solidFill>
              </a:rPr>
              <a:t>В УСЛОВИЯХ РЕАЛИЗАЦИИ ТРЕБОВАНИЙ ФГОС НАИБОЛЕЕ АКТУАЛЬНЫМИ СТАНОВЯТСЯ ТЕХНОЛОГИИ:</a:t>
            </a:r>
            <a:br>
              <a:rPr lang="ru-RU" sz="2400" b="1" dirty="0">
                <a:solidFill>
                  <a:srgbClr val="571EDD"/>
                </a:solidFill>
              </a:rPr>
            </a:br>
            <a:endParaRPr sz="2400" b="1" dirty="0">
              <a:solidFill>
                <a:srgbClr val="571EDD"/>
              </a:solidFill>
            </a:endParaRPr>
          </a:p>
        </p:txBody>
      </p:sp>
      <p:sp>
        <p:nvSpPr>
          <p:cNvPr id="181" name="Google Shape;181;p25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dirty="0">
                <a:solidFill>
                  <a:srgbClr val="FF0000"/>
                </a:solidFill>
              </a:rPr>
              <a:t>v   </a:t>
            </a:r>
            <a:r>
              <a:rPr lang="ru-RU" b="1" dirty="0">
                <a:solidFill>
                  <a:srgbClr val="FF0000"/>
                </a:solidFill>
              </a:rPr>
              <a:t> Информационно – коммуникационная технология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 dirty="0">
                <a:solidFill>
                  <a:srgbClr val="FF0000"/>
                </a:solidFill>
              </a:rPr>
              <a:t>v    Технология развития критического мышления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 dirty="0">
                <a:solidFill>
                  <a:srgbClr val="FF0000"/>
                </a:solidFill>
              </a:rPr>
              <a:t>v    Проектная технология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 dirty="0">
                <a:solidFill>
                  <a:srgbClr val="FF0000"/>
                </a:solidFill>
              </a:rPr>
              <a:t>v    Технология развивающего обучения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 dirty="0">
                <a:solidFill>
                  <a:srgbClr val="FF0000"/>
                </a:solidFill>
              </a:rPr>
              <a:t>v    </a:t>
            </a:r>
            <a:r>
              <a:rPr lang="ru-RU" b="1" dirty="0" err="1">
                <a:solidFill>
                  <a:srgbClr val="FF0000"/>
                </a:solidFill>
              </a:rPr>
              <a:t>Здоровьесберегающие</a:t>
            </a:r>
            <a:r>
              <a:rPr lang="ru-RU" b="1" dirty="0">
                <a:solidFill>
                  <a:srgbClr val="FF0000"/>
                </a:solidFill>
              </a:rPr>
              <a:t> технологии  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 dirty="0">
                <a:solidFill>
                  <a:srgbClr val="FF0000"/>
                </a:solidFill>
              </a:rPr>
              <a:t>v    Технология проблемного обучения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 dirty="0">
                <a:solidFill>
                  <a:srgbClr val="FF0000"/>
                </a:solidFill>
              </a:rPr>
              <a:t>v    Игровые технологии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 dirty="0">
                <a:solidFill>
                  <a:srgbClr val="FF0000"/>
                </a:solidFill>
              </a:rPr>
              <a:t>v    Модульная технология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 dirty="0">
                <a:solidFill>
                  <a:srgbClr val="FF0000"/>
                </a:solidFill>
              </a:rPr>
              <a:t>v    Технология мастерских</a:t>
            </a:r>
            <a:endParaRPr dirty="0"/>
          </a:p>
        </p:txBody>
      </p:sp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6"/>
          <p:cNvSpPr txBox="1">
            <a:spLocks noGrp="1"/>
          </p:cNvSpPr>
          <p:nvPr>
            <p:ph type="title"/>
          </p:nvPr>
        </p:nvSpPr>
        <p:spPr>
          <a:xfrm>
            <a:off x="286247" y="764372"/>
            <a:ext cx="11219953" cy="2932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71EDD"/>
              </a:buClr>
              <a:buSzPts val="4000"/>
              <a:buFont typeface="Century Gothic"/>
              <a:buNone/>
            </a:pPr>
            <a:r>
              <a:rPr lang="ru-RU" b="1">
                <a:solidFill>
                  <a:srgbClr val="571EDD"/>
                </a:solidFill>
              </a:rPr>
              <a:t>В УСЛОВИЯХ РЕАЛИЗАЦИИ ТРЕБОВАНИЙ ФГОС НАИБОЛЕЕ АКТУАЛЬНЫМИ СТАНОВЯТСЯ ТЕХНОЛОГИИ:</a:t>
            </a:r>
            <a:br>
              <a:rPr lang="ru-RU" b="1">
                <a:solidFill>
                  <a:srgbClr val="571EDD"/>
                </a:solidFill>
              </a:rPr>
            </a:br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1"/>
          </p:nvPr>
        </p:nvSpPr>
        <p:spPr>
          <a:xfrm>
            <a:off x="685800" y="3236180"/>
            <a:ext cx="10820400" cy="3713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ru-RU"/>
              <a:t>v   </a:t>
            </a:r>
            <a:r>
              <a:rPr lang="ru-RU" b="1">
                <a:solidFill>
                  <a:srgbClr val="FF0000"/>
                </a:solidFill>
              </a:rPr>
              <a:t> Кейс – технология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>
                <a:solidFill>
                  <a:srgbClr val="FF0000"/>
                </a:solidFill>
              </a:rPr>
              <a:t>v    Технология интегрированного обучения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>
                <a:solidFill>
                  <a:srgbClr val="FF0000"/>
                </a:solidFill>
              </a:rPr>
              <a:t>v    Педагогика сотрудничества. 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>
                <a:solidFill>
                  <a:srgbClr val="FF0000"/>
                </a:solidFill>
              </a:rPr>
              <a:t>v    Технологии уровневой дифференциации 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>
                <a:solidFill>
                  <a:srgbClr val="FF0000"/>
                </a:solidFill>
              </a:rPr>
              <a:t>v    Групповые технологии. 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ru-RU" b="1">
                <a:solidFill>
                  <a:srgbClr val="FF0000"/>
                </a:solidFill>
              </a:rPr>
              <a:t>v    Традиционные технологии (классно-урочная система)</a:t>
            </a:r>
            <a:endParaRPr/>
          </a:p>
          <a:p>
            <a:pPr marL="228600" lvl="0" indent="-88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/>
              <a:t>1.ФОРМЫ ИСПОЛЬЗОВАНИЯ ИКТ:</a:t>
            </a:r>
            <a:endParaRPr/>
          </a:p>
        </p:txBody>
      </p:sp>
      <p:sp>
        <p:nvSpPr>
          <p:cNvPr id="193" name="Google Shape;193;p27"/>
          <p:cNvSpPr txBox="1">
            <a:spLocks noGrp="1"/>
          </p:cNvSpPr>
          <p:nvPr>
            <p:ph type="body" idx="1"/>
          </p:nvPr>
        </p:nvSpPr>
        <p:spPr>
          <a:xfrm>
            <a:off x="217713" y="2194560"/>
            <a:ext cx="11782697" cy="4789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 b="1">
                <a:solidFill>
                  <a:srgbClr val="FF0000"/>
                </a:solidFill>
              </a:rPr>
              <a:t>В процессе преподавания математики и физики, информационные технологии могут использоваться в различных формах.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 b="1">
                <a:solidFill>
                  <a:srgbClr val="FF0000"/>
                </a:solidFill>
              </a:rPr>
              <a:t> Используемые  направления можно представить в виде следующих основных блоков: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 b="1">
                <a:solidFill>
                  <a:srgbClr val="FF0000"/>
                </a:solidFill>
              </a:rPr>
              <a:t>  мультимедийные сценарии уроков;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 b="1">
                <a:solidFill>
                  <a:srgbClr val="FF0000"/>
                </a:solidFill>
              </a:rPr>
              <a:t>  проверка знаний на уроке и дома (самостоятельные работы, математические диктанты, контрольные и самостоятельные работы, онлайн тесты).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 b="1"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8"/>
          <p:cNvSpPr txBox="1">
            <a:spLocks noGrp="1"/>
          </p:cNvSpPr>
          <p:nvPr>
            <p:ph type="title"/>
          </p:nvPr>
        </p:nvSpPr>
        <p:spPr>
          <a:xfrm>
            <a:off x="-71562" y="764372"/>
            <a:ext cx="11577762" cy="184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/>
              <a:t>2. ФУНКЦИИ ТРЕХ ФАЗ ТЕХНОЛОГИИ РАЗВИТИЯ КРИТИЧЕСКОГО МЫШЛЕНИЯ</a:t>
            </a:r>
            <a:r>
              <a:rPr lang="ru-RU" b="1" i="1" u="sng"/>
              <a:t> </a:t>
            </a:r>
            <a:endParaRPr/>
          </a:p>
        </p:txBody>
      </p:sp>
      <p:sp>
        <p:nvSpPr>
          <p:cNvPr id="199" name="Google Shape;199;p28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5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 b="1" i="1" u="sng">
                <a:solidFill>
                  <a:srgbClr val="FF0000"/>
                </a:solidFill>
              </a:rPr>
              <a:t>Вызов</a:t>
            </a:r>
            <a:r>
              <a:rPr lang="ru-RU" sz="2800">
                <a:solidFill>
                  <a:srgbClr val="FF0000"/>
                </a:solidFill>
              </a:rPr>
              <a:t> </a:t>
            </a:r>
            <a:br>
              <a:rPr lang="ru-RU" sz="2800">
                <a:solidFill>
                  <a:srgbClr val="FF0000"/>
                </a:solidFill>
              </a:rPr>
            </a:br>
            <a:r>
              <a:rPr lang="ru-RU" sz="2800">
                <a:solidFill>
                  <a:srgbClr val="FF0000"/>
                </a:solidFill>
              </a:rPr>
              <a:t/>
            </a:r>
            <a:br>
              <a:rPr lang="ru-RU" sz="2800">
                <a:solidFill>
                  <a:srgbClr val="FF0000"/>
                </a:solidFill>
              </a:rPr>
            </a:br>
            <a:r>
              <a:rPr lang="ru-RU" sz="2800">
                <a:solidFill>
                  <a:srgbClr val="FF0000"/>
                </a:solidFill>
              </a:rPr>
              <a:t>  </a:t>
            </a:r>
            <a:r>
              <a:rPr lang="ru-RU" sz="2800" b="1">
                <a:solidFill>
                  <a:srgbClr val="FF0000"/>
                </a:solidFill>
              </a:rPr>
              <a:t>Мотивационная</a:t>
            </a:r>
            <a:r>
              <a:rPr lang="ru-RU" sz="2800">
                <a:solidFill>
                  <a:srgbClr val="FF0000"/>
                </a:solidFill>
              </a:rPr>
              <a:t>      (побуждение к работе с новой информацией, пробуждение интереса к теме) </a:t>
            </a:r>
            <a:br>
              <a:rPr lang="ru-RU" sz="2800">
                <a:solidFill>
                  <a:srgbClr val="FF0000"/>
                </a:solidFill>
              </a:rPr>
            </a:br>
            <a:r>
              <a:rPr lang="ru-RU" sz="2800">
                <a:solidFill>
                  <a:srgbClr val="FF0000"/>
                </a:solidFill>
              </a:rPr>
              <a:t/>
            </a:r>
            <a:br>
              <a:rPr lang="ru-RU" sz="2800">
                <a:solidFill>
                  <a:srgbClr val="FF0000"/>
                </a:solidFill>
              </a:rPr>
            </a:br>
            <a:r>
              <a:rPr lang="ru-RU" sz="2800">
                <a:solidFill>
                  <a:srgbClr val="FF0000"/>
                </a:solidFill>
              </a:rPr>
              <a:t>  </a:t>
            </a:r>
            <a:r>
              <a:rPr lang="ru-RU" sz="2800" b="1">
                <a:solidFill>
                  <a:srgbClr val="FF0000"/>
                </a:solidFill>
              </a:rPr>
              <a:t>Информационная </a:t>
            </a:r>
            <a:r>
              <a:rPr lang="ru-RU" sz="2800">
                <a:solidFill>
                  <a:srgbClr val="FF0000"/>
                </a:solidFill>
              </a:rPr>
              <a:t>(вызов «на поверхность» имеющихся знании по теме) </a:t>
            </a:r>
            <a:br>
              <a:rPr lang="ru-RU" sz="2800">
                <a:solidFill>
                  <a:srgbClr val="FF0000"/>
                </a:solidFill>
              </a:rPr>
            </a:br>
            <a:r>
              <a:rPr lang="ru-RU" sz="2800">
                <a:solidFill>
                  <a:srgbClr val="FF0000"/>
                </a:solidFill>
              </a:rPr>
              <a:t/>
            </a:r>
            <a:br>
              <a:rPr lang="ru-RU" sz="2800">
                <a:solidFill>
                  <a:srgbClr val="FF0000"/>
                </a:solidFill>
              </a:rPr>
            </a:br>
            <a:r>
              <a:rPr lang="ru-RU" sz="2800">
                <a:solidFill>
                  <a:srgbClr val="FF0000"/>
                </a:solidFill>
              </a:rPr>
              <a:t>  </a:t>
            </a:r>
            <a:r>
              <a:rPr lang="ru-RU" sz="2800" b="1">
                <a:solidFill>
                  <a:srgbClr val="FF0000"/>
                </a:solidFill>
              </a:rPr>
              <a:t>Коммуникационная</a:t>
            </a:r>
            <a:br>
              <a:rPr lang="ru-RU" sz="2800" b="1">
                <a:solidFill>
                  <a:srgbClr val="FF0000"/>
                </a:solidFill>
              </a:rPr>
            </a:br>
            <a:r>
              <a:rPr lang="ru-RU" sz="2800">
                <a:solidFill>
                  <a:srgbClr val="FF0000"/>
                </a:solidFill>
              </a:rPr>
              <a:t>(бесконфликтный обмен мнениями) 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>
            <a:spLocks noGrp="1"/>
          </p:cNvSpPr>
          <p:nvPr>
            <p:ph type="title"/>
          </p:nvPr>
        </p:nvSpPr>
        <p:spPr>
          <a:xfrm>
            <a:off x="2234317" y="764373"/>
            <a:ext cx="9271883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ru-RU" sz="3600" b="1"/>
              <a:t>2. ФУНКЦИИ ТРЕХ ФАЗ ТЕХНОЛОГИИ РАЗВИТИЯ КРИТИЧЕСКОГО МЫШЛЕНИЯ</a:t>
            </a:r>
            <a:r>
              <a:rPr lang="ru-RU" sz="3600" b="1" i="1" u="sng"/>
              <a:t> </a:t>
            </a:r>
            <a:endParaRPr sz="3600"/>
          </a:p>
        </p:txBody>
      </p:sp>
      <p:sp>
        <p:nvSpPr>
          <p:cNvPr id="205" name="Google Shape;205;p29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ru-RU" sz="3200" b="1" i="1" u="sng">
                <a:solidFill>
                  <a:srgbClr val="FF0000"/>
                </a:solidFill>
              </a:rPr>
              <a:t>Осмысление содержания</a:t>
            </a:r>
            <a:r>
              <a:rPr lang="ru-RU" sz="3200">
                <a:solidFill>
                  <a:srgbClr val="FF0000"/>
                </a:solidFill>
              </a:rPr>
              <a:t> </a:t>
            </a:r>
            <a:br>
              <a:rPr lang="ru-RU" sz="3200">
                <a:solidFill>
                  <a:srgbClr val="FF0000"/>
                </a:solidFill>
              </a:rPr>
            </a:br>
            <a:r>
              <a:rPr lang="ru-RU" sz="3200">
                <a:solidFill>
                  <a:srgbClr val="FF0000"/>
                </a:solidFill>
              </a:rPr>
              <a:t/>
            </a:r>
            <a:br>
              <a:rPr lang="ru-RU" sz="3200">
                <a:solidFill>
                  <a:srgbClr val="FF0000"/>
                </a:solidFill>
              </a:rPr>
            </a:br>
            <a:r>
              <a:rPr lang="ru-RU" sz="3200">
                <a:solidFill>
                  <a:srgbClr val="FF0000"/>
                </a:solidFill>
              </a:rPr>
              <a:t>  </a:t>
            </a:r>
            <a:r>
              <a:rPr lang="ru-RU" sz="3200" b="1">
                <a:solidFill>
                  <a:srgbClr val="FF0000"/>
                </a:solidFill>
              </a:rPr>
              <a:t>Информационная</a:t>
            </a:r>
            <a:r>
              <a:rPr lang="ru-RU" sz="3200">
                <a:solidFill>
                  <a:srgbClr val="FF0000"/>
                </a:solidFill>
              </a:rPr>
              <a:t>(получение новой информации по теме) </a:t>
            </a:r>
            <a:br>
              <a:rPr lang="ru-RU" sz="3200">
                <a:solidFill>
                  <a:srgbClr val="FF0000"/>
                </a:solidFill>
              </a:rPr>
            </a:br>
            <a:r>
              <a:rPr lang="ru-RU" sz="3200">
                <a:solidFill>
                  <a:srgbClr val="FF0000"/>
                </a:solidFill>
              </a:rPr>
              <a:t/>
            </a:r>
            <a:br>
              <a:rPr lang="ru-RU" sz="3200">
                <a:solidFill>
                  <a:srgbClr val="FF0000"/>
                </a:solidFill>
              </a:rPr>
            </a:br>
            <a:r>
              <a:rPr lang="ru-RU" sz="3200">
                <a:solidFill>
                  <a:srgbClr val="FF0000"/>
                </a:solidFill>
              </a:rPr>
              <a:t>  </a:t>
            </a:r>
            <a:r>
              <a:rPr lang="ru-RU" sz="3200" b="1">
                <a:solidFill>
                  <a:srgbClr val="FF0000"/>
                </a:solidFill>
              </a:rPr>
              <a:t>Систематизационная</a:t>
            </a:r>
            <a:r>
              <a:rPr lang="ru-RU" sz="3200">
                <a:solidFill>
                  <a:srgbClr val="FF0000"/>
                </a:solidFill>
              </a:rPr>
              <a:t>(классификация полученной информации по категориям знания) </a:t>
            </a:r>
            <a:endParaRPr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"/>
          <p:cNvSpPr txBox="1">
            <a:spLocks noGrp="1"/>
          </p:cNvSpPr>
          <p:nvPr>
            <p:ph type="title"/>
          </p:nvPr>
        </p:nvSpPr>
        <p:spPr>
          <a:xfrm>
            <a:off x="63610" y="764373"/>
            <a:ext cx="11442590" cy="166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</a:pPr>
            <a:r>
              <a:rPr lang="ru-RU" b="1"/>
              <a:t>2. ФУНКЦИИ ТРЕХ ФАЗ ТЕХНОЛОГИИ РАЗВИТИЯ КРИТИЧЕСКОГО МЫШЛЕНИЯ</a:t>
            </a:r>
            <a:r>
              <a:rPr lang="ru-RU" b="1" i="1" u="sng"/>
              <a:t> </a:t>
            </a:r>
            <a:endParaRPr/>
          </a:p>
        </p:txBody>
      </p:sp>
      <p:graphicFrame>
        <p:nvGraphicFramePr>
          <p:cNvPr id="211" name="Google Shape;211;p30"/>
          <p:cNvGraphicFramePr/>
          <p:nvPr/>
        </p:nvGraphicFramePr>
        <p:xfrm>
          <a:off x="174928" y="2057401"/>
          <a:ext cx="10654750" cy="4645550"/>
        </p:xfrm>
        <a:graphic>
          <a:graphicData uri="http://schemas.openxmlformats.org/drawingml/2006/table">
            <a:tbl>
              <a:tblPr>
                <a:noFill/>
                <a:tableStyleId>{5D1832E6-ABA6-446C-B6AF-68BABE9E7A7E}</a:tableStyleId>
              </a:tblPr>
              <a:tblGrid>
                <a:gridCol w="10654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4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/>
                      </a:r>
                      <a:br>
                        <a:rPr lang="ru-RU" sz="12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2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                </a:t>
                      </a:r>
                      <a:r>
                        <a:rPr lang="ru-RU" sz="2800" b="1" i="1" u="sng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Рефлексия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 </a:t>
                      </a:r>
                      <a:r>
                        <a:rPr lang="ru-RU" sz="2800" b="1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Коммуникационная</a:t>
                      </a: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(обмен мнениями о новой информации) </a:t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 </a:t>
                      </a:r>
                      <a:r>
                        <a:rPr lang="ru-RU" sz="2800" b="1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Информационная</a:t>
                      </a: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(приобретение нового знания) </a:t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 </a:t>
                      </a:r>
                      <a:r>
                        <a:rPr lang="ru-RU" sz="2800" b="1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Мотивационная</a:t>
                      </a: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(побуждение к дальнейшему расширению </a:t>
                      </a:r>
                      <a:endParaRPr sz="2800" u="none" strike="noStrike" cap="none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u="none" strike="noStrike" cap="none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                         информационного поля) </a:t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 </a:t>
                      </a:r>
                      <a:r>
                        <a:rPr lang="ru-RU" sz="2800" b="1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Оценочная</a:t>
                      </a: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(соотнесение новой информации и имеющихся знаний, </a:t>
                      </a:r>
                      <a:endParaRPr sz="2800" u="none" strike="noStrike" cap="none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u="none" strike="noStrike" cap="none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                выработка собственной позиции,  </a:t>
                      </a:r>
                      <a:b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800" u="none" strike="noStrike" cap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                                                                          оценка процесса)    </a:t>
                      </a:r>
                      <a:endParaRPr sz="28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rgbClr val="000000"/>
      </a:dk1>
      <a:lt1>
        <a:srgbClr val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435</Words>
  <Application>Microsoft Office PowerPoint</Application>
  <PresentationFormat>Широкоэкранный</PresentationFormat>
  <Paragraphs>70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FrankRuehl</vt:lpstr>
      <vt:lpstr>Calibri</vt:lpstr>
      <vt:lpstr>Times New Roman</vt:lpstr>
      <vt:lpstr>Century Gothic</vt:lpstr>
      <vt:lpstr>След самолета</vt:lpstr>
      <vt:lpstr>«ОБРАЗОВАТЕЛЬНЫЕ ТЕХНОЛОГИИ И ИХ ПРИМЕНЕНИЕ ДЛЯ КОНСТРУИРОВАНИЯ УРОКОВ ФИЗИКИ И МАТЕМАТИКИ В КОНТЕКСТЕ  ФГОС» </vt:lpstr>
      <vt:lpstr>ЧТО ТАКОЕ ПЕДАГОГИЧЕСКАЯ ТЕХНОЛОГИЯ? </vt:lpstr>
      <vt:lpstr>Цель:</vt:lpstr>
      <vt:lpstr>В УСЛОВИЯХ РЕАЛИЗАЦИИ ТРЕБОВАНИЙ ФГОС НАИБОЛЕЕ АКТУАЛЬНЫМИ СТАНОВЯТСЯ ТЕХНОЛОГИИ: </vt:lpstr>
      <vt:lpstr>В УСЛОВИЯХ РЕАЛИЗАЦИИ ТРЕБОВАНИЙ ФГОС НАИБОЛЕЕ АКТУАЛЬНЫМИ СТАНОВЯТСЯ ТЕХНОЛОГИИ: </vt:lpstr>
      <vt:lpstr>1.ФОРМЫ ИСПОЛЬЗОВАНИЯ ИКТ:</vt:lpstr>
      <vt:lpstr>2. ФУНКЦИИ ТРЕХ ФАЗ ТЕХНОЛОГИИ РАЗВИТИЯ КРИТИЧЕСКОГО МЫШЛЕНИЯ </vt:lpstr>
      <vt:lpstr>2. ФУНКЦИИ ТРЕХ ФАЗ ТЕХНОЛОГИИ РАЗВИТИЯ КРИТИЧЕСКОГО МЫШЛЕНИЯ </vt:lpstr>
      <vt:lpstr>2. ФУНКЦИИ ТРЕХ ФАЗ ТЕХНОЛОГИИ РАЗВИТИЯ КРИТИЧЕСКОГО МЫШЛЕНИЯ </vt:lpstr>
      <vt:lpstr>ПРИМЕР ИССЛЕДОВАТЕЛЬСКОГО КЕЙСА ПО ТЕМЕ «СПОСОБЫ ТЕПЛОПЕРЕДАЧИ» В 8- КЛАССЕ: </vt:lpstr>
      <vt:lpstr>НОВАЯ ТЕХНОЛОГИЯ РЕШЕНИЯ ИЗОБРЕТАТЕЛЬСКИХ ЗАДАЧ (ТРИЗ) </vt:lpstr>
      <vt:lpstr>ПРИМЕРЫ ТРИЗ ПО ТЕМЕ: «ПРИЗНАКИ ДЕЛИМОСТИ НА 10, НА 5 И НА 2» В 6-КЛАССЕ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«ОБРАЗОВАТЕЛЬНЫЕ ТЕХНОЛОГИИ И ИХ ПРИМЕНЕНИЕ ДЛЯ КОНСТРУИРОВАНИЯ УРОКОВ ФИЗИКИ И МАТЕМАТИКИ В КОНТЕКСТЕ  ФГОС»</dc:title>
  <dc:creator>Учитель</dc:creator>
  <cp:lastModifiedBy>Recep</cp:lastModifiedBy>
  <cp:revision>9</cp:revision>
  <dcterms:modified xsi:type="dcterms:W3CDTF">2022-10-29T18:02:53Z</dcterms:modified>
</cp:coreProperties>
</file>