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1"/>
  </p:sldMasterIdLst>
  <p:notesMasterIdLst>
    <p:notesMasterId r:id="rId17"/>
  </p:notes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</p:sldIdLst>
  <p:sldSz cx="12192000" cy="6858000"/>
  <p:notesSz cx="6858000" cy="9144000"/>
  <p:embeddedFontLst>
    <p:embeddedFont>
      <p:font typeface="Helvetica Neue" panose="020B0604020202020204" charset="0"/>
      <p:regular r:id="rId18"/>
      <p:bold r:id="rId19"/>
      <p:italic r:id="rId20"/>
      <p:boldItalic r:id="rId21"/>
    </p:embeddedFont>
    <p:embeddedFont>
      <p:font typeface="FrankRuehl" panose="020E0503060101010101" pitchFamily="34" charset="-79"/>
      <p:regular r:id="rId22"/>
    </p:embeddedFont>
    <p:embeddedFont>
      <p:font typeface="Century Gothic" panose="020B0502020202020204" pitchFamily="34" charset="0"/>
      <p:regular r:id="rId23"/>
      <p:bold r:id="rId24"/>
      <p:italic r:id="rId25"/>
      <p:boldItalic r:id="rId26"/>
    </p:embeddedFont>
    <p:embeddedFont>
      <p:font typeface="Arial Black" panose="020B0A04020102020204" pitchFamily="34" charset="0"/>
      <p:bold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D1832E6-ABA6-446C-B6AF-68BABE9E7A7E}">
  <a:tblStyle styleId="{5D1832E6-ABA6-446C-B6AF-68BABE9E7A7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842050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58357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60848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261758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175974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632708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443228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8640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38694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038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2842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99323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78128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051795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55016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41539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C2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entury Gothic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7909561" y="4314328"/>
            <a:ext cx="2910840" cy="3746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1371600" y="4323845"/>
            <a:ext cx="640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077200" y="143086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анорамная фотография с подписью">
  <p:cSld name="Панорамная фотография с подписью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>
            <a:spLocks noGrp="1"/>
          </p:cNvSpPr>
          <p:nvPr>
            <p:ph type="pic" idx="2"/>
          </p:nvPr>
        </p:nvSpPr>
        <p:spPr>
          <a:xfrm>
            <a:off x="681727" y="941439"/>
            <a:ext cx="10821840" cy="3478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685800" y="5516715"/>
            <a:ext cx="10820400" cy="70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подпись">
  <p:cSld name="Заголовок и подпись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2" descr="C2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2"/>
          <p:cNvSpPr txBox="1"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1024467" y="3649133"/>
            <a:ext cx="10130516" cy="999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dt" idx="10"/>
          </p:nvPr>
        </p:nvSpPr>
        <p:spPr>
          <a:xfrm>
            <a:off x="7814452" y="38100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ftr" idx="11"/>
          </p:nvPr>
        </p:nvSpPr>
        <p:spPr>
          <a:xfrm>
            <a:off x="685800" y="379941"/>
            <a:ext cx="69914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sldNum" idx="12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Цитата с подписью">
  <p:cSld name="Цитата с подписью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3" descr="C2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3"/>
          <p:cNvSpPr txBox="1"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body" idx="1"/>
          </p:nvPr>
        </p:nvSpPr>
        <p:spPr>
          <a:xfrm>
            <a:off x="1303865" y="3365556"/>
            <a:ext cx="9592736" cy="444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body" idx="2"/>
          </p:nvPr>
        </p:nvSpPr>
        <p:spPr>
          <a:xfrm>
            <a:off x="1024467" y="3959862"/>
            <a:ext cx="10151533" cy="679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dt" idx="10"/>
          </p:nvPr>
        </p:nvSpPr>
        <p:spPr>
          <a:xfrm>
            <a:off x="7814452" y="38100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ftr" idx="11"/>
          </p:nvPr>
        </p:nvSpPr>
        <p:spPr>
          <a:xfrm>
            <a:off x="685800" y="379941"/>
            <a:ext cx="69914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ldNum" idx="12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93" name="Google Shape;93;p13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entury Gothic"/>
              <a:buNone/>
            </a:pPr>
            <a:r>
              <a:rPr lang="ru-RU" sz="8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</a:t>
            </a:r>
            <a:endParaRPr/>
          </a:p>
        </p:txBody>
      </p:sp>
      <p:sp>
        <p:nvSpPr>
          <p:cNvPr id="94" name="Google Shape;94;p13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entury Gothic"/>
              <a:buNone/>
            </a:pPr>
            <a:r>
              <a:rPr lang="ru-RU" sz="8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”</a:t>
            </a:r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Карточка имени">
  <p:cSld name="Карточка имени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 descr="C2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1"/>
          </p:nvPr>
        </p:nvSpPr>
        <p:spPr>
          <a:xfrm>
            <a:off x="1024467" y="3648315"/>
            <a:ext cx="10144654" cy="999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dt" idx="10"/>
          </p:nvPr>
        </p:nvSpPr>
        <p:spPr>
          <a:xfrm>
            <a:off x="7814452" y="378883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4"/>
          <p:cNvSpPr txBox="1">
            <a:spLocks noGrp="1"/>
          </p:cNvSpPr>
          <p:nvPr>
            <p:ph type="ftr" idx="11"/>
          </p:nvPr>
        </p:nvSpPr>
        <p:spPr>
          <a:xfrm>
            <a:off x="685800" y="378883"/>
            <a:ext cx="69914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4"/>
          <p:cNvSpPr txBox="1">
            <a:spLocks noGrp="1"/>
          </p:cNvSpPr>
          <p:nvPr>
            <p:ph type="sldNum" idx="12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ри колонки">
  <p:cSld name="Три колонки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2"/>
          </p:nvPr>
        </p:nvSpPr>
        <p:spPr>
          <a:xfrm>
            <a:off x="685799" y="2904565"/>
            <a:ext cx="3456432" cy="331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body" idx="3"/>
          </p:nvPr>
        </p:nvSpPr>
        <p:spPr>
          <a:xfrm>
            <a:off x="4368800" y="2201333"/>
            <a:ext cx="3456432" cy="626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body" idx="4"/>
          </p:nvPr>
        </p:nvSpPr>
        <p:spPr>
          <a:xfrm>
            <a:off x="4366858" y="2904067"/>
            <a:ext cx="3456432" cy="3314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5"/>
          </p:nvPr>
        </p:nvSpPr>
        <p:spPr>
          <a:xfrm>
            <a:off x="8051800" y="2192866"/>
            <a:ext cx="3456432" cy="626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body" idx="6"/>
          </p:nvPr>
        </p:nvSpPr>
        <p:spPr>
          <a:xfrm>
            <a:off x="8051801" y="2904565"/>
            <a:ext cx="3456432" cy="331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толбец с тремя рисунками">
  <p:cSld name="Столбец с тремя рисунками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6"/>
          <p:cNvSpPr txBox="1"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6" name="Google Shape;116;p16"/>
          <p:cNvSpPr>
            <a:spLocks noGrp="1"/>
          </p:cNvSpPr>
          <p:nvPr>
            <p:ph type="pic" idx="2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745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body" idx="3"/>
          </p:nvPr>
        </p:nvSpPr>
        <p:spPr>
          <a:xfrm>
            <a:off x="688618" y="4873764"/>
            <a:ext cx="3451582" cy="1344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body" idx="4"/>
          </p:nvPr>
        </p:nvSpPr>
        <p:spPr>
          <a:xfrm>
            <a:off x="4374263" y="4191000"/>
            <a:ext cx="3448935" cy="682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9" name="Google Shape;119;p16"/>
          <p:cNvSpPr>
            <a:spLocks noGrp="1"/>
          </p:cNvSpPr>
          <p:nvPr>
            <p:ph type="pic" idx="5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745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body" idx="6"/>
          </p:nvPr>
        </p:nvSpPr>
        <p:spPr>
          <a:xfrm>
            <a:off x="4374264" y="4873763"/>
            <a:ext cx="3448935" cy="1344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body" idx="7"/>
          </p:nvPr>
        </p:nvSpPr>
        <p:spPr>
          <a:xfrm>
            <a:off x="8049731" y="4191000"/>
            <a:ext cx="3456469" cy="682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2" name="Google Shape;122;p16"/>
          <p:cNvSpPr>
            <a:spLocks noGrp="1"/>
          </p:cNvSpPr>
          <p:nvPr>
            <p:ph type="pic" idx="8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745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body" idx="9"/>
          </p:nvPr>
        </p:nvSpPr>
        <p:spPr>
          <a:xfrm>
            <a:off x="8049731" y="4873761"/>
            <a:ext cx="3452445" cy="1344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7"/>
          <p:cNvSpPr txBox="1">
            <a:spLocks noGrp="1"/>
          </p:cNvSpPr>
          <p:nvPr>
            <p:ph type="body" idx="1"/>
          </p:nvPr>
        </p:nvSpPr>
        <p:spPr>
          <a:xfrm rot="5400000">
            <a:off x="4083937" y="-1203579"/>
            <a:ext cx="4024125" cy="108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17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17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7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ертикальный заголовок и текст" type="vertTitleAndTx">
  <p:cSld name="VERTICAL_TITLE_AND_VERTICAL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8" descr="C2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8"/>
          <p:cNvSpPr txBox="1">
            <a:spLocks noGrp="1"/>
          </p:cNvSpPr>
          <p:nvPr>
            <p:ph type="title"/>
          </p:nvPr>
        </p:nvSpPr>
        <p:spPr>
          <a:xfrm rot="5400000">
            <a:off x="8525933" y="1667933"/>
            <a:ext cx="3903133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8"/>
          <p:cNvSpPr txBox="1">
            <a:spLocks noGrp="1"/>
          </p:cNvSpPr>
          <p:nvPr>
            <p:ph type="body" idx="1"/>
          </p:nvPr>
        </p:nvSpPr>
        <p:spPr>
          <a:xfrm rot="5400000">
            <a:off x="3175000" y="-1405467"/>
            <a:ext cx="3903133" cy="820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dt" idx="10"/>
          </p:nvPr>
        </p:nvSpPr>
        <p:spPr>
          <a:xfrm>
            <a:off x="7814452" y="379941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ftr" idx="11"/>
          </p:nvPr>
        </p:nvSpPr>
        <p:spPr>
          <a:xfrm>
            <a:off x="685800" y="381000"/>
            <a:ext cx="69914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8"/>
          <p:cNvSpPr txBox="1">
            <a:spLocks noGrp="1"/>
          </p:cNvSpPr>
          <p:nvPr>
            <p:ph type="sldNum" idx="12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4" descr="C2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200"/>
              <a:buNone/>
              <a:defRPr sz="22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dt" idx="10"/>
          </p:nvPr>
        </p:nvSpPr>
        <p:spPr>
          <a:xfrm>
            <a:off x="7814452" y="38100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ftr" idx="11"/>
          </p:nvPr>
        </p:nvSpPr>
        <p:spPr>
          <a:xfrm>
            <a:off x="685800" y="381001"/>
            <a:ext cx="6991492" cy="36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ldNum" idx="12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685800" y="2194559"/>
            <a:ext cx="53340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6172200" y="2194559"/>
            <a:ext cx="53340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685800" y="3132666"/>
            <a:ext cx="5311775" cy="3086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6400800" y="2183802"/>
            <a:ext cx="510540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6172200" y="3132666"/>
            <a:ext cx="5334000" cy="3086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4995582" y="746759"/>
            <a:ext cx="6510618" cy="5471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2"/>
          </p:nvPr>
        </p:nvSpPr>
        <p:spPr>
          <a:xfrm>
            <a:off x="685800" y="3124199"/>
            <a:ext cx="4114800" cy="3094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>
            <a:spLocks noGrp="1"/>
          </p:cNvSpPr>
          <p:nvPr>
            <p:ph type="pic" idx="2"/>
          </p:nvPr>
        </p:nvSpPr>
        <p:spPr>
          <a:xfrm>
            <a:off x="7861238" y="751241"/>
            <a:ext cx="3644962" cy="5467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685800" y="3124199"/>
            <a:ext cx="6873240" cy="3094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 descr="C2-HD-TOP.png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  <a:defRPr sz="4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spd="slow"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9"/>
          <p:cNvSpPr txBox="1">
            <a:spLocks noGrp="1"/>
          </p:cNvSpPr>
          <p:nvPr>
            <p:ph type="ctrTitle"/>
          </p:nvPr>
        </p:nvSpPr>
        <p:spPr>
          <a:xfrm>
            <a:off x="1907931" y="905609"/>
            <a:ext cx="10090588" cy="3138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entury Gothic"/>
              <a:buNone/>
            </a:pPr>
            <a:r>
              <a:rPr lang="ru-RU" sz="4000" b="1" dirty="0"/>
              <a:t>«ОБРАЗОВАТЕЛЬНЫЕ ТЕХНОЛОГИИ И ИХ ПРИМЕНЕНИЕ ДЛЯ КОНСТРУИРОВАНИЯ УРОКОВ ФИЗИКИ И МАТЕМАТИКИ В КОНТЕКСТЕ  ФГОС»</a:t>
            </a:r>
            <a:br>
              <a:rPr lang="ru-RU" sz="4000" b="1" dirty="0"/>
            </a:br>
            <a:endParaRPr sz="4000" dirty="0"/>
          </a:p>
        </p:txBody>
      </p:sp>
      <p:sp>
        <p:nvSpPr>
          <p:cNvPr id="145" name="Google Shape;145;p19"/>
          <p:cNvSpPr txBox="1">
            <a:spLocks noGrp="1"/>
          </p:cNvSpPr>
          <p:nvPr>
            <p:ph type="subTitle" idx="1"/>
          </p:nvPr>
        </p:nvSpPr>
        <p:spPr>
          <a:xfrm>
            <a:off x="386862" y="3464169"/>
            <a:ext cx="11953561" cy="2479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000"/>
              <a:buNone/>
            </a:pPr>
            <a:r>
              <a:rPr lang="ru-RU" sz="2400" b="1" dirty="0">
                <a:solidFill>
                  <a:srgbClr val="FF0000"/>
                </a:solidFill>
                <a:cs typeface="FrankRuehl" panose="020E0503060101010101" pitchFamily="34" charset="-79"/>
              </a:rPr>
              <a:t>Презентация подготовлена учителем физики </a:t>
            </a:r>
            <a:endParaRPr lang="ru-RU" sz="2400" b="1" dirty="0" smtClean="0">
              <a:solidFill>
                <a:srgbClr val="FF0000"/>
              </a:solidFill>
              <a:cs typeface="FrankRuehl" panose="020E0503060101010101" pitchFamily="34" charset="-79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000"/>
              <a:buNone/>
            </a:pPr>
            <a:r>
              <a:rPr lang="ru-RU" sz="2400" b="1" dirty="0" smtClean="0">
                <a:solidFill>
                  <a:srgbClr val="FF0000"/>
                </a:solidFill>
                <a:cs typeface="FrankRuehl" panose="020E0503060101010101" pitchFamily="34" charset="-79"/>
              </a:rPr>
              <a:t>ГБОУ </a:t>
            </a:r>
            <a:r>
              <a:rPr lang="ru-RU" sz="2400" b="1" dirty="0">
                <a:solidFill>
                  <a:srgbClr val="FF0000"/>
                </a:solidFill>
                <a:cs typeface="FrankRuehl" panose="020E0503060101010101" pitchFamily="34" charset="-79"/>
              </a:rPr>
              <a:t>школы № </a:t>
            </a:r>
            <a:r>
              <a:rPr lang="ru-RU" sz="2400" b="1" dirty="0" smtClean="0">
                <a:solidFill>
                  <a:srgbClr val="FF0000"/>
                </a:solidFill>
                <a:cs typeface="FrankRuehl" panose="020E0503060101010101" pitchFamily="34" charset="-79"/>
              </a:rPr>
              <a:t>561 города Санкт-Петербург</a:t>
            </a:r>
            <a:endParaRPr sz="2400" dirty="0">
              <a:latin typeface="FrankRuehl" panose="020E0503060101010101" pitchFamily="34" charset="-79"/>
              <a:cs typeface="FrankRuehl" panose="020E0503060101010101" pitchFamily="34" charset="-79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000"/>
              <a:buNone/>
            </a:pPr>
            <a:r>
              <a:rPr lang="ru-RU" sz="2400" b="1" dirty="0">
                <a:solidFill>
                  <a:srgbClr val="FF0000"/>
                </a:solidFill>
                <a:cs typeface="FrankRuehl" panose="020E0503060101010101" pitchFamily="34" charset="-79"/>
              </a:rPr>
              <a:t>                               </a:t>
            </a:r>
            <a:r>
              <a:rPr lang="ru-RU" sz="2400" b="1" dirty="0" smtClean="0">
                <a:solidFill>
                  <a:srgbClr val="FF0000"/>
                </a:solidFill>
                <a:cs typeface="FrankRuehl" panose="020E0503060101010101" pitchFamily="34" charset="-79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cs typeface="FrankRuehl" panose="020E0503060101010101" pitchFamily="34" charset="-79"/>
              </a:rPr>
              <a:t>Джураевой</a:t>
            </a:r>
            <a:r>
              <a:rPr lang="ru-RU" sz="2400" b="1" dirty="0">
                <a:solidFill>
                  <a:srgbClr val="FF0000"/>
                </a:solidFill>
                <a:cs typeface="FrankRuehl" panose="020E0503060101010101" pitchFamily="34" charset="-79"/>
              </a:rPr>
              <a:t> Ш.Ш.</a:t>
            </a:r>
            <a:endParaRPr sz="2400" b="1" dirty="0">
              <a:solidFill>
                <a:srgbClr val="FF0000"/>
              </a:solidFill>
              <a:latin typeface="FrankRuehl" panose="020E0503060101010101" pitchFamily="34" charset="-79"/>
              <a:cs typeface="FrankRuehl" panose="020E0503060101010101" pitchFamily="34" charset="-79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2"/>
          <p:cNvSpPr txBox="1">
            <a:spLocks noGrp="1"/>
          </p:cNvSpPr>
          <p:nvPr>
            <p:ph type="title"/>
          </p:nvPr>
        </p:nvSpPr>
        <p:spPr>
          <a:xfrm>
            <a:off x="2895600" y="200297"/>
            <a:ext cx="8610600" cy="1857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</a:pPr>
            <a:r>
              <a:rPr lang="ru-RU" b="1"/>
              <a:t>«ТРЕХЧАСТНЫЕ ДНЕВНИКИ» (АВТОР ЧЕРИЛ ФОРБС)</a:t>
            </a:r>
            <a:endParaRPr/>
          </a:p>
        </p:txBody>
      </p:sp>
      <p:graphicFrame>
        <p:nvGraphicFramePr>
          <p:cNvPr id="283" name="Google Shape;283;p42"/>
          <p:cNvGraphicFramePr/>
          <p:nvPr/>
        </p:nvGraphicFramePr>
        <p:xfrm>
          <a:off x="177421" y="1828800"/>
          <a:ext cx="11941800" cy="4730210"/>
        </p:xfrm>
        <a:graphic>
          <a:graphicData uri="http://schemas.openxmlformats.org/drawingml/2006/table">
            <a:tbl>
              <a:tblPr>
                <a:noFill/>
                <a:tableStyleId>{5D1832E6-ABA6-446C-B6AF-68BABE9E7A7E}</a:tableStyleId>
              </a:tblPr>
              <a:tblGrid>
                <a:gridCol w="7199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42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200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u="none" strike="noStrike" cap="none">
                          <a:solidFill>
                            <a:schemeClr val="accen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Фиксация идей, цитат, формул</a:t>
                      </a:r>
                      <a:endParaRPr sz="2000" b="1" u="none" strike="noStrike" cap="none">
                        <a:solidFill>
                          <a:schemeClr val="accent1"/>
                        </a:solidFill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u="none" strike="noStrike" cap="none">
                          <a:solidFill>
                            <a:schemeClr val="accen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Комментарий</a:t>
                      </a:r>
                      <a:endParaRPr sz="2000" b="1" u="none" strike="noStrike" cap="none">
                        <a:solidFill>
                          <a:schemeClr val="accent1"/>
                        </a:solidFill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600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u="none" strike="noStrike" cap="none">
                          <a:solidFill>
                            <a:schemeClr val="accen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……………………………………..</a:t>
                      </a:r>
                      <a:endParaRPr sz="2000" b="1" u="none" strike="noStrike" cap="none">
                        <a:solidFill>
                          <a:schemeClr val="accent1"/>
                        </a:solidFill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strike="noStrike" cap="none"/>
                        <a:t> 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600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u="none" strike="noStrike" cap="none">
                          <a:solidFill>
                            <a:schemeClr val="accent1"/>
                          </a:solidFill>
                        </a:rPr>
                        <a:t>…………………………………………</a:t>
                      </a:r>
                      <a:endParaRPr sz="2000" b="1" u="none" strike="noStrike" cap="none">
                        <a:solidFill>
                          <a:schemeClr val="accent1"/>
                        </a:solidFill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strike="noStrike" cap="none"/>
                        <a:t> 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200">
                <a:tc gridSpan="2"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u="none" strike="noStrike" cap="none">
                          <a:solidFill>
                            <a:schemeClr val="accen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Мои собственные размышления по теме</a:t>
                      </a:r>
                      <a:endParaRPr sz="2000" b="1" u="none" strike="noStrike" cap="none">
                        <a:solidFill>
                          <a:schemeClr val="accent1"/>
                        </a:solidFill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200">
                <a:tc gridSpan="2"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u="none" strike="noStrike" cap="none">
                          <a:solidFill>
                            <a:schemeClr val="accen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………………………………………………..</a:t>
                      </a:r>
                      <a:endParaRPr sz="2000" b="1" u="none" strike="noStrike" cap="none">
                        <a:solidFill>
                          <a:schemeClr val="accent1"/>
                        </a:solidFill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200">
                <a:tc gridSpan="2"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u="none" strike="noStrike" cap="none">
                          <a:solidFill>
                            <a:schemeClr val="accen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Письмо к учителю</a:t>
                      </a:r>
                      <a:endParaRPr sz="2000" b="1" u="none" strike="noStrike" cap="none">
                        <a:solidFill>
                          <a:schemeClr val="accent1"/>
                        </a:solidFill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200">
                <a:tc gridSpan="2"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0" u="none" strike="noStrike" cap="none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……………………………………………………………..</a:t>
                      </a:r>
                      <a:endParaRPr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В разделе </a:t>
                      </a:r>
                      <a:r>
                        <a:rPr lang="ru-RU" sz="1600" b="0" i="0" u="sng" strike="noStrike" cap="none">
                          <a:solidFill>
                            <a:schemeClr val="accent1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«Фиксация идей, цитат, формул» </a:t>
                      </a: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записываются фрагменты мини-лекции, основные формулы, алгоритм решения задач, которые вызвали наибольший интерес, произвели наибольшее впечатление</a:t>
                      </a:r>
                      <a:endParaRPr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  в разделе </a:t>
                      </a:r>
                      <a:r>
                        <a:rPr lang="ru-RU" sz="1600" b="0" i="0" u="sng" strike="noStrike" cap="none">
                          <a:solidFill>
                            <a:schemeClr val="accent1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«Комментарий» </a:t>
                      </a: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— объяснение причин (Что заставило меня обратить внимание на эту идею, или записать именно эту формулу? Какой вопрос возник в связи с этим?), по которым фрагмент мини-лекции заинтересовал ученика. </a:t>
                      </a:r>
                      <a:endParaRPr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В письме к учителю может быть представлена информация о накопившихся вопросах, формулировка особо актуальных проблем, задач, интересующих обучающихся.</a:t>
                      </a:r>
                      <a:endParaRPr sz="1600" b="0" u="none" strike="noStrike" cap="none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84" name="Google Shape;284;p42"/>
          <p:cNvSpPr/>
          <p:nvPr/>
        </p:nvSpPr>
        <p:spPr>
          <a:xfrm>
            <a:off x="0" y="-106076"/>
            <a:ext cx="184731" cy="66935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126950" rIns="91425" bIns="634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entury Gothic"/>
              <a:buNone/>
            </a:pPr>
            <a:endParaRPr sz="1300" b="0" i="0" u="none" strike="noStrike" cap="none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3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entury Gothic"/>
              <a:buNone/>
            </a:pPr>
            <a:r>
              <a:rPr lang="ru-RU">
                <a:solidFill>
                  <a:srgbClr val="FF0000"/>
                </a:solidFill>
              </a:rPr>
              <a:t>МЕТОД «</a:t>
            </a:r>
            <a:r>
              <a:rPr lang="ru-RU">
                <a:solidFill>
                  <a:schemeClr val="accent1"/>
                </a:solidFill>
              </a:rPr>
              <a:t>БОРТОВОЙ ЖУРНАЛ»</a:t>
            </a:r>
            <a:br>
              <a:rPr lang="ru-RU">
                <a:solidFill>
                  <a:schemeClr val="accent1"/>
                </a:solidFill>
              </a:rPr>
            </a:br>
            <a:r>
              <a:rPr lang="ru-RU"/>
              <a:t> </a:t>
            </a:r>
            <a:endParaRPr/>
          </a:p>
        </p:txBody>
      </p:sp>
      <p:sp>
        <p:nvSpPr>
          <p:cNvPr id="290" name="Google Shape;290;p43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Char char="•"/>
            </a:pPr>
            <a:r>
              <a:rPr lang="ru-RU" sz="2400">
                <a:solidFill>
                  <a:srgbClr val="FF0000"/>
                </a:solidFill>
              </a:rPr>
              <a:t>Ключевые понятия, формулы                Рисунки, схемы, примеры</a:t>
            </a:r>
            <a:endParaRPr/>
          </a:p>
          <a:p>
            <a:pPr marL="228600" lvl="0" indent="-88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4"/>
          <p:cNvSpPr txBox="1">
            <a:spLocks noGrp="1"/>
          </p:cNvSpPr>
          <p:nvPr>
            <p:ph type="title"/>
          </p:nvPr>
        </p:nvSpPr>
        <p:spPr>
          <a:xfrm>
            <a:off x="-2009775" y="-522515"/>
            <a:ext cx="14314987" cy="376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entury Gothic"/>
              <a:buNone/>
            </a:pPr>
            <a:r>
              <a:rPr lang="ru-RU" sz="2800" b="1">
                <a:solidFill>
                  <a:srgbClr val="FF0000"/>
                </a:solidFill>
              </a:rPr>
              <a:t>                                         ВИЗУАЛИЗАЦИЯ УЧЕБНОГО МАТЕРИАЛА</a:t>
            </a:r>
            <a:r>
              <a:rPr lang="ru-RU" sz="2800">
                <a:solidFill>
                  <a:srgbClr val="FF0000"/>
                </a:solidFill>
              </a:rPr>
              <a:t> </a:t>
            </a:r>
            <a:br>
              <a:rPr lang="ru-RU" sz="2800">
                <a:solidFill>
                  <a:srgbClr val="FF0000"/>
                </a:solidFill>
              </a:rPr>
            </a:br>
            <a:r>
              <a:rPr lang="ru-RU" sz="2000" b="1">
                <a:solidFill>
                  <a:srgbClr val="FF0000"/>
                </a:solidFill>
              </a:rPr>
              <a:t>ПОЗВОЛЯЕТ МАТЕРИАЛИЗОВАТЬ ХОД ОБУЧЕНИЯ</a:t>
            </a:r>
            <a:r>
              <a:rPr lang="ru-RU"/>
              <a:t> </a:t>
            </a:r>
            <a:endParaRPr/>
          </a:p>
        </p:txBody>
      </p:sp>
      <p:sp>
        <p:nvSpPr>
          <p:cNvPr id="296" name="Google Shape;296;p44"/>
          <p:cNvSpPr txBox="1">
            <a:spLocks noGrp="1"/>
          </p:cNvSpPr>
          <p:nvPr>
            <p:ph type="body" idx="1"/>
          </p:nvPr>
        </p:nvSpPr>
        <p:spPr>
          <a:xfrm>
            <a:off x="139337" y="1914525"/>
            <a:ext cx="11547838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725"/>
              <a:buChar char="•"/>
            </a:pPr>
            <a:r>
              <a:rPr lang="ru-RU" sz="725">
                <a:solidFill>
                  <a:srgbClr val="FF0000"/>
                </a:solidFill>
                <a:latin typeface="Arial Black"/>
                <a:ea typeface="Arial Black"/>
                <a:cs typeface="Arial Black"/>
                <a:sym typeface="Arial Black"/>
              </a:rPr>
              <a:t> </a:t>
            </a:r>
            <a:r>
              <a:rPr lang="ru-RU" sz="24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</a:t>
            </a: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пути визуализации: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400"/>
              <a:buChar char="•"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использование элементов цветового кодирования;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400"/>
              <a:buChar char="•"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древо — структурирование сведений, в результате которого отображается иерархия набора данных, где элементы являются родительскими или дочерними (корни, ветви, плоды). Приемы: древо ожиданий, древо целей, древо решений, древо оценки;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400"/>
              <a:buChar char="•"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интеллект-карта (известная также как диаграмма связей, карта мыслей, или ассоциативная карта) — способ изображения процесса общего системного мышления с помощью схем. Удобная техника альтернативной записи;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400"/>
              <a:buChar char="•"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алгоритм — точное пошаговое предписание совершить определенную последовательность действий для достижения поставленной цели;</a:t>
            </a:r>
            <a:endParaRPr/>
          </a:p>
          <a:p>
            <a:pPr marL="228600" lvl="0" indent="-193675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50"/>
              <a:buNone/>
            </a:pPr>
            <a:endParaRPr sz="550">
              <a:solidFill>
                <a:srgbClr val="FF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5"/>
          <p:cNvSpPr txBox="1">
            <a:spLocks noGrp="1"/>
          </p:cNvSpPr>
          <p:nvPr>
            <p:ph type="title"/>
          </p:nvPr>
        </p:nvSpPr>
        <p:spPr>
          <a:xfrm>
            <a:off x="1085850" y="419100"/>
            <a:ext cx="11106150" cy="2181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Century Gothic"/>
              <a:buNone/>
            </a:pPr>
            <a:r>
              <a:rPr lang="ru-RU" sz="3600" b="1">
                <a:solidFill>
                  <a:srgbClr val="FF0000"/>
                </a:solidFill>
              </a:rPr>
              <a:t>ВИЗУАЛИЗАЦИЯ УЧЕБНОГО МАТЕРИАЛА</a:t>
            </a:r>
            <a:r>
              <a:rPr lang="ru-RU" sz="3600">
                <a:solidFill>
                  <a:srgbClr val="FF0000"/>
                </a:solidFill>
              </a:rPr>
              <a:t> </a:t>
            </a:r>
            <a:br>
              <a:rPr lang="ru-RU" sz="3600">
                <a:solidFill>
                  <a:srgbClr val="FF0000"/>
                </a:solidFill>
              </a:rPr>
            </a:br>
            <a:r>
              <a:rPr lang="ru-RU" sz="3600" b="1">
                <a:solidFill>
                  <a:srgbClr val="FF0000"/>
                </a:solidFill>
              </a:rPr>
              <a:t>ПОЗВОЛЯЕТ МАТЕРИАЛИЗОВАТЬ ХОД ОБУЧЕНИЯ</a:t>
            </a:r>
            <a:endParaRPr sz="3600"/>
          </a:p>
        </p:txBody>
      </p:sp>
      <p:sp>
        <p:nvSpPr>
          <p:cNvPr id="302" name="Google Shape;302;p45"/>
          <p:cNvSpPr txBox="1">
            <a:spLocks noGrp="1"/>
          </p:cNvSpPr>
          <p:nvPr>
            <p:ph type="body" idx="1"/>
          </p:nvPr>
        </p:nvSpPr>
        <p:spPr>
          <a:xfrm>
            <a:off x="323850" y="2194560"/>
            <a:ext cx="1186815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20"/>
              <a:buChar char="•"/>
            </a:pPr>
            <a:r>
              <a:rPr lang="ru-RU" sz="2220" b="1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модель — образ или прообраз (образец) какого-то объекта или системы объектов («оригинала» данной модели);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220"/>
              <a:buChar char="•"/>
            </a:pPr>
            <a:r>
              <a:rPr lang="ru-RU" sz="2220" b="1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график, диаграмма;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220"/>
              <a:buChar char="•"/>
            </a:pPr>
            <a:r>
              <a:rPr lang="ru-RU" sz="2220" b="1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фрейм — способ представления знаний в искусственном интеллекте в виде схемы действий в реальной ситуации. Продуктивно использовать его на этапе подведения итогов урока и на стадии рефлексии, когда необходимо сформулировать новую информацию, полученную на уроке, из минимально возможного количества слов;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220"/>
              <a:buChar char="•"/>
            </a:pPr>
            <a:r>
              <a:rPr lang="ru-RU" sz="2220" b="1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смысловое поле — метод, служащий для сужения проблем выбранной темы. Участникам предлагается заполнить таблицу с предложенными блоками вопросов;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220"/>
              <a:buChar char="•"/>
            </a:pPr>
            <a:r>
              <a:rPr lang="ru-RU" sz="2220" b="1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кластер — это графический прием систематизации материала. В центре рисуется овал, в котором записывается тема урока, вокруг располагаются крупные смысловые единицы, определяющие суть главного слова.</a:t>
            </a:r>
            <a:endParaRPr sz="2220" b="1">
              <a:solidFill>
                <a:schemeClr val="accen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6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Font typeface="Century Gothic"/>
              <a:buNone/>
            </a:pPr>
            <a:r>
              <a:rPr lang="ru-RU">
                <a:solidFill>
                  <a:schemeClr val="accent2"/>
                </a:solidFill>
              </a:rPr>
              <a:t>ПРЕИМУЩЕСТВА ТЕХНОЛОГИИ МОДЕРАЦИИ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308" name="Google Shape;308;p46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ru-RU" sz="32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1.Технология модерации при проведении урока позволяет учитывать потребности и ожидания самих учеников, что делает образовательный процесс желанным и понятным для них.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ru-RU" sz="32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На уроке по технологии модерации каждый обучающийся несет ответственность, как за результаты своей индивидуальной учебной деятельности, так и за результаты работы малой группы, в которую входит, что способствует мотивации на достижение успеха, развитию лидерских и командных качеств.</a:t>
            </a:r>
            <a:endParaRPr sz="32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7"/>
          <p:cNvSpPr txBox="1">
            <a:spLocks noGrp="1"/>
          </p:cNvSpPr>
          <p:nvPr>
            <p:ph type="title"/>
          </p:nvPr>
        </p:nvSpPr>
        <p:spPr>
          <a:xfrm>
            <a:off x="1" y="-226710"/>
            <a:ext cx="6771093" cy="7398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F196F"/>
              </a:buClr>
              <a:buSzPts val="2200"/>
              <a:buFont typeface="Times New Roman"/>
              <a:buNone/>
            </a:pPr>
            <a:r>
              <a:rPr lang="ru-RU" sz="2200" dirty="0">
                <a:solidFill>
                  <a:srgbClr val="5F196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2200" dirty="0">
                <a:solidFill>
                  <a:srgbClr val="5F196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200" dirty="0">
                <a:solidFill>
                  <a:srgbClr val="5F196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2200" dirty="0">
                <a:solidFill>
                  <a:srgbClr val="5F196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200" dirty="0">
                <a:solidFill>
                  <a:srgbClr val="5F196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ИСПОЛЬЗОВАНИЕ НА УРОКЕ РАЗЛИЧНЫХ ПРИЕМОВ   ВИЗУАЛИЗАЦИИ НЕ ТОЛЬКО ОБЕСПЕЧИВАЕТ НАГЛЯДНОСТЬ, НО И РАЗВИВАЕТ КРИТИЧЕСКОЕ МЫШЛЕНИЕ ОБУЧАЮЩИХСЯ, ПОЗВОЛЯЕТ ЗАПОМНИТЬ БОЛЬШЕ ИНФОРМАЦИИ, ПОМОГАЕТ РАЗВИТИЮ ТВОРЧЕСКИХ СПОСОБНОСТЕЙ.</a:t>
            </a:r>
            <a:b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НА ИНТЕРАКТИВНОМ УЧЕБНОМ ЗАНЯТИИ ПО ТЕХНОЛОГИИ МОДЕРАЦИИ ПРОИСХОДИТ ОБУЧЕНИЕ В СОТРУДНИЧЕСТВЕ, ОБУЧЕНИЕ ДЕЙСТВИЕМ, ЧТО СПОСОБСТВУЕТ ОСМЫСЛЕНИЮ И ЯСНОМУ ПОНИМАНИЮ УЧЕБНОГО МАТЕРИАЛА И ОПРЕДЕЛЯЕТ АКТИВНЫЙ СТАТУС НОВЫХ ЗНАНИЙ, Т. Е. ОБЕСПЕЧИВАЕТ ГОТОВНОСТЬ ИХ ПРИМЕНЕНИЯ НА ПРАКТИКЕ.</a:t>
            </a:r>
            <a:endParaRPr sz="2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14" name="Google Shape;314;p4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710638" y="1661747"/>
            <a:ext cx="4438008" cy="4352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4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087225" cy="2171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</a:pPr>
            <a:r>
              <a:rPr lang="ru-RU" b="1"/>
              <a:t>ПРИМЕРЫ ТРИЗ ПО ТЕМЕ: «ПРИЗНАКИ ДЕЛИМОСТИ НА 9 И НА 3» В 6-КЛАССЕ </a:t>
            </a:r>
            <a:br>
              <a:rPr lang="ru-RU" b="1"/>
            </a:br>
            <a:r>
              <a:rPr lang="ru-RU" sz="3200" b="1">
                <a:solidFill>
                  <a:srgbClr val="FF0000"/>
                </a:solidFill>
              </a:rPr>
              <a:t>ПРОВЕРЬ, ТАК ЛИ ЭТО?!</a:t>
            </a:r>
            <a:endParaRPr sz="3200">
              <a:solidFill>
                <a:srgbClr val="FF0000"/>
              </a:solidFill>
            </a:endParaRPr>
          </a:p>
        </p:txBody>
      </p:sp>
      <p:pic>
        <p:nvPicPr>
          <p:cNvPr id="235" name="Google Shape;235;p3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12949" t="1105" r="537" b="12505"/>
          <a:stretch/>
        </p:blipFill>
        <p:spPr>
          <a:xfrm>
            <a:off x="1295400" y="1847850"/>
            <a:ext cx="10572750" cy="494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5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F196F"/>
              </a:buClr>
              <a:buSzPts val="3600"/>
              <a:buFont typeface="Century Gothic"/>
              <a:buNone/>
            </a:pPr>
            <a:r>
              <a:rPr lang="ru-RU" sz="3600" b="1">
                <a:solidFill>
                  <a:srgbClr val="5F196F"/>
                </a:solidFill>
              </a:rPr>
              <a:t>НОВАЯ ТЕХНОЛОГИЯ РЕШЕНИЯ ИЗОБРЕТАТЕЛЬСКИХ ЗАДАЧ (ТРИЗ)</a:t>
            </a:r>
            <a:endParaRPr/>
          </a:p>
        </p:txBody>
      </p:sp>
      <p:sp>
        <p:nvSpPr>
          <p:cNvPr id="241" name="Google Shape;241;p35"/>
          <p:cNvSpPr txBox="1">
            <a:spLocks noGrp="1"/>
          </p:cNvSpPr>
          <p:nvPr>
            <p:ph type="body" idx="1"/>
          </p:nvPr>
        </p:nvSpPr>
        <p:spPr>
          <a:xfrm>
            <a:off x="114300" y="2194560"/>
            <a:ext cx="1171575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ru-RU" sz="28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Числа и числовые головоломки несут в себе внутреннюю гармонию и красоту. </a:t>
            </a:r>
            <a:endParaRPr sz="28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ru-RU" sz="28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Большинство головоломок построены на знакомых понятиях (сложение, вычетание, умножение и т. д.) </a:t>
            </a:r>
            <a:endParaRPr sz="28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ru-RU" sz="28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решения необходимо терпение, системный, логический подход и способность оценивать возможные подходящие варианты.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ru-RU" sz="28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Умение распознавать и анализировать числовые структуры можно развивать и применять на практике каждый день, на каждом уроке.</a:t>
            </a:r>
            <a:endParaRPr sz="28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-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6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</a:pPr>
            <a:r>
              <a:rPr lang="ru-RU" b="1"/>
              <a:t>ЗДОРОВЬЕСБЕРЕГАЮЩИЕ ТЕХНОЛОГИИ</a:t>
            </a:r>
            <a:endParaRPr/>
          </a:p>
        </p:txBody>
      </p:sp>
      <p:sp>
        <p:nvSpPr>
          <p:cNvPr id="247" name="Google Shape;247;p36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ru-RU" sz="3200">
                <a:solidFill>
                  <a:srgbClr val="FF0000"/>
                </a:solidFill>
              </a:rPr>
              <a:t> </a:t>
            </a:r>
            <a:r>
              <a:rPr lang="ru-RU" sz="3200" b="1">
                <a:solidFill>
                  <a:srgbClr val="FF0000"/>
                </a:solidFill>
              </a:rPr>
              <a:t>качественная характеристика любой образовательной технологии,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ru-RU" sz="3200" b="1">
                <a:solidFill>
                  <a:srgbClr val="FF0000"/>
                </a:solidFill>
              </a:rPr>
              <a:t> ее «сертификат безопасности для здоровья», </a:t>
            </a:r>
            <a:endParaRPr sz="3200" b="1">
              <a:solidFill>
                <a:srgbClr val="FF0000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ru-RU" sz="3200" b="1">
                <a:solidFill>
                  <a:srgbClr val="FF0000"/>
                </a:solidFill>
              </a:rPr>
              <a:t> совокупность тех принципов, приемов, методов педагогической работы, которые дополняют традиционные технологии обучения, воспитания, развития задачами здоровьесбережения</a:t>
            </a:r>
            <a:r>
              <a:rPr lang="ru-RU" sz="3200">
                <a:solidFill>
                  <a:srgbClr val="FF0000"/>
                </a:solidFill>
              </a:rPr>
              <a:t>.</a:t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7"/>
          <p:cNvSpPr txBox="1">
            <a:spLocks noGrp="1"/>
          </p:cNvSpPr>
          <p:nvPr>
            <p:ph type="title"/>
          </p:nvPr>
        </p:nvSpPr>
        <p:spPr>
          <a:xfrm>
            <a:off x="556591" y="764373"/>
            <a:ext cx="10949609" cy="1692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71EDD"/>
              </a:buClr>
              <a:buSzPts val="4000"/>
              <a:buFont typeface="Century Gothic"/>
              <a:buNone/>
            </a:pPr>
            <a:r>
              <a:rPr lang="ru-RU">
                <a:solidFill>
                  <a:srgbClr val="571EDD"/>
                </a:solidFill>
              </a:rPr>
              <a:t>ОБЩИЕ ПОКАЗАТЕЛИ УСПЕШНОГО ОБУЧЕНИЯ:</a:t>
            </a:r>
            <a:endParaRPr>
              <a:solidFill>
                <a:srgbClr val="571EDD"/>
              </a:solidFill>
            </a:endParaRPr>
          </a:p>
        </p:txBody>
      </p:sp>
      <p:sp>
        <p:nvSpPr>
          <p:cNvPr id="253" name="Google Shape;253;p37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01437"/>
              </a:buClr>
              <a:buSzPts val="2800"/>
              <a:buChar char="•"/>
            </a:pPr>
            <a:r>
              <a:rPr lang="ru-RU" sz="2800">
                <a:solidFill>
                  <a:srgbClr val="B01437"/>
                </a:solidFill>
              </a:rPr>
              <a:t>Качество успеваемости – качество знаний, умений, навыков.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01437"/>
              </a:buClr>
              <a:buSzPts val="2800"/>
              <a:buChar char="•"/>
            </a:pPr>
            <a:r>
              <a:rPr lang="ru-RU" sz="2800">
                <a:solidFill>
                  <a:srgbClr val="B01437"/>
                </a:solidFill>
              </a:rPr>
              <a:t>Интерес к обучению, мотив ответственности, высокая мотивация достижения успеха, социально-нравственные ориентации.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01437"/>
              </a:buClr>
              <a:buSzPts val="2800"/>
              <a:buChar char="•"/>
            </a:pPr>
            <a:r>
              <a:rPr lang="ru-RU" sz="2800">
                <a:solidFill>
                  <a:srgbClr val="B01437"/>
                </a:solidFill>
              </a:rPr>
              <a:t>Бесстрессовое обучение, особенно в кризисные периоды развития.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01437"/>
              </a:buClr>
              <a:buSzPts val="2800"/>
              <a:buChar char="•"/>
            </a:pPr>
            <a:r>
              <a:rPr lang="ru-RU" sz="2800">
                <a:solidFill>
                  <a:srgbClr val="B01437"/>
                </a:solidFill>
              </a:rPr>
              <a:t>Стабильность здоровья учащихся.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01437"/>
              </a:buClr>
              <a:buSzPts val="2800"/>
              <a:buChar char="•"/>
            </a:pPr>
            <a:r>
              <a:rPr lang="ru-RU" sz="2800">
                <a:solidFill>
                  <a:srgbClr val="B01437"/>
                </a:solidFill>
              </a:rPr>
              <a:t>Удовлетворённость учителя своей работой.</a:t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8"/>
          <p:cNvSpPr txBox="1">
            <a:spLocks noGrp="1"/>
          </p:cNvSpPr>
          <p:nvPr>
            <p:ph type="title"/>
          </p:nvPr>
        </p:nvSpPr>
        <p:spPr>
          <a:xfrm>
            <a:off x="-341194" y="764373"/>
            <a:ext cx="11847394" cy="153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entury Gothic"/>
              <a:buNone/>
            </a:pPr>
            <a:r>
              <a:rPr lang="ru-RU">
                <a:solidFill>
                  <a:srgbClr val="FF0000"/>
                </a:solidFill>
              </a:rPr>
              <a:t>ТЕХНОЛОГИЯ МОДЕРАЦИИ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59" name="Google Shape;259;p38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•"/>
            </a:pPr>
            <a:r>
              <a:rPr lang="ru-RU" sz="2800" b="1">
                <a:solidFill>
                  <a:schemeClr val="accent1"/>
                </a:solidFill>
              </a:rPr>
              <a:t>В учебном занятии по физике по технологии модерации существует пять последовательных фаз. Эмоциональные разрядки рекомендуется проводить между интерактивной лекцией и проработкой содержания учебного материала.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•"/>
            </a:pPr>
            <a:r>
              <a:rPr lang="ru-RU" sz="2800" b="1">
                <a:solidFill>
                  <a:schemeClr val="accent1"/>
                </a:solidFill>
              </a:rPr>
              <a:t>Интерактивная лекция, или как ее еще называют — мини-лекция, должна длиться не более 10–15 мин.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•"/>
            </a:pPr>
            <a:r>
              <a:rPr lang="ru-RU" sz="2800" b="1">
                <a:solidFill>
                  <a:schemeClr val="accent1"/>
                </a:solidFill>
              </a:rPr>
              <a:t>Один из вариантов введения интерактива в лекционное изложение - это проведение беседы по ходу рассказа. </a:t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9"/>
          <p:cNvSpPr txBox="1">
            <a:spLocks noGrp="1"/>
          </p:cNvSpPr>
          <p:nvPr>
            <p:ph type="title"/>
          </p:nvPr>
        </p:nvSpPr>
        <p:spPr>
          <a:xfrm>
            <a:off x="887104" y="764373"/>
            <a:ext cx="10619096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entury Gothic"/>
              <a:buNone/>
            </a:pPr>
            <a:r>
              <a:rPr lang="ru-RU">
                <a:solidFill>
                  <a:srgbClr val="FF0000"/>
                </a:solidFill>
              </a:rPr>
              <a:t>               </a:t>
            </a:r>
            <a:r>
              <a:rPr lang="ru-RU" sz="2800" b="1" u="sng">
                <a:solidFill>
                  <a:srgbClr val="5F196F"/>
                </a:solidFill>
              </a:rPr>
              <a:t>ОСНОВА ИНТЕРАКТИВА — ЭТО НАЛИЧИЕ              БЫСТРОЙ ОБРАТНОЙ СВЯЗИ</a:t>
            </a:r>
            <a:endParaRPr/>
          </a:p>
        </p:txBody>
      </p:sp>
      <p:sp>
        <p:nvSpPr>
          <p:cNvPr id="265" name="Google Shape;265;p39"/>
          <p:cNvSpPr txBox="1">
            <a:spLocks noGrp="1"/>
          </p:cNvSpPr>
          <p:nvPr>
            <p:ph type="body" idx="1"/>
          </p:nvPr>
        </p:nvSpPr>
        <p:spPr>
          <a:xfrm>
            <a:off x="685800" y="1787858"/>
            <a:ext cx="10820400" cy="4430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129095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7"/>
              <a:buNone/>
            </a:pPr>
            <a:endParaRPr sz="1567">
              <a:solidFill>
                <a:srgbClr val="FF0000"/>
              </a:solidFill>
            </a:endParaRPr>
          </a:p>
          <a:p>
            <a:pPr marL="228600" lvl="0" indent="-2413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3800"/>
              <a:buChar char="•"/>
            </a:pPr>
            <a:r>
              <a:rPr lang="ru-RU" sz="3800">
                <a:solidFill>
                  <a:srgbClr val="FF0000"/>
                </a:solidFill>
              </a:rPr>
              <a:t>на этапе интерактивной лекции на уроках математики и физики максимально использую:</a:t>
            </a:r>
            <a:endParaRPr/>
          </a:p>
          <a:p>
            <a:pPr marL="228600" lvl="0" indent="-241300" algn="ctr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3800"/>
              <a:buChar char="•"/>
            </a:pPr>
            <a:r>
              <a:rPr lang="ru-RU" sz="3800">
                <a:solidFill>
                  <a:srgbClr val="FF0000"/>
                </a:solidFill>
              </a:rPr>
              <a:t>приемы активного слушания, как инсерт,</a:t>
            </a:r>
            <a:endParaRPr/>
          </a:p>
          <a:p>
            <a:pPr marL="228600" lvl="0" indent="-241300" algn="ctr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3800"/>
              <a:buChar char="•"/>
            </a:pPr>
            <a:r>
              <a:rPr lang="ru-RU" sz="3800">
                <a:solidFill>
                  <a:srgbClr val="FF0000"/>
                </a:solidFill>
              </a:rPr>
              <a:t> таблицы </a:t>
            </a:r>
            <a:endParaRPr sz="3800">
              <a:solidFill>
                <a:srgbClr val="FF0000"/>
              </a:solidFill>
            </a:endParaRPr>
          </a:p>
          <a:p>
            <a:pPr marL="228600" lvl="0" indent="-241300" algn="ctr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3800"/>
              <a:buChar char="•"/>
            </a:pPr>
            <a:r>
              <a:rPr lang="ru-RU" sz="3800">
                <a:solidFill>
                  <a:srgbClr val="FF0000"/>
                </a:solidFill>
              </a:rPr>
              <a:t>Донны Огл, </a:t>
            </a:r>
            <a:endParaRPr sz="3800">
              <a:solidFill>
                <a:srgbClr val="FF0000"/>
              </a:solidFill>
            </a:endParaRPr>
          </a:p>
          <a:p>
            <a:pPr marL="228600" lvl="0" indent="-241300" algn="ctr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3800"/>
              <a:buChar char="•"/>
            </a:pPr>
            <a:r>
              <a:rPr lang="ru-RU" sz="3800">
                <a:solidFill>
                  <a:srgbClr val="FF0000"/>
                </a:solidFill>
              </a:rPr>
              <a:t>трехчастный дневник </a:t>
            </a:r>
            <a:endParaRPr/>
          </a:p>
          <a:p>
            <a:pPr marL="228600" lvl="0" indent="-241300" algn="ctr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3800"/>
              <a:buChar char="•"/>
            </a:pPr>
            <a:r>
              <a:rPr lang="ru-RU" sz="3800">
                <a:solidFill>
                  <a:srgbClr val="FF0000"/>
                </a:solidFill>
              </a:rPr>
              <a:t> бортовой журнал.</a:t>
            </a:r>
            <a:endParaRPr sz="3800">
              <a:solidFill>
                <a:srgbClr val="FF0000"/>
              </a:solidFill>
            </a:endParaRP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40"/>
              <a:buNone/>
            </a:pPr>
            <a:endParaRPr sz="3040"/>
          </a:p>
        </p:txBody>
      </p:sp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0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entury Gothic"/>
              <a:buNone/>
            </a:pPr>
            <a:r>
              <a:rPr lang="ru-RU">
                <a:solidFill>
                  <a:srgbClr val="FF0000"/>
                </a:solidFill>
              </a:rPr>
              <a:t>ПРИЕМ АКТИВНОГО СЛУШАНИЯ, КАК ИНСЕРТ</a:t>
            </a:r>
            <a:endParaRPr/>
          </a:p>
        </p:txBody>
      </p:sp>
      <p:sp>
        <p:nvSpPr>
          <p:cNvPr id="271" name="Google Shape;271;p40"/>
          <p:cNvSpPr txBox="1">
            <a:spLocks noGrp="1"/>
          </p:cNvSpPr>
          <p:nvPr>
            <p:ph type="body" idx="1"/>
          </p:nvPr>
        </p:nvSpPr>
        <p:spPr>
          <a:xfrm>
            <a:off x="165253" y="1872868"/>
            <a:ext cx="11788048" cy="43458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60"/>
              <a:buNone/>
            </a:pPr>
            <a:r>
              <a:rPr lang="ru-RU" sz="1860" dirty="0">
                <a:solidFill>
                  <a:srgbClr val="FF0000"/>
                </a:solidFill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осуществляется в несколько этапов.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6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1-м этапе предлагаю систему маркировки текста, чтобы разделить заключенную в ней информацию следующим образом: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6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«галочкой» помечается то, что уже известно;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6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знаком «минус» — то, что противоречит представлениям учеников;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6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знаком «плюс» — то, что является интересным и неожиданным;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6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«вопросительный знак» ставится, если что-то неясно, возникло желание узнать больше.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6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2-м этапе в ходе мини-лекции ученики вписывают ее фрагменты в определенные графы с соответствующим значком.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6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3-м этапе происходит последовательное обсуждение содержания каждой графы таблицы.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6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Прием способствует развитию аналитического мышления, является средством отслеживания понимания материала.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28600" lvl="0" indent="-120332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5"/>
              <a:buNone/>
            </a:pPr>
            <a:endParaRPr sz="1704"/>
          </a:p>
        </p:txBody>
      </p:sp>
    </p:spTree>
  </p:cSld>
  <p:clrMapOvr>
    <a:masterClrMapping/>
  </p:clrMapOvr>
  <p:transition spd="slow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1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</a:pPr>
            <a:r>
              <a:rPr lang="ru-RU" b="1"/>
              <a:t>ТАБЛИЦА ДОННЫ ОГЛ</a:t>
            </a:r>
            <a:endParaRPr/>
          </a:p>
        </p:txBody>
      </p:sp>
      <p:sp>
        <p:nvSpPr>
          <p:cNvPr id="277" name="Google Shape;277;p41"/>
          <p:cNvSpPr txBox="1">
            <a:spLocks noGrp="1"/>
          </p:cNvSpPr>
          <p:nvPr>
            <p:ph type="body" idx="1"/>
          </p:nvPr>
        </p:nvSpPr>
        <p:spPr>
          <a:xfrm>
            <a:off x="685800" y="1638300"/>
            <a:ext cx="10820400" cy="4580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Char char="•"/>
            </a:pPr>
            <a:r>
              <a:rPr lang="ru-RU" sz="2400" b="1">
                <a:solidFill>
                  <a:srgbClr val="FF0000"/>
                </a:solidFill>
              </a:rPr>
              <a:t>На уроках математики и физики метод  «Знаю — Хочу знать — Узнал» может быть дополнена графами: используемые источники информации и предполагаемые. </a:t>
            </a:r>
            <a:endParaRPr sz="2400" b="1">
              <a:solidFill>
                <a:srgbClr val="FF0000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400"/>
              <a:buChar char="•"/>
            </a:pPr>
            <a:r>
              <a:rPr lang="ru-RU" sz="2400" b="1">
                <a:solidFill>
                  <a:srgbClr val="FF0000"/>
                </a:solidFill>
              </a:rPr>
              <a:t>Такая таблица используется для развития умения самостоятельно определять направления в работе с информацией. </a:t>
            </a:r>
            <a:endParaRPr sz="2400" b="1">
              <a:solidFill>
                <a:srgbClr val="FF0000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400"/>
              <a:buChar char="•"/>
            </a:pPr>
            <a:r>
              <a:rPr lang="ru-RU" sz="2400" b="1">
                <a:solidFill>
                  <a:srgbClr val="FF0000"/>
                </a:solidFill>
              </a:rPr>
              <a:t>Могут быть модификации: электронные файлы с соответствующими названиями, отдельные листы на доске-флипчарте и др.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400"/>
              <a:buChar char="•"/>
            </a:pPr>
            <a:r>
              <a:rPr lang="ru-RU" sz="2400" b="1">
                <a:solidFill>
                  <a:srgbClr val="FF0000"/>
                </a:solidFill>
              </a:rPr>
              <a:t> Могут быть и модификации стратегии (при чтении текста дается инструкция заполнить таблицу «Уже знал (или догадывался) — Узнал — Осталось непонятным»).</a:t>
            </a:r>
            <a:endParaRPr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rgbClr val="000000"/>
      </a:dk1>
      <a:lt1>
        <a:srgbClr val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786</Words>
  <Application>Microsoft Office PowerPoint</Application>
  <PresentationFormat>Широкоэкранный</PresentationFormat>
  <Paragraphs>80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Helvetica Neue</vt:lpstr>
      <vt:lpstr>FrankRuehl</vt:lpstr>
      <vt:lpstr>Times New Roman</vt:lpstr>
      <vt:lpstr>Century Gothic</vt:lpstr>
      <vt:lpstr>Arial Black</vt:lpstr>
      <vt:lpstr>След самолета</vt:lpstr>
      <vt:lpstr>«ОБРАЗОВАТЕЛЬНЫЕ ТЕХНОЛОГИИ И ИХ ПРИМЕНЕНИЕ ДЛЯ КОНСТРУИРОВАНИЯ УРОКОВ ФИЗИКИ И МАТЕМАТИКИ В КОНТЕКСТЕ  ФГОС» </vt:lpstr>
      <vt:lpstr>ПРИМЕРЫ ТРИЗ ПО ТЕМЕ: «ПРИЗНАКИ ДЕЛИМОСТИ НА 9 И НА 3» В 6-КЛАССЕ  ПРОВЕРЬ, ТАК ЛИ ЭТО?!</vt:lpstr>
      <vt:lpstr>НОВАЯ ТЕХНОЛОГИЯ РЕШЕНИЯ ИЗОБРЕТАТЕЛЬСКИХ ЗАДАЧ (ТРИЗ)</vt:lpstr>
      <vt:lpstr>ЗДОРОВЬЕСБЕРЕГАЮЩИЕ ТЕХНОЛОГИИ</vt:lpstr>
      <vt:lpstr>ОБЩИЕ ПОКАЗАТЕЛИ УСПЕШНОГО ОБУЧЕНИЯ:</vt:lpstr>
      <vt:lpstr>ТЕХНОЛОГИЯ МОДЕРАЦИИ</vt:lpstr>
      <vt:lpstr>               ОСНОВА ИНТЕРАКТИВА — ЭТО НАЛИЧИЕ              БЫСТРОЙ ОБРАТНОЙ СВЯЗИ</vt:lpstr>
      <vt:lpstr>ПРИЕМ АКТИВНОГО СЛУШАНИЯ, КАК ИНСЕРТ</vt:lpstr>
      <vt:lpstr>ТАБЛИЦА ДОННЫ ОГЛ</vt:lpstr>
      <vt:lpstr>«ТРЕХЧАСТНЫЕ ДНЕВНИКИ» (АВТОР ЧЕРИЛ ФОРБС)</vt:lpstr>
      <vt:lpstr>МЕТОД «БОРТОВОЙ ЖУРНАЛ»  </vt:lpstr>
      <vt:lpstr>                                         ВИЗУАЛИЗАЦИЯ УЧЕБНОГО МАТЕРИАЛА  ПОЗВОЛЯЕТ МАТЕРИАЛИЗОВАТЬ ХОД ОБУЧЕНИЯ </vt:lpstr>
      <vt:lpstr>ВИЗУАЛИЗАЦИЯ УЧЕБНОГО МАТЕРИАЛА  ПОЗВОЛЯЕТ МАТЕРИАЛИЗОВАТЬ ХОД ОБУЧЕНИЯ</vt:lpstr>
      <vt:lpstr>ПРЕИМУЩЕСТВА ТЕХНОЛОГИИ МОДЕРАЦИИ</vt:lpstr>
      <vt:lpstr>                                              3. ИСПОЛЬЗОВАНИЕ НА УРОКЕ РАЗЛИЧНЫХ ПРИЕМОВ   ВИЗУАЛИЗАЦИИ НЕ ТОЛЬКО ОБЕСПЕЧИВАЕТ НАГЛЯДНОСТЬ, НО И РАЗВИВАЕТ КРИТИЧЕСКОЕ МЫШЛЕНИЕ ОБУЧАЮЩИХСЯ, ПОЗВОЛЯЕТ ЗАПОМНИТЬ БОЛЬШЕ ИНФОРМАЦИИ, ПОМОГАЕТ РАЗВИТИЮ ТВОРЧЕСКИХ СПОСОБНОСТЕЙ. 4. НА ИНТЕРАКТИВНОМ УЧЕБНОМ ЗАНЯТИИ ПО ТЕХНОЛОГИИ МОДЕРАЦИИ ПРОИСХОДИТ ОБУЧЕНИЕ В СОТРУДНИЧЕСТВЕ, ОБУЧЕНИЕ ДЕЙСТВИЕМ, ЧТО СПОСОБСТВУЕТ ОСМЫСЛЕНИЮ И ЯСНОМУ ПОНИМАНИЮ УЧЕБНОГО МАТЕРИАЛА И ОПРЕДЕЛЯЕТ АКТИВНЫЙ СТАТУС НОВЫХ ЗНАНИЙ, Т. Е. ОБЕСПЕЧИВАЕТ ГОТОВНОСТЬ ИХ ПРИМЕНЕНИЯ НА ПРАКТИКЕ.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«ОБРАЗОВАТЕЛЬНЫЕ ТЕХНОЛОГИИ И ИХ ПРИМЕНЕНИЕ ДЛЯ КОНСТРУИРОВАНИЯ УРОКОВ ФИЗИКИ И МАТЕМАТИКИ В КОНТЕКСТЕ  ФГОС»</dc:title>
  <dc:creator>Учитель</dc:creator>
  <cp:lastModifiedBy>Recep</cp:lastModifiedBy>
  <cp:revision>8</cp:revision>
  <dcterms:modified xsi:type="dcterms:W3CDTF">2022-10-29T18:04:44Z</dcterms:modified>
</cp:coreProperties>
</file>