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</p:sldMasterIdLst>
  <p:notesMasterIdLst>
    <p:notesMasterId r:id="rId18"/>
  </p:notesMasterIdLst>
  <p:sldIdLst>
    <p:sldId id="285" r:id="rId2"/>
    <p:sldId id="306" r:id="rId3"/>
    <p:sldId id="302" r:id="rId4"/>
    <p:sldId id="303" r:id="rId5"/>
    <p:sldId id="304" r:id="rId6"/>
    <p:sldId id="305" r:id="rId7"/>
    <p:sldId id="288" r:id="rId8"/>
    <p:sldId id="297" r:id="rId9"/>
    <p:sldId id="298" r:id="rId10"/>
    <p:sldId id="296" r:id="rId11"/>
    <p:sldId id="289" r:id="rId12"/>
    <p:sldId id="300" r:id="rId13"/>
    <p:sldId id="301" r:id="rId14"/>
    <p:sldId id="290" r:id="rId15"/>
    <p:sldId id="299" r:id="rId16"/>
    <p:sldId id="29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0066FF"/>
    <a:srgbClr val="0000FF"/>
    <a:srgbClr val="FF99FF"/>
    <a:srgbClr val="FF3300"/>
    <a:srgbClr val="CC0000"/>
    <a:srgbClr val="008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 varScale="1">
        <p:scale>
          <a:sx n="83" d="100"/>
          <a:sy n="83" d="100"/>
        </p:scale>
        <p:origin x="150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0793FEE-BB86-42D3-AD29-146958640C4E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50218E0-AD3F-45DC-B5A4-DC2EAC7B3F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AF6C14E-BC56-47D0-BD3F-F1B1833BB4FD}" type="slidenum">
              <a:rPr lang="ru-RU" altLang="ru-RU"/>
              <a:pPr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D349-01F5-43F2-B33E-2367579EE4B7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59D91-441E-4CA1-B00D-FB18D3C405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98243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74164-59F7-45D7-8ECB-29001E38A304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D029E-6ACE-4663-97E5-3BA19B89F8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365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CA5F6-1285-457A-B09D-2F7CCE7DA030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E5353-A48D-4DE2-80E4-8F92E0556E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310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7182D-04B5-41EB-8A36-685AA4055812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76280-CD82-4974-B151-A94E8B73A1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69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4188-08D3-44DD-9AB4-2ED1C9C48934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6F5CEA5D-0DBD-4B2C-96B5-143108B313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3298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ABE49-4F41-4309-87A9-C79DB0CC8F5F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24DA2-E883-4E8A-8224-D01A9249BD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606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97DA5-FB8E-4FB7-80B3-943ADE0FC43A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2A6C9-D914-4FE7-A635-6583A3EE48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590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5B45D-2814-4FE5-A016-1A9226DEB498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CE7EE-D904-4E2E-B2DB-23A989EBA9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848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39CAF-44A3-4FF3-A044-946BBBE74021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E97BB-7DC0-4076-8809-CF6CBDE52B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313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EB00A-E2D3-4F32-9046-642788E260ED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CAB0A-CD02-4C96-9955-28E111FB6B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848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9855-E7D4-4B99-99CB-FE63BE563A0D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9825F99-E087-43A7-AFB0-211E0A13D0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483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965E1B-DDB1-43C4-9F77-E97743DC59E8}" type="datetimeFigureOut">
              <a:rPr lang="ru-RU"/>
              <a:pPr>
                <a:defRPr/>
              </a:pPr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00C8F821-D177-439C-8A2B-2B7683914BF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66" r:id="rId2"/>
    <p:sldLayoutId id="2147484074" r:id="rId3"/>
    <p:sldLayoutId id="2147484067" r:id="rId4"/>
    <p:sldLayoutId id="2147484068" r:id="rId5"/>
    <p:sldLayoutId id="2147484069" r:id="rId6"/>
    <p:sldLayoutId id="2147484070" r:id="rId7"/>
    <p:sldLayoutId id="2147484075" r:id="rId8"/>
    <p:sldLayoutId id="2147484076" r:id="rId9"/>
    <p:sldLayoutId id="2147484071" r:id="rId10"/>
    <p:sldLayoutId id="21474840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AEC7D0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C32D2E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C32D2E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3051175" y="6411913"/>
            <a:ext cx="30241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/>
              <a:t>2022г.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116013" y="981075"/>
            <a:ext cx="74168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600" b="1">
                <a:solidFill>
                  <a:srgbClr val="FF3300"/>
                </a:solidFill>
              </a:rPr>
              <a:t>Презентация к уроку литературе в 5-6 классе</a:t>
            </a:r>
          </a:p>
          <a:p>
            <a:pPr algn="ctr">
              <a:spcBef>
                <a:spcPct val="50000"/>
              </a:spcBef>
            </a:pPr>
            <a:endParaRPr lang="ru-RU" altLang="ru-RU" sz="3600" b="1">
              <a:solidFill>
                <a:srgbClr val="FF33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altLang="ru-RU" sz="3600" b="1">
                <a:solidFill>
                  <a:srgbClr val="FF3300"/>
                </a:solidFill>
              </a:rPr>
              <a:t>«Русские поэты о родной природе»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9D7E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http://valentina-panina.ru/usr/fckeditor/winter_britvin1.jpg"/>
          <p:cNvPicPr>
            <a:picLocks noChangeAspect="1" noChangeArrowheads="1"/>
          </p:cNvPicPr>
          <p:nvPr/>
        </p:nvPicPr>
        <p:blipFill>
          <a:blip r:embed="rId2" cstate="email">
            <a:lum brigh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3944937" cy="5786438"/>
          </a:xfrm>
          <a:prstGeom prst="rect">
            <a:avLst/>
          </a:prstGeom>
          <a:solidFill>
            <a:srgbClr val="FFFF00"/>
          </a:solidFill>
          <a:ln w="12700" cmpd="tri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5292725" y="449263"/>
            <a:ext cx="3571875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b="1"/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>
                <a:solidFill>
                  <a:srgbClr val="0000FF"/>
                </a:solidFill>
              </a:rPr>
              <a:t>Белая береза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Под моим окном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Принакрылась снегом,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Точно серебром.</a:t>
            </a:r>
          </a:p>
          <a:p>
            <a:pPr eaLnBrk="1" hangingPunct="1"/>
            <a:r>
              <a:rPr lang="ru-RU" altLang="ru-RU" b="1">
                <a:solidFill>
                  <a:srgbClr val="0000FF"/>
                </a:solidFill>
              </a:rPr>
              <a:t/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На пушистых ветках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Снежною каймой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Распустились кисти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Белой бахромой.</a:t>
            </a:r>
          </a:p>
          <a:p>
            <a:pPr eaLnBrk="1" hangingPunct="1"/>
            <a:r>
              <a:rPr lang="ru-RU" altLang="ru-RU" b="1">
                <a:solidFill>
                  <a:srgbClr val="0000FF"/>
                </a:solidFill>
              </a:rPr>
              <a:t/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И стоит береза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В сонной тишине,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И горят снежинки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В золотом огне.</a:t>
            </a:r>
          </a:p>
          <a:p>
            <a:pPr eaLnBrk="1" hangingPunct="1"/>
            <a:r>
              <a:rPr lang="ru-RU" altLang="ru-RU" b="1">
                <a:solidFill>
                  <a:srgbClr val="0000FF"/>
                </a:solidFill>
              </a:rPr>
              <a:t/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А заря, лениво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Обходя кругом,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Обсыпает ветки</a:t>
            </a:r>
            <a:br>
              <a:rPr lang="ru-RU" altLang="ru-RU" b="1">
                <a:solidFill>
                  <a:srgbClr val="0000FF"/>
                </a:solidFill>
              </a:rPr>
            </a:br>
            <a:r>
              <a:rPr lang="ru-RU" altLang="ru-RU" b="1">
                <a:solidFill>
                  <a:srgbClr val="0000FF"/>
                </a:solidFill>
              </a:rPr>
              <a:t>Новым серебром.</a:t>
            </a:r>
          </a:p>
          <a:p>
            <a:pPr algn="r" eaLnBrk="1" hangingPunct="1"/>
            <a:r>
              <a:rPr lang="ru-RU" altLang="ru-RU" b="1">
                <a:solidFill>
                  <a:srgbClr val="0000FF"/>
                </a:solidFill>
              </a:rPr>
              <a:t> </a:t>
            </a:r>
            <a:r>
              <a:rPr lang="ru-RU" altLang="ru-RU" i="1">
                <a:solidFill>
                  <a:srgbClr val="0000FF"/>
                </a:solidFill>
              </a:rPr>
              <a:t>С. А. Есенин</a:t>
            </a:r>
          </a:p>
          <a:p>
            <a:pPr eaLnBrk="1" hangingPunct="1"/>
            <a:endParaRPr lang="ru-RU" altLang="ru-RU" b="1">
              <a:solidFill>
                <a:srgbClr val="0000FF"/>
              </a:solidFill>
            </a:endParaRPr>
          </a:p>
        </p:txBody>
      </p:sp>
      <p:sp>
        <p:nvSpPr>
          <p:cNvPr id="15364" name="WordArt 6"/>
          <p:cNvSpPr>
            <a:spLocks noChangeArrowheads="1" noChangeShapeType="1" noTextEdit="1"/>
          </p:cNvSpPr>
          <p:nvPr/>
        </p:nvSpPr>
        <p:spPr bwMode="auto">
          <a:xfrm>
            <a:off x="5435600" y="333375"/>
            <a:ext cx="2016125" cy="6477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2000" kern="10" spc="-2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Береза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714375" y="5857875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(1870 – 1953)</a:t>
            </a:r>
          </a:p>
        </p:txBody>
      </p:sp>
      <p:pic>
        <p:nvPicPr>
          <p:cNvPr id="16387" name="Picture 2" descr="D:\загрузка\презентация\1.0_portret_i.a-bunina_raboty_rosinsk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3084512" cy="3929062"/>
          </a:xfrm>
          <a:prstGeom prst="rect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6388" name="Рисунок 8" descr="http://valentina-panina.ru/usr/fckeditor/74797934_16976233_ba62259dd1b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1071563"/>
            <a:ext cx="4071937" cy="2630487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4071938" y="3929063"/>
            <a:ext cx="478631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/>
              <a:t>Белоснежным символом России </a:t>
            </a:r>
            <a:br>
              <a:rPr lang="ru-RU" altLang="ru-RU" b="1" i="1"/>
            </a:br>
            <a:r>
              <a:rPr lang="ru-RU" altLang="ru-RU" b="1" i="1"/>
              <a:t>Вдоль дорог стоят ряды берез, </a:t>
            </a:r>
            <a:br>
              <a:rPr lang="ru-RU" altLang="ru-RU" b="1" i="1"/>
            </a:br>
            <a:r>
              <a:rPr lang="ru-RU" altLang="ru-RU" b="1" i="1"/>
              <a:t>Днем над нами - купол неба синий, </a:t>
            </a:r>
            <a:br>
              <a:rPr lang="ru-RU" altLang="ru-RU" b="1" i="1"/>
            </a:br>
            <a:r>
              <a:rPr lang="ru-RU" altLang="ru-RU" b="1" i="1"/>
              <a:t>Ночью - трепетанье ярких звезд. </a:t>
            </a:r>
            <a:br>
              <a:rPr lang="ru-RU" altLang="ru-RU" b="1" i="1"/>
            </a:br>
            <a:r>
              <a:rPr lang="ru-RU" altLang="ru-RU" b="1" i="1"/>
              <a:t>Светлые березовые тени, </a:t>
            </a:r>
            <a:br>
              <a:rPr lang="ru-RU" altLang="ru-RU" b="1" i="1"/>
            </a:br>
            <a:r>
              <a:rPr lang="ru-RU" altLang="ru-RU" b="1" i="1"/>
              <a:t>С детства на судьбу мою легли, </a:t>
            </a:r>
            <a:br>
              <a:rPr lang="ru-RU" altLang="ru-RU" b="1" i="1"/>
            </a:br>
            <a:r>
              <a:rPr lang="ru-RU" altLang="ru-RU" b="1" i="1"/>
              <a:t>Как ложится легкий лист осенний </a:t>
            </a:r>
            <a:br>
              <a:rPr lang="ru-RU" altLang="ru-RU" b="1" i="1"/>
            </a:br>
            <a:r>
              <a:rPr lang="ru-RU" altLang="ru-RU" b="1" i="1"/>
              <a:t>На ладони теплые земли.</a:t>
            </a:r>
            <a:endParaRPr lang="ru-RU" altLang="ru-RU"/>
          </a:p>
          <a:p>
            <a:pPr eaLnBrk="1" hangingPunct="1"/>
            <a:endParaRPr lang="ru-RU" altLang="ru-RU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42852"/>
            <a:ext cx="633410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/>
                <a:solidFill>
                  <a:schemeClr val="accent3"/>
                </a:solidFill>
                <a:latin typeface="Arial" charset="0"/>
                <a:cs typeface="Arial" charset="0"/>
              </a:rPr>
              <a:t>Иван Алексеевич Бунин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"/>
          <p:cNvSpPr txBox="1">
            <a:spLocks noChangeArrowheads="1"/>
          </p:cNvSpPr>
          <p:nvPr/>
        </p:nvSpPr>
        <p:spPr bwMode="auto">
          <a:xfrm>
            <a:off x="684213" y="5876925"/>
            <a:ext cx="2428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(1903 – 1958)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3571875" y="1000125"/>
            <a:ext cx="4357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>
                <a:solidFill>
                  <a:srgbClr val="FFC000"/>
                </a:solidFill>
              </a:rPr>
              <a:t>       </a:t>
            </a:r>
          </a:p>
        </p:txBody>
      </p:sp>
      <p:pic>
        <p:nvPicPr>
          <p:cNvPr id="17412" name="Picture 2" descr="C:\Documents and Settings\ВячеславЪ\Рабочий стол\презентация\images (1).jpg"/>
          <p:cNvPicPr>
            <a:picLocks noChangeAspect="1" noChangeArrowheads="1"/>
          </p:cNvPicPr>
          <p:nvPr/>
        </p:nvPicPr>
        <p:blipFill>
          <a:blip r:embed="rId3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8" y="841375"/>
            <a:ext cx="3659187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3779838" y="928688"/>
            <a:ext cx="485775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>
                <a:solidFill>
                  <a:srgbClr val="FFC000"/>
                </a:solidFill>
              </a:rPr>
              <a:t>    </a:t>
            </a:r>
            <a:r>
              <a:rPr lang="ru-RU" altLang="ru-RU" sz="2000"/>
              <a:t>Пейзажная лирика Н.А. Заболоцкого утверждает мысль об особом положении человека в мире: человек не только порождение природы, но и выражение ее высшей духовной организации. Человек -  мысль природы, а без мысли природа тоскует. 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altLang="ru-RU" sz="2000"/>
              <a:t>    Для поэта Родина – это и крик журавлей, и ромашковое поле, и туманные звезды над синей рекой…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42852"/>
            <a:ext cx="784618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Николай Алексеевич Заболоцкий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0"/>
          <p:cNvSpPr txBox="1">
            <a:spLocks noChangeArrowheads="1"/>
          </p:cNvSpPr>
          <p:nvPr/>
        </p:nvSpPr>
        <p:spPr bwMode="auto">
          <a:xfrm>
            <a:off x="2268538" y="4581525"/>
            <a:ext cx="50006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В государстве ромашек, у края,</a:t>
            </a:r>
          </a:p>
          <a:p>
            <a:pPr eaLnBrk="1" hangingPunct="1"/>
            <a:r>
              <a:rPr lang="ru-RU" altLang="ru-RU" sz="2400"/>
              <a:t>Где ручей, задыхаясь, поет,</a:t>
            </a:r>
          </a:p>
          <a:p>
            <a:pPr eaLnBrk="1" hangingPunct="1"/>
            <a:r>
              <a:rPr lang="ru-RU" altLang="ru-RU" sz="2400"/>
              <a:t>Пролежал бы всю ночь до утра я,</a:t>
            </a:r>
          </a:p>
          <a:p>
            <a:pPr eaLnBrk="1" hangingPunct="1"/>
            <a:r>
              <a:rPr lang="ru-RU" altLang="ru-RU" sz="2400"/>
              <a:t>Запрокинув лицо в небосвод.</a:t>
            </a:r>
          </a:p>
          <a:p>
            <a:pPr algn="r" eaLnBrk="1" hangingPunct="1"/>
            <a:r>
              <a:rPr lang="ru-RU" altLang="ru-RU" sz="2400" i="1"/>
              <a:t>Н. А. Заболоцкий</a:t>
            </a:r>
          </a:p>
        </p:txBody>
      </p:sp>
      <p:pic>
        <p:nvPicPr>
          <p:cNvPr id="18435" name="Picture 2" descr="C:\Documents and Settings\ВячеславЪ\Рабочий стол\презентация\sum_201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333375"/>
            <a:ext cx="6265863" cy="4032250"/>
          </a:xfrm>
          <a:prstGeom prst="rect">
            <a:avLst/>
          </a:prstGeom>
          <a:noFill/>
          <a:ln w="127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857250" y="5572125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(1936 – 1971)</a:t>
            </a:r>
          </a:p>
        </p:txBody>
      </p:sp>
      <p:pic>
        <p:nvPicPr>
          <p:cNvPr id="19460" name="Picture 2" descr="D:\загрузка\презентация\13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078162" cy="414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143375" y="1071563"/>
            <a:ext cx="4357688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>
                <a:solidFill>
                  <a:srgbClr val="FFC000"/>
                </a:solidFill>
              </a:rPr>
              <a:t>       </a:t>
            </a:r>
            <a:r>
              <a:rPr lang="ru-RU" altLang="ru-RU"/>
              <a:t>Н.М. Рубцов – талантливейший поэт- пейзажист.</a:t>
            </a:r>
          </a:p>
          <a:p>
            <a:pPr algn="just" eaLnBrk="1" hangingPunct="1"/>
            <a:r>
              <a:rPr lang="ru-RU" altLang="ru-RU"/>
              <a:t>       Для лирики Рубцова характерна слитность его лирического «Я» с русской природой. Его душа открывается и на шум деревьев, и на увядания цветов, и на робкий луч солнца.</a:t>
            </a:r>
          </a:p>
          <a:p>
            <a:pPr algn="just" eaLnBrk="1" hangingPunct="1"/>
            <a:r>
              <a:rPr lang="ru-RU" altLang="ru-RU"/>
              <a:t>       Писал в русле «есенинских» традиций о «родной деревне».</a:t>
            </a:r>
          </a:p>
          <a:p>
            <a:pPr algn="just" eaLnBrk="1" hangingPunct="1"/>
            <a:r>
              <a:rPr lang="ru-RU" altLang="ru-RU"/>
              <a:t>       Основной образ поэзии Рубцова – движение сквозь туманное или дремлющие пространство Родины, движение как возвращения, память, верность родному дому.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14290"/>
            <a:ext cx="77117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Николай Михайлович Рубцов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7" descr="http://valentina-panina.ru/usr/fckeditor/70108331_0_2ee17_a39f9c29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04813"/>
            <a:ext cx="6913563" cy="4392612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TextBox 10"/>
          <p:cNvSpPr txBox="1">
            <a:spLocks noChangeArrowheads="1"/>
          </p:cNvSpPr>
          <p:nvPr/>
        </p:nvSpPr>
        <p:spPr bwMode="auto">
          <a:xfrm>
            <a:off x="1908175" y="4941888"/>
            <a:ext cx="5400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/>
              <a:t>Русь моя! Люблю твои березы!</a:t>
            </a:r>
            <a:br>
              <a:rPr lang="ru-RU" altLang="ru-RU" sz="2000" b="1" i="1"/>
            </a:br>
            <a:r>
              <a:rPr lang="ru-RU" altLang="ru-RU" sz="2000" b="1" i="1"/>
              <a:t>С первых лет я с ними рос и жил.</a:t>
            </a:r>
            <a:br>
              <a:rPr lang="ru-RU" altLang="ru-RU" sz="2000" b="1" i="1"/>
            </a:br>
            <a:r>
              <a:rPr lang="ru-RU" altLang="ru-RU" sz="2000" b="1" i="1"/>
              <a:t>Потому и набегают слезы</a:t>
            </a:r>
            <a:br>
              <a:rPr lang="ru-RU" altLang="ru-RU" sz="2000" b="1" i="1"/>
            </a:br>
            <a:r>
              <a:rPr lang="ru-RU" altLang="ru-RU" sz="2000" b="1" i="1"/>
              <a:t>на глаза, отвыкшие от слез.</a:t>
            </a:r>
          </a:p>
          <a:p>
            <a:pPr algn="r" eaLnBrk="1" hangingPunct="1"/>
            <a:r>
              <a:rPr lang="ru-RU" altLang="ru-RU" sz="2000" i="1"/>
              <a:t>Н. М. Рубцов</a:t>
            </a:r>
            <a:endParaRPr lang="ru-RU" altLang="ru-RU" sz="200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57188" y="1350963"/>
            <a:ext cx="8464550" cy="50784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Времена года: Русские поэты о родной природе.  -  Л.: </a:t>
            </a:r>
            <a:r>
              <a:rPr lang="ru-RU" dirty="0" err="1">
                <a:solidFill>
                  <a:srgbClr val="000000"/>
                </a:solidFill>
                <a:cs typeface="Arial" charset="0"/>
              </a:rPr>
              <a:t>Лениздат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, 1985. – 238 с.</a:t>
            </a:r>
          </a:p>
          <a:p>
            <a:pPr>
              <a:buClr>
                <a:srgbClr val="FF0000"/>
              </a:buClr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 – (Школьная библиотека).</a:t>
            </a:r>
          </a:p>
          <a:p>
            <a:pPr>
              <a:buClr>
                <a:srgbClr val="FF0000"/>
              </a:buClr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Здравствуй, солнце!: Стихи и рассказы русских писателей о родной природе / Сост. В. А. </a:t>
            </a:r>
            <a:r>
              <a:rPr lang="ru-RU" dirty="0" err="1">
                <a:solidFill>
                  <a:srgbClr val="000000"/>
                </a:solidFill>
                <a:cs typeface="Arial" charset="0"/>
              </a:rPr>
              <a:t>Гакина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cs typeface="Arial" charset="0"/>
              </a:rPr>
              <a:t>Художн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. А. Лебедев. – М.: Дет. лит., 1990. – 127с.: ил. - (Школьная библиотека).</a:t>
            </a:r>
          </a:p>
          <a:p>
            <a:pPr>
              <a:buClr>
                <a:srgbClr val="FF0000"/>
              </a:buClr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http://litra.ru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Осенний фейерверк: http://valentina-panina.ru/text/170//</a:t>
            </a:r>
          </a:p>
          <a:p>
            <a:pPr>
              <a:buClr>
                <a:srgbClr val="FF0000"/>
              </a:buClr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http://rupoem.ru</a:t>
            </a:r>
          </a:p>
          <a:p>
            <a:pPr>
              <a:buClr>
                <a:srgbClr val="FF0000"/>
              </a:buClr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http://slovo.ws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http://liveinternet.ru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2411413" y="620713"/>
            <a:ext cx="41814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/>
                <a:solidFill>
                  <a:schemeClr val="accent3"/>
                </a:solidFill>
                <a:latin typeface="Arial"/>
                <a:cs typeface="Arial"/>
              </a:rPr>
              <a:t>Список источников: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714875" y="714375"/>
            <a:ext cx="4214813" cy="485775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Отчизне кубок сей, друзья!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Страна, где мы впервые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Вкусили сладость бытия,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Поля, холмы родные,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Родного неба милый свет,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Знакомые потоки,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Златые игры первых лет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И первых лет уроки,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Что вашу прелесть заменит?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О родина святая,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Какое сердце не дрожит,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Тебя благословляя?</a:t>
            </a:r>
          </a:p>
          <a:p>
            <a:pPr marL="274320" indent="-274320" algn="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i="1" dirty="0" smtClean="0"/>
              <a:t>В. А. Жуковский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5" name="Рисунок 4" descr="лето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843128"/>
            <a:ext cx="3859200" cy="3312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772400" cy="1143000"/>
          </a:xfrm>
        </p:spPr>
        <p:txBody>
          <a:bodyPr lIns="45720" rIns="45720"/>
          <a:lstStyle/>
          <a:p>
            <a:pPr algn="ctr" eaLnBrk="1" hangingPunct="1"/>
            <a:r>
              <a:rPr lang="ru-RU" altLang="ru-RU" sz="3400" b="1" smtClean="0">
                <a:solidFill>
                  <a:srgbClr val="CC0000"/>
                </a:solidFill>
              </a:rPr>
              <a:t>Александр Сергеевич Пушкин</a:t>
            </a:r>
          </a:p>
        </p:txBody>
      </p:sp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971550" y="5229225"/>
            <a:ext cx="2428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(1799 – 1837)</a:t>
            </a:r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3786188" y="1214438"/>
            <a:ext cx="5078412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/>
              <a:t>А.С. Пушкин занимает особое место в культуре России. Он создал Художественные ценности мирового уровня, стал – как человек и как художник – символом русской духовной жизни.</a:t>
            </a:r>
          </a:p>
          <a:p>
            <a:pPr algn="just" eaLnBrk="1" hangingPunct="1"/>
            <a:r>
              <a:rPr lang="ru-RU" altLang="ru-RU" sz="2000"/>
              <a:t>Гений Пушкина универсален. Но «первая тропа» к поэту, первая ступень познания его как «чрезвычайного явления русского духа» пролегает через литературу.</a:t>
            </a:r>
          </a:p>
          <a:p>
            <a:pPr algn="just" eaLnBrk="1" hangingPunct="1"/>
            <a:r>
              <a:rPr lang="ru-RU" altLang="ru-RU" sz="2000"/>
              <a:t>А.С. Пушкин, названный В.Ф. Одоевским «солнце нашей Поэзии», - создатель «солнечной системы» русской литературы.</a:t>
            </a:r>
          </a:p>
          <a:p>
            <a:pPr algn="just" eaLnBrk="1" hangingPunct="1"/>
            <a:r>
              <a:rPr lang="ru-RU" altLang="ru-RU" sz="2000"/>
              <a:t>Великий поэт был мастером пейзажной лирики.</a:t>
            </a:r>
          </a:p>
        </p:txBody>
      </p:sp>
      <p:pic>
        <p:nvPicPr>
          <p:cNvPr id="8197" name="Picture 7" descr="126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2914650" cy="3559175"/>
          </a:xfrm>
          <a:prstGeom prst="rect">
            <a:avLst/>
          </a:prstGeom>
          <a:noFill/>
          <a:ln w="9525">
            <a:solidFill>
              <a:srgbClr val="9F37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8"/>
          <p:cNvSpPr txBox="1">
            <a:spLocks noChangeArrowheads="1"/>
          </p:cNvSpPr>
          <p:nvPr/>
        </p:nvSpPr>
        <p:spPr bwMode="auto">
          <a:xfrm>
            <a:off x="214313" y="1143000"/>
            <a:ext cx="4643437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ru-RU" altLang="ru-RU"/>
              <a:t>Унылая пора! Очей очарованье!</a:t>
            </a:r>
            <a:br>
              <a:rPr lang="ru-RU" altLang="ru-RU"/>
            </a:br>
            <a:r>
              <a:rPr lang="ru-RU" altLang="ru-RU"/>
              <a:t>Приятна мне твоя прощальная краса -</a:t>
            </a:r>
            <a:br>
              <a:rPr lang="ru-RU" altLang="ru-RU"/>
            </a:br>
            <a:r>
              <a:rPr lang="ru-RU" altLang="ru-RU"/>
              <a:t>Люблю я пышное природы увяданье,</a:t>
            </a:r>
            <a:br>
              <a:rPr lang="ru-RU" altLang="ru-RU"/>
            </a:br>
            <a:r>
              <a:rPr lang="ru-RU" altLang="ru-RU"/>
              <a:t>В багрец и в золото одетые леса,</a:t>
            </a:r>
            <a:br>
              <a:rPr lang="ru-RU" altLang="ru-RU"/>
            </a:br>
            <a:r>
              <a:rPr lang="ru-RU" altLang="ru-RU"/>
              <a:t>В их сенях ветра шум и свежее дыханье,</a:t>
            </a:r>
            <a:br>
              <a:rPr lang="ru-RU" altLang="ru-RU"/>
            </a:br>
            <a:r>
              <a:rPr lang="ru-RU" altLang="ru-RU"/>
              <a:t>И мглой волнистою покрыты небеса,</a:t>
            </a:r>
            <a:br>
              <a:rPr lang="ru-RU" altLang="ru-RU"/>
            </a:br>
            <a:r>
              <a:rPr lang="ru-RU" altLang="ru-RU"/>
              <a:t>И редкий солнца луч, и первые морозы,</a:t>
            </a:r>
            <a:br>
              <a:rPr lang="ru-RU" altLang="ru-RU"/>
            </a:br>
            <a:r>
              <a:rPr lang="ru-RU" altLang="ru-RU"/>
              <a:t>И отдаленные седой зимы угрозы.</a:t>
            </a:r>
          </a:p>
          <a:p>
            <a:pPr eaLnBrk="1" hangingPunct="1">
              <a:lnSpc>
                <a:spcPct val="180000"/>
              </a:lnSpc>
            </a:pPr>
            <a:r>
              <a:rPr lang="ru-RU" altLang="ru-RU" i="1"/>
              <a:t>			А. С. Пушкин </a:t>
            </a:r>
          </a:p>
        </p:txBody>
      </p:sp>
      <p:pic>
        <p:nvPicPr>
          <p:cNvPr id="9219" name="Рисунок 3" descr="осень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1341438"/>
            <a:ext cx="3856038" cy="5159375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176992" y="206720"/>
            <a:ext cx="2804191" cy="109754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Осень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CCC3">
                <a:alpha val="73999"/>
              </a:srgbClr>
            </a:gs>
            <a:gs pos="84000">
              <a:srgbClr val="6699FF">
                <a:alpha val="46279"/>
              </a:srgbClr>
            </a:gs>
            <a:gs pos="89000">
              <a:srgbClr val="475A8D">
                <a:alpha val="44629"/>
              </a:srgbClr>
            </a:gs>
            <a:gs pos="100000">
              <a:srgbClr val="475A8D">
                <a:alpha val="40999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9"/>
          <p:cNvSpPr txBox="1">
            <a:spLocks noChangeArrowheads="1"/>
          </p:cNvSpPr>
          <p:nvPr/>
        </p:nvSpPr>
        <p:spPr bwMode="auto">
          <a:xfrm>
            <a:off x="4286250" y="1074738"/>
            <a:ext cx="44291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Мороз и солнце; день чудесный!</a:t>
            </a:r>
            <a:br>
              <a:rPr lang="ru-RU" altLang="ru-RU"/>
            </a:br>
            <a:r>
              <a:rPr lang="ru-RU" altLang="ru-RU"/>
              <a:t>Еще ты дремлешь, друг прелестный –</a:t>
            </a:r>
            <a:br>
              <a:rPr lang="ru-RU" altLang="ru-RU"/>
            </a:br>
            <a:r>
              <a:rPr lang="ru-RU" altLang="ru-RU"/>
              <a:t>Пора, красавица, проснись;</a:t>
            </a:r>
            <a:br>
              <a:rPr lang="ru-RU" altLang="ru-RU"/>
            </a:br>
            <a:r>
              <a:rPr lang="ru-RU" altLang="ru-RU"/>
              <a:t>Открой сомкнуты негой взоры</a:t>
            </a:r>
            <a:br>
              <a:rPr lang="ru-RU" altLang="ru-RU"/>
            </a:br>
            <a:r>
              <a:rPr lang="ru-RU" altLang="ru-RU"/>
              <a:t>Навстречу северной Авроры,</a:t>
            </a:r>
            <a:br>
              <a:rPr lang="ru-RU" altLang="ru-RU"/>
            </a:br>
            <a:r>
              <a:rPr lang="ru-RU" altLang="ru-RU"/>
              <a:t>Звездою севера явись!</a:t>
            </a:r>
            <a:br>
              <a:rPr lang="ru-RU" altLang="ru-RU"/>
            </a:br>
            <a:r>
              <a:rPr lang="ru-RU" altLang="ru-RU"/>
              <a:t>Вечор, ты помнишь, вьюга злилась,</a:t>
            </a:r>
            <a:br>
              <a:rPr lang="ru-RU" altLang="ru-RU"/>
            </a:br>
            <a:r>
              <a:rPr lang="ru-RU" altLang="ru-RU"/>
              <a:t>На мутном небе мгла носилась;</a:t>
            </a:r>
          </a:p>
          <a:p>
            <a:pPr eaLnBrk="1" hangingPunct="1"/>
            <a:r>
              <a:rPr lang="ru-RU" altLang="ru-RU"/>
              <a:t>Луна, как бледное пятно,</a:t>
            </a:r>
            <a:br>
              <a:rPr lang="ru-RU" altLang="ru-RU"/>
            </a:br>
            <a:r>
              <a:rPr lang="ru-RU" altLang="ru-RU"/>
              <a:t>Сквозь тучи мрачные желтела,</a:t>
            </a:r>
            <a:br>
              <a:rPr lang="ru-RU" altLang="ru-RU"/>
            </a:br>
            <a:r>
              <a:rPr lang="ru-RU" altLang="ru-RU"/>
              <a:t>И ты печальная сидела –</a:t>
            </a:r>
            <a:br>
              <a:rPr lang="ru-RU" altLang="ru-RU"/>
            </a:br>
            <a:r>
              <a:rPr lang="ru-RU" altLang="ru-RU"/>
              <a:t>А нынче... погляди в окно:</a:t>
            </a:r>
          </a:p>
          <a:p>
            <a:pPr eaLnBrk="1" hangingPunct="1"/>
            <a:r>
              <a:rPr lang="ru-RU" altLang="ru-RU"/>
              <a:t>Под голубыми небесами</a:t>
            </a:r>
            <a:br>
              <a:rPr lang="ru-RU" altLang="ru-RU"/>
            </a:br>
            <a:r>
              <a:rPr lang="ru-RU" altLang="ru-RU"/>
              <a:t>Великолепными коврами,</a:t>
            </a:r>
            <a:br>
              <a:rPr lang="ru-RU" altLang="ru-RU"/>
            </a:br>
            <a:r>
              <a:rPr lang="ru-RU" altLang="ru-RU"/>
              <a:t>Блестя на солнце, снег лежит;</a:t>
            </a:r>
            <a:br>
              <a:rPr lang="ru-RU" altLang="ru-RU"/>
            </a:br>
            <a:r>
              <a:rPr lang="ru-RU" altLang="ru-RU"/>
              <a:t>Прозрачный лес один чернеет,</a:t>
            </a:r>
          </a:p>
          <a:p>
            <a:pPr eaLnBrk="1" hangingPunct="1"/>
            <a:r>
              <a:rPr lang="ru-RU" altLang="ru-RU"/>
              <a:t>И ель сквозь иней зеленеет,</a:t>
            </a:r>
            <a:br>
              <a:rPr lang="ru-RU" altLang="ru-RU"/>
            </a:br>
            <a:r>
              <a:rPr lang="ru-RU" altLang="ru-RU"/>
              <a:t>И речка подо льдом блестит…</a:t>
            </a:r>
          </a:p>
          <a:p>
            <a:pPr algn="r" eaLnBrk="1" hangingPunct="1"/>
            <a:r>
              <a:rPr lang="ru-RU" altLang="ru-RU" i="1"/>
              <a:t>А. С. Пушкин </a:t>
            </a:r>
          </a:p>
          <a:p>
            <a:pPr eaLnBrk="1" hangingPunct="1"/>
            <a:endParaRPr lang="ru-RU" altLang="ru-RU">
              <a:solidFill>
                <a:srgbClr val="FFC000"/>
              </a:solidFill>
            </a:endParaRPr>
          </a:p>
        </p:txBody>
      </p:sp>
      <p:pic>
        <p:nvPicPr>
          <p:cNvPr id="10243" name="Picture 2" descr="D:\загрузка\презентация\0112_Winter_b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446463"/>
            <a:ext cx="3786187" cy="28400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3" descr="D:\загрузка\презентация\winter_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" y="428625"/>
            <a:ext cx="3810000" cy="25003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85918" y="3000372"/>
            <a:ext cx="74090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latin typeface="Arial" charset="0"/>
                <a:cs typeface="Arial" charset="0"/>
              </a:rPr>
              <a:t>день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6286520"/>
            <a:ext cx="85074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latin typeface="Arial" charset="0"/>
                <a:cs typeface="Arial" charset="0"/>
              </a:rPr>
              <a:t>вечер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14290"/>
            <a:ext cx="339214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Зимнее утро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CCC3">
                <a:alpha val="89000"/>
              </a:srgbClr>
            </a:gs>
            <a:gs pos="84000">
              <a:srgbClr val="B9D77A">
                <a:alpha val="98240"/>
              </a:srgbClr>
            </a:gs>
            <a:gs pos="97000">
              <a:srgbClr val="A9D7E2">
                <a:alpha val="99670"/>
              </a:srgbClr>
            </a:gs>
            <a:gs pos="100000">
              <a:srgbClr val="A9D7E2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8"/>
          <p:cNvSpPr txBox="1">
            <a:spLocks noChangeArrowheads="1"/>
          </p:cNvSpPr>
          <p:nvPr/>
        </p:nvSpPr>
        <p:spPr bwMode="auto">
          <a:xfrm>
            <a:off x="500063" y="1571625"/>
            <a:ext cx="4214812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ru-RU" altLang="ru-RU"/>
              <a:t>Весна, весна, пора любви,</a:t>
            </a:r>
            <a:br>
              <a:rPr lang="ru-RU" altLang="ru-RU"/>
            </a:br>
            <a:r>
              <a:rPr lang="ru-RU" altLang="ru-RU"/>
              <a:t>Как тяжко мне твое явленье,</a:t>
            </a:r>
            <a:br>
              <a:rPr lang="ru-RU" altLang="ru-RU"/>
            </a:br>
            <a:r>
              <a:rPr lang="ru-RU" altLang="ru-RU"/>
              <a:t>Какое томное волненье</a:t>
            </a:r>
            <a:br>
              <a:rPr lang="ru-RU" altLang="ru-RU"/>
            </a:br>
            <a:r>
              <a:rPr lang="ru-RU" altLang="ru-RU"/>
              <a:t>В моей душе, в моей крови...</a:t>
            </a:r>
            <a:br>
              <a:rPr lang="ru-RU" altLang="ru-RU"/>
            </a:br>
            <a:r>
              <a:rPr lang="ru-RU" altLang="ru-RU"/>
              <a:t>Как чуждо сердцу наслажденье...</a:t>
            </a:r>
            <a:br>
              <a:rPr lang="ru-RU" altLang="ru-RU"/>
            </a:br>
            <a:r>
              <a:rPr lang="ru-RU" altLang="ru-RU"/>
              <a:t>Всё, что ликует и блестит,</a:t>
            </a:r>
            <a:br>
              <a:rPr lang="ru-RU" altLang="ru-RU"/>
            </a:br>
            <a:r>
              <a:rPr lang="ru-RU" altLang="ru-RU"/>
              <a:t>Наводит скуку и томленье.</a:t>
            </a:r>
          </a:p>
          <a:p>
            <a:pPr eaLnBrk="1" hangingPunct="1">
              <a:lnSpc>
                <a:spcPct val="160000"/>
              </a:lnSpc>
            </a:pPr>
            <a:r>
              <a:rPr lang="ru-RU" altLang="ru-RU"/>
              <a:t>Отдайте мне метель и вьюгу</a:t>
            </a:r>
            <a:br>
              <a:rPr lang="ru-RU" altLang="ru-RU"/>
            </a:br>
            <a:r>
              <a:rPr lang="ru-RU" altLang="ru-RU"/>
              <a:t>И зимний долгий мрак ночей.</a:t>
            </a:r>
          </a:p>
          <a:p>
            <a:pPr algn="r" eaLnBrk="1" hangingPunct="1">
              <a:lnSpc>
                <a:spcPct val="160000"/>
              </a:lnSpc>
            </a:pPr>
            <a:r>
              <a:rPr lang="ru-RU" altLang="ru-RU"/>
              <a:t> </a:t>
            </a:r>
            <a:r>
              <a:rPr lang="ru-RU" altLang="ru-RU" i="1"/>
              <a:t>А. С. Пушкин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747544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Весна, весна, пора любви …</a:t>
            </a:r>
          </a:p>
        </p:txBody>
      </p:sp>
      <p:pic>
        <p:nvPicPr>
          <p:cNvPr id="11268" name="Рисунок 4" descr="весна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1143000"/>
            <a:ext cx="3357562" cy="5037138"/>
          </a:xfrm>
          <a:prstGeom prst="rect">
            <a:avLst/>
          </a:prstGeom>
          <a:noFill/>
          <a:ln w="127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FFF1CE">
                <a:alpha val="84000"/>
              </a:srgbClr>
            </a:gs>
            <a:gs pos="71001">
              <a:srgbClr val="FFE39D">
                <a:alpha val="95360"/>
              </a:srgbClr>
            </a:gs>
            <a:gs pos="85001">
              <a:srgbClr val="B9D77A">
                <a:alpha val="97600"/>
              </a:srgbClr>
            </a:gs>
            <a:gs pos="100000">
              <a:srgbClr val="B9D77A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>
            <a:spLocks noChangeArrowheads="1"/>
          </p:cNvSpPr>
          <p:nvPr/>
        </p:nvSpPr>
        <p:spPr bwMode="auto">
          <a:xfrm>
            <a:off x="1000125" y="5715000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(1895 – 1925)</a:t>
            </a:r>
          </a:p>
        </p:txBody>
      </p:sp>
      <p:sp>
        <p:nvSpPr>
          <p:cNvPr id="12291" name="TextBox 8"/>
          <p:cNvSpPr txBox="1">
            <a:spLocks noChangeArrowheads="1"/>
          </p:cNvSpPr>
          <p:nvPr/>
        </p:nvSpPr>
        <p:spPr bwMode="auto">
          <a:xfrm>
            <a:off x="4286250" y="1714500"/>
            <a:ext cx="44291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ru-RU" altLang="ru-RU" b="1" i="1"/>
              <a:t>С.А. Есенин – продолжатель традиций великого Пушкина в создании национального пейзажа – картин природы, характерных для среднерусской полосы.</a:t>
            </a:r>
          </a:p>
          <a:p>
            <a:pPr eaLnBrk="1" hangingPunct="1">
              <a:lnSpc>
                <a:spcPct val="130000"/>
              </a:lnSpc>
            </a:pPr>
            <a:endParaRPr lang="ru-RU" altLang="ru-RU" b="1" i="1"/>
          </a:p>
          <a:p>
            <a:pPr algn="just" eaLnBrk="1" hangingPunct="1">
              <a:lnSpc>
                <a:spcPct val="130000"/>
              </a:lnSpc>
            </a:pPr>
            <a:r>
              <a:rPr lang="ru-RU" altLang="ru-RU" b="1" i="1"/>
              <a:t>Его любимый пейзажный мотив – образ дороги, единства пути лирического героя с родным краем, родиной.</a:t>
            </a:r>
          </a:p>
        </p:txBody>
      </p:sp>
      <p:pic>
        <p:nvPicPr>
          <p:cNvPr id="12292" name="Picture 5" descr="D:\загрузка\презентация\570970cec5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785813"/>
            <a:ext cx="3643312" cy="4857750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596" y="142852"/>
            <a:ext cx="833901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  <a:cs typeface="Arial" charset="0"/>
              </a:rPr>
              <a:t>Сергей Александрович Есенин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ВячеславЪ\Рабочий стол\презентация\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333375"/>
            <a:ext cx="6121400" cy="410686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1403350" y="4652963"/>
            <a:ext cx="640873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ru-RU" altLang="ru-RU" sz="2000" b="1" i="1"/>
              <a:t>Выткался на озере алый свет зари.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2000" b="1" i="1"/>
              <a:t>На бору со звонами плачут глухари.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2000" b="1" i="1"/>
              <a:t>Плачет где - то иволга, схоронясь в дупло.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2000" b="1" i="1"/>
              <a:t>Только мне не плачется – на душе светло…</a:t>
            </a:r>
          </a:p>
          <a:p>
            <a:pPr algn="r" eaLnBrk="1" hangingPunct="1">
              <a:lnSpc>
                <a:spcPct val="120000"/>
              </a:lnSpc>
            </a:pPr>
            <a:r>
              <a:rPr lang="ru-RU" altLang="ru-RU" sz="2000" i="1"/>
              <a:t>С. А. Есенин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2875" y="142875"/>
            <a:ext cx="8858250" cy="6572250"/>
          </a:xfrm>
          <a:prstGeom prst="roundRect">
            <a:avLst>
              <a:gd name="adj" fmla="val 833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39" name="Picture 4" descr="D:\загрузка\презентация\esen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357188"/>
            <a:ext cx="3944937" cy="3286125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2857500" y="3852863"/>
            <a:ext cx="57864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/>
              <a:t>Не жаль мне лет, растраченных напрасно,</a:t>
            </a:r>
          </a:p>
          <a:p>
            <a:pPr eaLnBrk="1" hangingPunct="1"/>
            <a:r>
              <a:rPr lang="ru-RU" altLang="ru-RU" b="1" i="1"/>
              <a:t>Не жаль души сиреневую цветь.</a:t>
            </a:r>
          </a:p>
          <a:p>
            <a:pPr eaLnBrk="1" hangingPunct="1"/>
            <a:r>
              <a:rPr lang="ru-RU" altLang="ru-RU" b="1" i="1"/>
              <a:t>В саду горит костер рябины красной,</a:t>
            </a:r>
          </a:p>
          <a:p>
            <a:pPr eaLnBrk="1" hangingPunct="1"/>
            <a:r>
              <a:rPr lang="ru-RU" altLang="ru-RU" b="1" i="1"/>
              <a:t>Но никого не может он согреть.</a:t>
            </a:r>
          </a:p>
          <a:p>
            <a:pPr eaLnBrk="1" hangingPunct="1"/>
            <a:endParaRPr lang="ru-RU" altLang="ru-RU" b="1" i="1"/>
          </a:p>
          <a:p>
            <a:pPr eaLnBrk="1" hangingPunct="1"/>
            <a:r>
              <a:rPr lang="ru-RU" altLang="ru-RU" b="1" i="1"/>
              <a:t>Не обгорят рябиновые кисти,</a:t>
            </a:r>
          </a:p>
          <a:p>
            <a:pPr eaLnBrk="1" hangingPunct="1"/>
            <a:r>
              <a:rPr lang="ru-RU" altLang="ru-RU" b="1" i="1"/>
              <a:t>От желтизны не пропадет трава.</a:t>
            </a:r>
          </a:p>
          <a:p>
            <a:pPr eaLnBrk="1" hangingPunct="1"/>
            <a:r>
              <a:rPr lang="ru-RU" altLang="ru-RU" b="1" i="1"/>
              <a:t>Как дерево роняет тихо листья,</a:t>
            </a:r>
          </a:p>
          <a:p>
            <a:pPr eaLnBrk="1" hangingPunct="1"/>
            <a:r>
              <a:rPr lang="ru-RU" altLang="ru-RU" b="1" i="1"/>
              <a:t>Так я роняю грустные слова.</a:t>
            </a:r>
          </a:p>
          <a:p>
            <a:pPr algn="r" eaLnBrk="1" hangingPunct="1"/>
            <a:r>
              <a:rPr lang="ru-RU" altLang="ru-RU" b="1" i="1"/>
              <a:t> </a:t>
            </a:r>
            <a:r>
              <a:rPr lang="ru-RU" altLang="ru-RU" i="1"/>
              <a:t>С. А. Есенин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1726</TotalTime>
  <Words>596</Words>
  <Application>Microsoft Office PowerPoint</Application>
  <PresentationFormat>Экран (4:3)</PresentationFormat>
  <Paragraphs>103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Wingdings 2</vt:lpstr>
      <vt:lpstr>Perpetua</vt:lpstr>
      <vt:lpstr>Wingdings</vt:lpstr>
      <vt:lpstr>Справедливость</vt:lpstr>
      <vt:lpstr>Презентация PowerPoint</vt:lpstr>
      <vt:lpstr>Презентация PowerPoint</vt:lpstr>
      <vt:lpstr>Александр Сергеевич Пушкин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нового температуростойкого ремонтного композиционного материала и технологии устранения дефектов в системах городского водоснабжения</dc:title>
  <dc:creator>ВячеславЪ</dc:creator>
  <cp:lastModifiedBy>User</cp:lastModifiedBy>
  <cp:revision>124</cp:revision>
  <dcterms:created xsi:type="dcterms:W3CDTF">2009-05-14T15:47:42Z</dcterms:created>
  <dcterms:modified xsi:type="dcterms:W3CDTF">2022-10-28T22:30:00Z</dcterms:modified>
</cp:coreProperties>
</file>