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61" r:id="rId4"/>
    <p:sldId id="263" r:id="rId5"/>
    <p:sldId id="264" r:id="rId6"/>
    <p:sldId id="265" r:id="rId7"/>
    <p:sldId id="262" r:id="rId8"/>
    <p:sldId id="274" r:id="rId9"/>
    <p:sldId id="275" r:id="rId10"/>
    <p:sldId id="276" r:id="rId11"/>
    <p:sldId id="277" r:id="rId12"/>
    <p:sldId id="279" r:id="rId13"/>
    <p:sldId id="280" r:id="rId14"/>
    <p:sldId id="28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394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E68E0-5682-4DAA-BBFB-4E6C95B12DE3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99940E-E5F1-4E4E-BA75-D4AF79AD7E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E68E0-5682-4DAA-BBFB-4E6C95B12DE3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99940E-E5F1-4E4E-BA75-D4AF79AD7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E68E0-5682-4DAA-BBFB-4E6C95B12DE3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99940E-E5F1-4E4E-BA75-D4AF79AD7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E68E0-5682-4DAA-BBFB-4E6C95B12DE3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99940E-E5F1-4E4E-BA75-D4AF79AD7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E68E0-5682-4DAA-BBFB-4E6C95B12DE3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99940E-E5F1-4E4E-BA75-D4AF79AD7E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E68E0-5682-4DAA-BBFB-4E6C95B12DE3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99940E-E5F1-4E4E-BA75-D4AF79AD7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E68E0-5682-4DAA-BBFB-4E6C95B12DE3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99940E-E5F1-4E4E-BA75-D4AF79AD7E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E68E0-5682-4DAA-BBFB-4E6C95B12DE3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99940E-E5F1-4E4E-BA75-D4AF79AD7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E68E0-5682-4DAA-BBFB-4E6C95B12DE3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99940E-E5F1-4E4E-BA75-D4AF79AD7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E68E0-5682-4DAA-BBFB-4E6C95B12DE3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99940E-E5F1-4E4E-BA75-D4AF79AD7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F7E68E0-5682-4DAA-BBFB-4E6C95B12DE3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F99940E-E5F1-4E4E-BA75-D4AF79AD7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F7E68E0-5682-4DAA-BBFB-4E6C95B12DE3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F99940E-E5F1-4E4E-BA75-D4AF79AD7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642918"/>
            <a:ext cx="7772400" cy="2428892"/>
          </a:xfrm>
        </p:spPr>
        <p:txBody>
          <a:bodyPr>
            <a:noAutofit/>
          </a:bodyPr>
          <a:lstStyle/>
          <a:p>
            <a:r>
              <a:rPr lang="ru-RU" sz="32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Детско</a:t>
            </a:r>
            <a:r>
              <a:rPr lang="en-US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родительский </a:t>
            </a:r>
            <a:r>
              <a:rPr lang="en-US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творческий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en-US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развитию дикции и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произношения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«Ярмарка скороговорок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группе компенсирующей направленности для детей с тяжелыми нарушениями речи 5-6 лет</a:t>
            </a:r>
            <a:endParaRPr lang="ru-RU" sz="1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4357694"/>
            <a:ext cx="2714644" cy="1500198"/>
          </a:xfrm>
        </p:spPr>
        <p:txBody>
          <a:bodyPr>
            <a:normAutofit fontScale="77500" lnSpcReduction="20000"/>
          </a:bodyPr>
          <a:lstStyle/>
          <a:p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разработала и воплотила 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Лабузнова Т. М.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№ 18 г. Курска</a:t>
            </a:r>
            <a:endParaRPr lang="en-US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endParaRPr lang="en-US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4443418" cy="1773928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Средства контроля </a:t>
            </a:r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 достоверности реализации </a:t>
            </a:r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проекта:</a:t>
            </a:r>
            <a:endParaRPr lang="ru-RU" sz="3600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1142984"/>
            <a:ext cx="4757742" cy="5212576"/>
          </a:xfrm>
        </p:spPr>
        <p:txBody>
          <a:bodyPr/>
          <a:lstStyle/>
          <a:p>
            <a:pPr lvl="0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альбома «Ярмарка скороговорок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»;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Фото, видеосъемка;</a:t>
            </a:r>
          </a:p>
          <a:p>
            <a:pPr lvl="0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Памятка для родителей «Как работать со скороговоркой»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229500" cy="9144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«Ярмарка скороговорок»</a:t>
            </a:r>
            <a:endParaRPr lang="ru-RU" b="1" spc="50" dirty="0">
              <a:ln w="11430">
                <a:solidFill>
                  <a:schemeClr val="bg1">
                    <a:lumMod val="85000"/>
                    <a:lumOff val="1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D:\МАМИНЫ ДЕЛА-НЕ ЛЕЗТЬ!\4 гр праздник скороговорок\IMG_1783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0479780">
            <a:off x="4658270" y="1468907"/>
            <a:ext cx="3786214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:\МАМИНЫ ДЕЛА-НЕ ЛЕЗТЬ!\4 гр праздник скороговорок\IMG_178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3786190"/>
            <a:ext cx="3429024" cy="25955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D:\МАМИНЫ ДЕЛА-НЕ ЛЕЗТЬ!\4 гр праздник скороговорок\IMG_178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100219">
            <a:off x="393410" y="1869737"/>
            <a:ext cx="3695977" cy="2681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12064"/>
            <a:ext cx="8643998" cy="9144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альбома «Ярмарка скороговорок»</a:t>
            </a:r>
            <a:endParaRPr lang="ru-RU" sz="3200" b="1" spc="50" dirty="0">
              <a:ln w="11430"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:\Users\User\Pictures\img250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19984203">
            <a:off x="591046" y="3970485"/>
            <a:ext cx="1861365" cy="22465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User\Pictures\img24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320155">
            <a:off x="3194051" y="3483030"/>
            <a:ext cx="1928826" cy="25530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User\Pictures\img25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5379526">
            <a:off x="5888401" y="3464953"/>
            <a:ext cx="2026197" cy="34196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C:\Users\User\Pictures\img252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887972">
            <a:off x="3062646" y="1073724"/>
            <a:ext cx="1922408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C:\Users\User\Pictures\img253.jpg"/>
          <p:cNvPicPr/>
          <p:nvPr/>
        </p:nvPicPr>
        <p:blipFill>
          <a:blip r:embed="rId7" cstate="print"/>
          <a:srcRect l="6741" t="703" r="14286" b="821"/>
          <a:stretch>
            <a:fillRect/>
          </a:stretch>
        </p:blipFill>
        <p:spPr bwMode="auto">
          <a:xfrm rot="20296396">
            <a:off x="528972" y="1315827"/>
            <a:ext cx="1785918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C:\Users\User\Pictures\img254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6967138">
            <a:off x="6109254" y="1311626"/>
            <a:ext cx="2087157" cy="2914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>
                  <a:solidFill>
                    <a:schemeClr val="bg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работать со скороговоркой</a:t>
            </a:r>
            <a:endParaRPr lang="ru-RU" b="1" spc="50" dirty="0">
              <a:ln w="11430">
                <a:solidFill>
                  <a:schemeClr val="bg1"/>
                </a:solidFill>
              </a:ln>
              <a:solidFill>
                <a:schemeClr val="accent5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Заниматься можно с самого рождения, </a:t>
            </a: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проговаривая скороговорки малышу чётко и не торопясь! </a:t>
            </a: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Прочитайте ребенку скороговорку, попросите ребенка повторить, объясните сложные слова. </a:t>
            </a: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Повторите скороговорку, при этом задайте темп , хлопая в ладоши. Ритм можно менять, хлопая сначала медленно и постепенно ускоряя темп.</a:t>
            </a: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Проговорите скороговорку, бросая мяч друг другу или перебрасывая мяч из одной руки в другую.</a:t>
            </a: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Предложите повторить скороговорку 3 раза подряд и не сбиться.</a:t>
            </a: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Скороговорку можно произносить с разной интонацией(весело, грустно, сердито, удивленно…)</a:t>
            </a: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Некоторые скороговорки можно переворачивать, тем самым усложняя задачу.</a:t>
            </a: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Занимайтесь регулярно, и красивая речь вашего ребенка будет лучшей наградой за старание!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Совместные занятия и игры с детьми сближают,  дарят радость и детям, и родителям!</a:t>
            </a:r>
          </a:p>
          <a:p>
            <a:pPr algn="ctr"/>
            <a:endParaRPr lang="ru-RU" sz="20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Похожее изображение"/>
          <p:cNvPicPr/>
          <p:nvPr/>
        </p:nvPicPr>
        <p:blipFill>
          <a:blip r:embed="rId3" cstate="print"/>
          <a:srcRect l="19818" t="19091" r="19818" b="18727"/>
          <a:stretch>
            <a:fillRect/>
          </a:stretch>
        </p:blipFill>
        <p:spPr bwMode="auto">
          <a:xfrm>
            <a:off x="6858016" y="1643050"/>
            <a:ext cx="476249" cy="494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endParaRPr lang="ru-RU" sz="5400" b="1" spc="50" dirty="0" smtClean="0">
              <a:ln w="11430">
                <a:solidFill>
                  <a:schemeClr val="bg2">
                    <a:lumMod val="50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2687638" indent="-715963" algn="ctr">
              <a:buNone/>
            </a:pPr>
            <a:r>
              <a:rPr lang="ru-RU" sz="6000" b="1" spc="50" dirty="0" smtClean="0">
                <a:ln w="11430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marL="2687638" indent="-715963" algn="ctr">
              <a:buNone/>
            </a:pPr>
            <a:r>
              <a:rPr lang="ru-RU" sz="6000" b="1" spc="50" dirty="0" smtClean="0">
                <a:ln w="11430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6000" b="1" spc="50" dirty="0">
              <a:ln w="11430">
                <a:solidFill>
                  <a:schemeClr val="bg2">
                    <a:lumMod val="50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50006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643050"/>
            <a:ext cx="8001056" cy="350046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работе над этим проектом меня подтолкнула необходимость привлечь внимание родителей к проблеме автоматизации поставленных звуков в самостоятельной речи детей и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столько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привлечь внимание к  проблемам  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произношении детей, сколько показать родителям разнообразные увлекательные способы работы над дикцией и закреплением правильного произношения поставленных звуков.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76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857232"/>
            <a:ext cx="3143272" cy="1470025"/>
          </a:xfrm>
        </p:spPr>
        <p:txBody>
          <a:bodyPr>
            <a:normAutofit/>
          </a:bodyPr>
          <a:lstStyle/>
          <a:p>
            <a:r>
              <a:rPr lang="ru-RU" sz="3600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36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проекта: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928670"/>
            <a:ext cx="5214974" cy="2143140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ознакомление со скороговоркой как малым фольклорным жанром путем объединения усилий педагогов, логопеда и родителей.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2571768" cy="1500198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1071546"/>
            <a:ext cx="6143668" cy="4929222"/>
          </a:xfrm>
        </p:spPr>
        <p:txBody>
          <a:bodyPr>
            <a:normAutofit fontScale="92500"/>
          </a:bodyPr>
          <a:lstStyle/>
          <a:p>
            <a:pPr lvl="0" algn="l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интерес к народному творчеству через народные игры, потешки и скороговорки;</a:t>
            </a:r>
          </a:p>
          <a:p>
            <a:pPr lvl="0" algn="l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Улучшать дикцию и интонационную выразительность речи;</a:t>
            </a:r>
          </a:p>
          <a:p>
            <a:pPr lvl="0" algn="l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Закреплять правильное произношение звуков в самостоятельной речи;</a:t>
            </a:r>
          </a:p>
          <a:p>
            <a:pPr lvl="0" algn="l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слуховое внимание, память;</a:t>
            </a:r>
          </a:p>
          <a:p>
            <a:pPr lvl="0" algn="l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умение взаимодействовать со сверстниками и взрослыми в процессе совместной работы. </a:t>
            </a:r>
          </a:p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857232"/>
            <a:ext cx="4143404" cy="1357322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работы над проектом: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857232"/>
            <a:ext cx="4357718" cy="4857784"/>
          </a:xfrm>
        </p:spPr>
        <p:txBody>
          <a:bodyPr>
            <a:normAutofit fontScale="92500"/>
          </a:bodyPr>
          <a:lstStyle/>
          <a:p>
            <a:pPr lvl="0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Выявление 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проблемы.</a:t>
            </a:r>
          </a:p>
          <a:p>
            <a:pPr lvl="0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работы над проектом.</a:t>
            </a:r>
          </a:p>
          <a:p>
            <a:pPr lvl="0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Практическая деятельность по решению проблемы.</a:t>
            </a:r>
          </a:p>
          <a:p>
            <a:pPr lvl="0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деятельность.</a:t>
            </a:r>
          </a:p>
          <a:p>
            <a:pPr lvl="0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Средства контроля и обеспечение достоверности реализации проекта.</a:t>
            </a:r>
          </a:p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785794"/>
            <a:ext cx="5500726" cy="1041397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Выявление</a:t>
            </a:r>
            <a:r>
              <a:rPr lang="ru-RU" i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проблемы: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1643050"/>
            <a:ext cx="5643602" cy="3857652"/>
          </a:xfrm>
        </p:spPr>
        <p:txBody>
          <a:bodyPr>
            <a:normAutofit lnSpcReduction="10000"/>
          </a:bodyPr>
          <a:lstStyle/>
          <a:p>
            <a:pPr lvl="0" algn="l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Поставленные логопедом звуки трудно вводятся в самостоятельную речь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детей;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Родители уделяют недостаточно внимания речи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детей;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Необходимо привлечь внимание родителей к данной проблеме и заинтересовать детей и родителей работой со скороговоркой.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4071966" cy="1202424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работы </a:t>
            </a: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проектом:</a:t>
            </a:r>
            <a:endParaRPr lang="ru-RU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642918"/>
            <a:ext cx="6329378" cy="5712642"/>
          </a:xfrm>
        </p:spPr>
        <p:txBody>
          <a:bodyPr>
            <a:normAutofit fontScale="55000" lnSpcReduction="20000"/>
          </a:bodyPr>
          <a:lstStyle/>
          <a:p>
            <a:pPr indent="17463">
              <a:buNone/>
            </a:pPr>
            <a:r>
              <a:rPr lang="ru-RU" sz="3800" i="1" u="sng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3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Сотрудничество детей и родителей по выбору и иллюстрации скороговорок.</a:t>
            </a:r>
          </a:p>
          <a:p>
            <a:pPr lvl="0"/>
            <a:r>
              <a:rPr lang="ru-RU" sz="3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благоприятной атмосферы, обогащение эмоционально-чувственной сферы ребенка.</a:t>
            </a:r>
          </a:p>
          <a:p>
            <a:pPr lvl="0"/>
            <a:r>
              <a:rPr lang="ru-RU" sz="3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творческого воображения, мышления, интонационной выразительности речи, звукопроизношения.</a:t>
            </a:r>
          </a:p>
          <a:p>
            <a:pPr indent="17463">
              <a:buNone/>
            </a:pPr>
            <a:r>
              <a:rPr lang="ru-RU" sz="3800" i="1" u="sng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sz="3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Знакомство с разнообразием скороговорок в непосредственной образовательной деятельности  и дома</a:t>
            </a:r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Подбор </a:t>
            </a:r>
            <a:r>
              <a:rPr lang="ru-RU" sz="3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скороговорок, доступных по содержанию и произношению детям.</a:t>
            </a:r>
          </a:p>
          <a:p>
            <a:r>
              <a:rPr lang="ru-RU" sz="3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 рисунков, иллюстраций, поделок к выставке « Ярмарка скороговорок».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3143272" cy="1857388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Практическая деятельность по решению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проблемы:</a:t>
            </a:r>
            <a:endParaRPr lang="ru-RU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714356"/>
            <a:ext cx="5614998" cy="5641204"/>
          </a:xfrm>
        </p:spPr>
        <p:txBody>
          <a:bodyPr>
            <a:normAutofit fontScale="77500" lnSpcReduction="20000"/>
          </a:bodyPr>
          <a:lstStyle/>
          <a:p>
            <a:pPr indent="17463">
              <a:buNone/>
            </a:pPr>
            <a:r>
              <a:rPr lang="ru-RU" i="1" u="sng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 лексико-грамматических средств языка (словарная работа: подбор однокоренных слов, синонимов, антонимов, определений к словам из скороговорок).</a:t>
            </a:r>
          </a:p>
          <a:p>
            <a:pPr lvl="0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Совершенствование звуковой стороны речи (восприятия речи, произношения, интонационной выразительности).</a:t>
            </a:r>
          </a:p>
          <a:p>
            <a:pPr lvl="0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Взаимосвязь зрительного, слухового и моторного анализаторов.</a:t>
            </a:r>
          </a:p>
          <a:p>
            <a:pPr indent="17463">
              <a:buNone/>
            </a:pPr>
            <a:r>
              <a:rPr lang="ru-RU" i="1" u="sng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Разучивание скороговорок, работа над интонационной выразительностью и дикцией;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Выставка рисунков «Ярмарка скороговорок».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3443286" cy="1345300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Продуктивная </a:t>
            </a:r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деятельность:</a:t>
            </a:r>
            <a:endParaRPr lang="ru-RU" sz="3600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785794"/>
            <a:ext cx="5543560" cy="5569766"/>
          </a:xfrm>
        </p:spPr>
        <p:txBody>
          <a:bodyPr/>
          <a:lstStyle/>
          <a:p>
            <a:pPr lvl="0"/>
            <a:endParaRPr lang="ru-RU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Развлечение </a:t>
            </a:r>
          </a:p>
          <a:p>
            <a:pPr lvl="0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и родителей «Ярмарка скороговорок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»;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Демонстрация иллюстраций и речевого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продукта.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80404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197</TotalTime>
  <Words>526</Words>
  <Application>Microsoft Office PowerPoint</Application>
  <PresentationFormat>Экран (4:3)</PresentationFormat>
  <Paragraphs>77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Метро</vt:lpstr>
      <vt:lpstr>Детско-родительский  творческий проект  по развитию дикции и произношения «Ярмарка скороговорок»  в группе компенсирующей направленности для детей с тяжелыми нарушениями речи 5-6 лет</vt:lpstr>
      <vt:lpstr>Слайд 2</vt:lpstr>
      <vt:lpstr>Цель проекта:</vt:lpstr>
      <vt:lpstr>Задачи проекта:</vt:lpstr>
      <vt:lpstr>Этапы работы над проектом: </vt:lpstr>
      <vt:lpstr>Выявление проблемы: </vt:lpstr>
      <vt:lpstr>Организация  работы над проектом:</vt:lpstr>
      <vt:lpstr>Практическая деятельность по решению проблемы:</vt:lpstr>
      <vt:lpstr>Продуктивная деятельность:</vt:lpstr>
      <vt:lpstr>Средства контроля  и обеспечение достоверности реализации проекта:</vt:lpstr>
      <vt:lpstr>«Ярмарка скороговорок»</vt:lpstr>
      <vt:lpstr>Из альбома «Ярмарка скороговорок»</vt:lpstr>
      <vt:lpstr>Как работать со скороговоркой</vt:lpstr>
      <vt:lpstr>Слайд 14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Детско – родительский творческий проект по развитию дикции и произношения «Ярмарка скороговорок»</dc:title>
  <dc:creator>User</dc:creator>
  <cp:lastModifiedBy>User</cp:lastModifiedBy>
  <cp:revision>27</cp:revision>
  <dcterms:created xsi:type="dcterms:W3CDTF">2017-10-04T19:46:46Z</dcterms:created>
  <dcterms:modified xsi:type="dcterms:W3CDTF">2022-10-26T18:57:40Z</dcterms:modified>
</cp:coreProperties>
</file>