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2" r:id="rId2"/>
    <p:sldId id="260" r:id="rId3"/>
    <p:sldId id="275" r:id="rId4"/>
    <p:sldId id="283" r:id="rId5"/>
    <p:sldId id="284" r:id="rId6"/>
    <p:sldId id="281" r:id="rId7"/>
    <p:sldId id="262" r:id="rId8"/>
    <p:sldId id="263" r:id="rId9"/>
    <p:sldId id="285" r:id="rId10"/>
    <p:sldId id="265" r:id="rId11"/>
    <p:sldId id="276" r:id="rId12"/>
    <p:sldId id="277" r:id="rId13"/>
    <p:sldId id="280" r:id="rId14"/>
    <p:sldId id="266" r:id="rId15"/>
    <p:sldId id="286" r:id="rId16"/>
    <p:sldId id="268" r:id="rId17"/>
    <p:sldId id="278" r:id="rId18"/>
    <p:sldId id="279" r:id="rId19"/>
    <p:sldId id="271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E5FF"/>
    <a:srgbClr val="FFE1E1"/>
    <a:srgbClr val="FFC1C1"/>
    <a:srgbClr val="FFD5D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80" d="100"/>
          <a:sy n="80" d="100"/>
        </p:scale>
        <p:origin x="-88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2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30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344293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Пусть кто-нибудь попробует вычеркнуть из математики степени, и он увидит, что без них далеко не уедешь.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7772400" cy="1199704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М.В. Ломоносов</a:t>
            </a:r>
            <a:endParaRPr lang="ru-RU" sz="2800" i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Рисунок 3" descr="lomonosov.jpg"/>
          <p:cNvPicPr>
            <a:picLocks noChangeAspect="1"/>
          </p:cNvPicPr>
          <p:nvPr/>
        </p:nvPicPr>
        <p:blipFill>
          <a:blip r:embed="rId2" cstate="print"/>
          <a:srcRect t="8095" b="8095"/>
          <a:stretch>
            <a:fillRect/>
          </a:stretch>
        </p:blipFill>
        <p:spPr>
          <a:xfrm>
            <a:off x="251520" y="3356992"/>
            <a:ext cx="3168352" cy="31683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Работа в группах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7667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latin typeface="Bookman Old Style" pitchFamily="18" charset="0"/>
              </a:rPr>
              <a:t>	Расположить шаги в нужном порядке.</a:t>
            </a:r>
            <a:endParaRPr lang="ru-RU" sz="2800" b="1" i="1" dirty="0">
              <a:latin typeface="Bookman Old Style" pitchFamily="18" charset="0"/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1835696" y="1412776"/>
            <a:ext cx="6768752" cy="5340837"/>
            <a:chOff x="1835696" y="1196752"/>
            <a:chExt cx="6768752" cy="4801538"/>
          </a:xfrm>
        </p:grpSpPr>
        <p:sp>
          <p:nvSpPr>
            <p:cNvPr id="7" name="TextBox 6"/>
            <p:cNvSpPr txBox="1"/>
            <p:nvPr/>
          </p:nvSpPr>
          <p:spPr>
            <a:xfrm>
              <a:off x="1835696" y="1196752"/>
              <a:ext cx="5688632" cy="636406"/>
            </a:xfrm>
            <a:prstGeom prst="rect">
              <a:avLst/>
            </a:prstGeom>
            <a:noFill/>
            <a:ln w="28575">
              <a:solidFill>
                <a:srgbClr val="990099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latin typeface="Bookman Old Style" pitchFamily="18" charset="0"/>
                </a:rPr>
                <a:t>Подкоренное выражение (основание степени) больше нуля</a:t>
              </a:r>
              <a:endParaRPr lang="ru-RU" sz="2000" b="1" dirty="0">
                <a:latin typeface="Bookman Old Style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835696" y="2348880"/>
              <a:ext cx="5688632" cy="636406"/>
            </a:xfrm>
            <a:prstGeom prst="rect">
              <a:avLst/>
            </a:prstGeom>
            <a:ln w="28575">
              <a:solidFill>
                <a:srgbClr val="990099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latin typeface="Bookman Old Style" pitchFamily="18" charset="0"/>
                </a:rPr>
                <a:t>Рациональный </a:t>
              </a:r>
              <a:r>
                <a:rPr lang="ru-RU" sz="2000" b="1" dirty="0" smtClean="0">
                  <a:latin typeface="Bookman Old Style" pitchFamily="18" charset="0"/>
                </a:rPr>
                <a:t>показатель</a:t>
              </a:r>
            </a:p>
            <a:p>
              <a:r>
                <a:rPr lang="ru-RU" sz="2000" b="1" dirty="0" smtClean="0">
                  <a:latin typeface="Bookman Old Style" pitchFamily="18" charset="0"/>
                </a:rPr>
                <a:t> представлен в виде </a:t>
              </a:r>
              <a:endParaRPr lang="ru-RU" sz="2000" b="1" dirty="0">
                <a:latin typeface="Bookman Old Style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835696" y="3527280"/>
              <a:ext cx="5688632" cy="913105"/>
            </a:xfrm>
            <a:prstGeom prst="rect">
              <a:avLst/>
            </a:prstGeom>
            <a:ln w="28575">
              <a:solidFill>
                <a:srgbClr val="990099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latin typeface="Bookman Old Style" pitchFamily="18" charset="0"/>
                </a:rPr>
                <a:t>Преобразовать выражение, используя определение и свойства степени с рациональным показателем</a:t>
              </a:r>
              <a:endParaRPr lang="ru-RU" sz="2000" b="1" dirty="0">
                <a:latin typeface="Bookman Old Style" pitchFamily="18" charset="0"/>
              </a:endParaRPr>
            </a:p>
          </p:txBody>
        </p:sp>
        <p:cxnSp>
          <p:nvCxnSpPr>
            <p:cNvPr id="11" name="Прямая со стрелкой 10"/>
            <p:cNvCxnSpPr>
              <a:stCxn id="7" idx="2"/>
              <a:endCxn id="8" idx="0"/>
            </p:cNvCxnSpPr>
            <p:nvPr/>
          </p:nvCxnSpPr>
          <p:spPr>
            <a:xfrm>
              <a:off x="4680012" y="1833158"/>
              <a:ext cx="0" cy="51572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flipH="1">
              <a:off x="7596336" y="5404649"/>
              <a:ext cx="1008112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7" idx="3"/>
            </p:cNvCxnSpPr>
            <p:nvPr/>
          </p:nvCxnSpPr>
          <p:spPr>
            <a:xfrm>
              <a:off x="7524328" y="1514955"/>
              <a:ext cx="1080120" cy="18585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8604448" y="1700808"/>
              <a:ext cx="0" cy="370384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Прямоугольник 47"/>
            <p:cNvSpPr/>
            <p:nvPr/>
          </p:nvSpPr>
          <p:spPr>
            <a:xfrm>
              <a:off x="1835696" y="5085185"/>
              <a:ext cx="5760640" cy="913105"/>
            </a:xfrm>
            <a:prstGeom prst="rect">
              <a:avLst/>
            </a:prstGeom>
            <a:ln w="28575">
              <a:solidFill>
                <a:srgbClr val="990099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latin typeface="Bookman Old Style" pitchFamily="18" charset="0"/>
                </a:rPr>
                <a:t>Процесс выполнения задания завершается, обобщение результата, ответ.</a:t>
              </a:r>
              <a:endParaRPr lang="ru-RU" sz="2000" b="1" dirty="0">
                <a:latin typeface="Bookman Old Style" pitchFamily="18" charset="0"/>
              </a:endParaRPr>
            </a:p>
          </p:txBody>
        </p:sp>
        <p:cxnSp>
          <p:nvCxnSpPr>
            <p:cNvPr id="55" name="Прямая со стрелкой 54"/>
            <p:cNvCxnSpPr>
              <a:stCxn id="8" idx="2"/>
              <a:endCxn id="9" idx="0"/>
            </p:cNvCxnSpPr>
            <p:nvPr/>
          </p:nvCxnSpPr>
          <p:spPr>
            <a:xfrm>
              <a:off x="4680012" y="2985286"/>
              <a:ext cx="0" cy="54199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 стрелкой 69"/>
            <p:cNvCxnSpPr>
              <a:stCxn id="9" idx="2"/>
              <a:endCxn id="48" idx="0"/>
            </p:cNvCxnSpPr>
            <p:nvPr/>
          </p:nvCxnSpPr>
          <p:spPr>
            <a:xfrm>
              <a:off x="4680012" y="4440385"/>
              <a:ext cx="36004" cy="6448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4716016" y="1916832"/>
              <a:ext cx="648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solidFill>
                    <a:schemeClr val="accent2">
                      <a:lumMod val="50000"/>
                    </a:schemeClr>
                  </a:solidFill>
                  <a:latin typeface="Bookman Old Style" pitchFamily="18" charset="0"/>
                </a:rPr>
                <a:t>ДА</a:t>
              </a:r>
              <a:endParaRPr lang="ru-RU" sz="2000" b="1" i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716016" y="4581128"/>
              <a:ext cx="648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solidFill>
                    <a:schemeClr val="accent2">
                      <a:lumMod val="50000"/>
                    </a:schemeClr>
                  </a:solidFill>
                  <a:latin typeface="Bookman Old Style" pitchFamily="18" charset="0"/>
                </a:rPr>
                <a:t>ДА</a:t>
              </a:r>
              <a:endParaRPr lang="ru-RU" sz="2000" b="1" i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668344" y="1196752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solidFill>
                    <a:schemeClr val="accent2">
                      <a:lumMod val="50000"/>
                    </a:schemeClr>
                  </a:solidFill>
                  <a:latin typeface="Bookman Old Style" pitchFamily="18" charset="0"/>
                </a:rPr>
                <a:t>НЕТ</a:t>
              </a:r>
              <a:endParaRPr lang="ru-RU" sz="2000" b="1" i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7524328" y="2750437"/>
              <a:ext cx="1080120" cy="2589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788024" y="3068960"/>
              <a:ext cx="648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solidFill>
                    <a:schemeClr val="accent2">
                      <a:lumMod val="50000"/>
                    </a:schemeClr>
                  </a:solidFill>
                  <a:latin typeface="Bookman Old Style" pitchFamily="18" charset="0"/>
                </a:rPr>
                <a:t>ДА</a:t>
              </a:r>
              <a:endParaRPr lang="ru-RU" sz="2000" b="1" i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668344" y="2426753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solidFill>
                    <a:schemeClr val="accent2">
                      <a:lumMod val="50000"/>
                    </a:schemeClr>
                  </a:solidFill>
                  <a:latin typeface="Bookman Old Style" pitchFamily="18" charset="0"/>
                </a:rPr>
                <a:t>НЕТ</a:t>
              </a:r>
              <a:endParaRPr lang="ru-RU" sz="2000" b="1" i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</p:grpSp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4932040" y="2996952"/>
          <a:ext cx="2491545" cy="432048"/>
        </p:xfrm>
        <a:graphic>
          <a:graphicData uri="http://schemas.openxmlformats.org/presentationml/2006/ole">
            <p:oleObj spid="_x0000_s39937" name="Формула" r:id="rId3" imgW="1168200" imgH="2030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08719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Эталон</a:t>
            </a:r>
            <a:b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«Преобразование степени с рациональным показателем»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9552" y="1340768"/>
            <a:ext cx="2651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Вычислить:</a:t>
            </a:r>
            <a:endParaRPr lang="ru-RU" sz="2800" b="1" i="1" dirty="0">
              <a:latin typeface="Georgia" pitchFamily="18" charset="0"/>
            </a:endParaRPr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3419872" y="1052736"/>
          <a:ext cx="1556481" cy="861032"/>
        </p:xfrm>
        <a:graphic>
          <a:graphicData uri="http://schemas.openxmlformats.org/presentationml/2006/ole">
            <p:oleObj spid="_x0000_s1029" name="Формула" r:id="rId3" imgW="596900" imgH="3302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09600" y="1895475"/>
          <a:ext cx="7112000" cy="3614738"/>
        </p:xfrm>
        <a:graphic>
          <a:graphicData uri="http://schemas.openxmlformats.org/presentationml/2006/ole">
            <p:oleObj spid="_x0000_s1030" name="Формула" r:id="rId4" imgW="2247840" imgH="1143000" progId="Equation.3">
              <p:embed/>
            </p:oleObj>
          </a:graphicData>
        </a:graphic>
      </p:graphicFrame>
      <p:pic>
        <p:nvPicPr>
          <p:cNvPr id="19" name="Picture 9" descr="K:\EG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0392" y="1196752"/>
            <a:ext cx="1043608" cy="566622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611560" y="2708920"/>
            <a:ext cx="2232248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71800" y="2708920"/>
            <a:ext cx="2232248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6056" y="2636912"/>
            <a:ext cx="3024336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1560" y="3789040"/>
            <a:ext cx="244827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59832" y="3933056"/>
            <a:ext cx="172819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1560" y="4653136"/>
            <a:ext cx="2376264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08720"/>
            <a:ext cx="8858250" cy="71437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2400" i="1" dirty="0" smtClean="0">
                <a:solidFill>
                  <a:schemeClr val="tx1"/>
                </a:solidFill>
                <a:effectLst/>
                <a:latin typeface="Georgia" pitchFamily="18" charset="0"/>
              </a:rPr>
              <a:t>Найдите значение выражения:</a:t>
            </a:r>
            <a:endParaRPr lang="ru-RU" sz="2800" i="1" dirty="0" smtClean="0"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graphicFrame>
        <p:nvGraphicFramePr>
          <p:cNvPr id="22" name="Object 3"/>
          <p:cNvGraphicFramePr>
            <a:graphicFrameLocks noChangeAspect="1"/>
          </p:cNvGraphicFramePr>
          <p:nvPr/>
        </p:nvGraphicFramePr>
        <p:xfrm>
          <a:off x="5940152" y="548680"/>
          <a:ext cx="1224136" cy="1506567"/>
        </p:xfrm>
        <a:graphic>
          <a:graphicData uri="http://schemas.openxmlformats.org/presentationml/2006/ole">
            <p:oleObj spid="_x0000_s2051" name="Формула" r:id="rId3" imgW="634725" imgH="710891" progId="Equation.3">
              <p:embed/>
            </p:oleObj>
          </a:graphicData>
        </a:graphic>
      </p:graphicFrame>
      <p:sp>
        <p:nvSpPr>
          <p:cNvPr id="23" name="Заголовок 1"/>
          <p:cNvSpPr txBox="1">
            <a:spLocks/>
          </p:cNvSpPr>
          <p:nvPr/>
        </p:nvSpPr>
        <p:spPr>
          <a:xfrm>
            <a:off x="0" y="0"/>
            <a:ext cx="8858250" cy="714375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Задание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24" name="Picture 9" descr="K:\E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0"/>
            <a:ext cx="1043608" cy="566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Упражнения: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268760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3200" b="1" i="1" dirty="0" smtClean="0">
                <a:latin typeface="Bookman Old Style" pitchFamily="18" charset="0"/>
              </a:rPr>
              <a:t>У: №472(3,4) стр. 162</a:t>
            </a:r>
          </a:p>
          <a:p>
            <a:pPr marL="514350" indent="-514350">
              <a:buAutoNum type="arabicParenR"/>
            </a:pPr>
            <a:r>
              <a:rPr lang="ru-RU" sz="3200" b="1" i="1" dirty="0" smtClean="0">
                <a:latin typeface="Bookman Old Style" pitchFamily="18" charset="0"/>
              </a:rPr>
              <a:t>У: №476(1,4) стр. 162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Работа в парах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836712"/>
            <a:ext cx="8316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i="1" dirty="0" smtClean="0">
              <a:latin typeface="Bookman Old Style" pitchFamily="18" charset="0"/>
            </a:endParaRPr>
          </a:p>
          <a:p>
            <a:r>
              <a:rPr lang="ru-RU" sz="2800" b="1" i="1" dirty="0" smtClean="0">
                <a:latin typeface="Georgia" pitchFamily="18" charset="0"/>
              </a:rPr>
              <a:t>Найдите значения выражений:</a:t>
            </a:r>
            <a:endParaRPr lang="ru-RU" sz="2800" b="1" i="1" dirty="0">
              <a:latin typeface="Bookman Old Style" pitchFamily="18" charset="0"/>
            </a:endParaRPr>
          </a:p>
        </p:txBody>
      </p:sp>
      <p:pic>
        <p:nvPicPr>
          <p:cNvPr id="8" name="Picture 9" descr="K:\E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916832"/>
            <a:ext cx="1043608" cy="566622"/>
          </a:xfrm>
          <a:prstGeom prst="rect">
            <a:avLst/>
          </a:prstGeom>
          <a:noFill/>
        </p:spPr>
      </p:pic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467544" y="2204864"/>
          <a:ext cx="2479675" cy="2343150"/>
        </p:xfrm>
        <a:graphic>
          <a:graphicData uri="http://schemas.openxmlformats.org/presentationml/2006/ole">
            <p:oleObj spid="_x0000_s32771" name="Формула" r:id="rId4" imgW="965200" imgH="914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Работа в парах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8" name="Picture 9" descr="K:\E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43608" cy="566622"/>
          </a:xfrm>
          <a:prstGeom prst="rect">
            <a:avLst/>
          </a:prstGeom>
          <a:noFill/>
        </p:spPr>
      </p:pic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07950" y="1055688"/>
          <a:ext cx="9021763" cy="3381375"/>
        </p:xfrm>
        <a:graphic>
          <a:graphicData uri="http://schemas.openxmlformats.org/presentationml/2006/ole">
            <p:oleObj spid="_x0000_s37892" name="Формула" r:id="rId4" imgW="3581400" imgH="1346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Самостоятельная работа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126876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Вариант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43600" y="126876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Вариант 2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31751" name="Формула" r:id="rId3" imgW="391303" imgH="739129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/>
          </p:cNvGraphicFramePr>
          <p:nvPr/>
        </p:nvGraphicFramePr>
        <p:xfrm>
          <a:off x="1691680" y="2204864"/>
          <a:ext cx="6096000" cy="4064000"/>
        </p:xfrm>
        <a:graphic>
          <a:graphicData uri="http://schemas.openxmlformats.org/presentationml/2006/ole">
            <p:oleObj spid="_x0000_s31752" name="Формула" r:id="rId4" imgW="0" imgH="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179512" y="1916832"/>
          <a:ext cx="3818148" cy="2545432"/>
        </p:xfrm>
        <a:graphic>
          <a:graphicData uri="http://schemas.openxmlformats.org/presentationml/2006/ole">
            <p:oleObj spid="_x0000_s31753" name="Формула" r:id="rId5" imgW="1371600" imgH="914400" progId="Equation.3">
              <p:embed/>
            </p:oleObj>
          </a:graphicData>
        </a:graphic>
      </p:graphicFrame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5004048" y="1988840"/>
          <a:ext cx="3817937" cy="2546350"/>
        </p:xfrm>
        <a:graphic>
          <a:graphicData uri="http://schemas.openxmlformats.org/presentationml/2006/ole">
            <p:oleObj spid="_x0000_s31754" name="Формула" r:id="rId6" imgW="1371600" imgH="914400" progId="Equation.3">
              <p:embed/>
            </p:oleObj>
          </a:graphicData>
        </a:graphic>
      </p:graphicFrame>
      <p:pic>
        <p:nvPicPr>
          <p:cNvPr id="13" name="Picture 9" descr="K:\EG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84368" y="188640"/>
            <a:ext cx="1043608" cy="566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2068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Проверка самостоятельной работы по эталону</a:t>
            </a:r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323528" y="764704"/>
          <a:ext cx="7076488" cy="2592288"/>
        </p:xfrm>
        <a:graphic>
          <a:graphicData uri="http://schemas.openxmlformats.org/presentationml/2006/ole">
            <p:oleObj spid="_x0000_s30723" name="Формула" r:id="rId3" imgW="3606800" imgH="1320800" progId="Equation.3">
              <p:embed/>
            </p:oleObj>
          </a:graphicData>
        </a:graphic>
      </p:graphicFrame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323528" y="3501008"/>
          <a:ext cx="7611135" cy="2448272"/>
        </p:xfrm>
        <a:graphic>
          <a:graphicData uri="http://schemas.openxmlformats.org/presentationml/2006/ole">
            <p:oleObj spid="_x0000_s30724" name="Формула" r:id="rId4" imgW="3632200" imgH="1168400" progId="Equation.3">
              <p:embed/>
            </p:oleObj>
          </a:graphicData>
        </a:graphic>
      </p:graphicFrame>
      <p:pic>
        <p:nvPicPr>
          <p:cNvPr id="47" name="Picture 9" descr="K:\EG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476672"/>
            <a:ext cx="1043608" cy="566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Упражнения: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26876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№476(5,6)</a:t>
            </a:r>
            <a:endParaRPr lang="ru-RU" sz="3200" b="1" i="1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Домашнее задание: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90579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У: стр. 156-158(</a:t>
            </a:r>
            <a:r>
              <a:rPr lang="ru-RU" sz="3600" b="1" dirty="0" err="1" smtClean="0">
                <a:latin typeface="Georgia" pitchFamily="18" charset="0"/>
              </a:rPr>
              <a:t>чит</a:t>
            </a:r>
            <a:r>
              <a:rPr lang="ru-RU" sz="3600" b="1" dirty="0" smtClean="0">
                <a:latin typeface="Georgia" pitchFamily="18" charset="0"/>
              </a:rPr>
              <a:t>.), </a:t>
            </a:r>
          </a:p>
          <a:p>
            <a:pPr algn="ctr"/>
            <a:r>
              <a:rPr lang="ru-RU" sz="3600" b="1" dirty="0" smtClean="0">
                <a:latin typeface="Georgia" pitchFamily="18" charset="0"/>
              </a:rPr>
              <a:t>№470, 472(1,2), 478(1,3)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02128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Арифметическим корнем </a:t>
            </a: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n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– ой степени (</a:t>
            </a: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n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</a:t>
            </a:r>
            <a:r>
              <a:rPr lang="el-GR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ϵ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</a:t>
            </a: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N, n≥2)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из неотрицательного числа </a:t>
            </a: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a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называется …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Арифметический корень </a:t>
            </a: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n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– ой степени </a:t>
            </a:r>
            <a:r>
              <a:rPr lang="ru-RU" sz="2400" b="1" i="1" dirty="0" smtClean="0">
                <a:latin typeface="Bookman Old Style" pitchFamily="18" charset="0"/>
              </a:rPr>
              <a:t>обозначают      , где а - …, </a:t>
            </a:r>
            <a:r>
              <a:rPr lang="en-US" sz="2400" b="1" i="1" dirty="0" smtClean="0">
                <a:latin typeface="Bookman Old Style" pitchFamily="18" charset="0"/>
              </a:rPr>
              <a:t>n</a:t>
            </a:r>
            <a:r>
              <a:rPr lang="ru-RU" sz="2400" b="1" i="1" dirty="0" smtClean="0">
                <a:latin typeface="Bookman Old Style" pitchFamily="18" charset="0"/>
              </a:rPr>
              <a:t> - … </a:t>
            </a:r>
          </a:p>
          <a:p>
            <a:pPr marL="624078" indent="-514350" algn="just">
              <a:buFont typeface="+mj-lt"/>
              <a:buAutoNum type="arabicPeriod"/>
            </a:pPr>
            <a:endParaRPr lang="ru-RU" sz="2400" b="1" i="1" dirty="0" smtClean="0">
              <a:latin typeface="Bookman Old Style" pitchFamily="18" charset="0"/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sz="2400" b="1" i="1" dirty="0" smtClean="0">
                <a:latin typeface="Georgia" pitchFamily="18" charset="0"/>
              </a:rPr>
              <a:t>Значением выражения                                           является </a:t>
            </a:r>
            <a:r>
              <a:rPr lang="ru-RU" sz="2400" b="1" i="1" dirty="0" smtClean="0">
                <a:latin typeface="Georgia" pitchFamily="18" charset="0"/>
              </a:rPr>
              <a:t>…</a:t>
            </a:r>
            <a:endParaRPr lang="ru-RU" sz="2400" b="1" i="1" dirty="0" smtClean="0">
              <a:latin typeface="Georgia" pitchFamily="18" charset="0"/>
            </a:endParaRPr>
          </a:p>
          <a:p>
            <a:pPr marL="624078" indent="-514350">
              <a:buFont typeface="+mj-lt"/>
              <a:buAutoNum type="arabicPeriod"/>
            </a:pPr>
            <a:endParaRPr lang="ru-RU" sz="2400" b="1" i="1" dirty="0" smtClean="0">
              <a:latin typeface="Georgia" pitchFamily="18" charset="0"/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sz="2400" b="1" i="1" dirty="0" smtClean="0">
                <a:latin typeface="Georgia" pitchFamily="18" charset="0"/>
              </a:rPr>
              <a:t>Значением выражения                является </a:t>
            </a:r>
            <a:r>
              <a:rPr lang="ru-RU" sz="2400" b="1" i="1" dirty="0" smtClean="0">
                <a:latin typeface="Georgia" pitchFamily="18" charset="0"/>
              </a:rPr>
              <a:t>…</a:t>
            </a:r>
            <a:endParaRPr lang="ru-RU" sz="2400" b="1" i="1" dirty="0" smtClean="0">
              <a:latin typeface="Georgia" pitchFamily="18" charset="0"/>
            </a:endParaRPr>
          </a:p>
          <a:p>
            <a:pPr marL="624078" indent="-514350">
              <a:buFont typeface="+mj-lt"/>
              <a:buAutoNum type="arabicPeriod"/>
            </a:pPr>
            <a:endParaRPr lang="ru-RU" sz="2400" b="1" i="1" dirty="0" smtClean="0">
              <a:latin typeface="Georgia" pitchFamily="18" charset="0"/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sz="2400" b="1" i="1" dirty="0" smtClean="0">
                <a:latin typeface="Georgia" pitchFamily="18" charset="0"/>
              </a:rPr>
              <a:t>Значением выражения                            </a:t>
            </a:r>
            <a:r>
              <a:rPr lang="ru-RU" sz="2400" b="1" i="1" dirty="0" smtClean="0">
                <a:latin typeface="Georgia" pitchFamily="18" charset="0"/>
              </a:rPr>
              <a:t>является …</a:t>
            </a:r>
            <a:endParaRPr lang="ru-RU" sz="2400" b="1" i="1" dirty="0" smtClean="0">
              <a:latin typeface="Georgia" pitchFamily="18" charset="0"/>
            </a:endParaRPr>
          </a:p>
          <a:p>
            <a:pPr marL="624078" indent="-514350">
              <a:buNone/>
            </a:pPr>
            <a:endParaRPr lang="ru-RU" sz="2400" b="1" i="1" dirty="0" smtClean="0">
              <a:latin typeface="Georgia" pitchFamily="18" charset="0"/>
            </a:endParaRPr>
          </a:p>
          <a:p>
            <a:pPr marL="624078" indent="-514350">
              <a:buFont typeface="+mj-lt"/>
              <a:buAutoNum type="arabicPeriod"/>
            </a:pPr>
            <a:endParaRPr lang="ru-RU" sz="2400" b="1" i="1" dirty="0" smtClean="0">
              <a:latin typeface="Georgia" pitchFamily="18" charset="0"/>
            </a:endParaRPr>
          </a:p>
          <a:p>
            <a:pPr marL="624078" indent="-514350">
              <a:buFont typeface="+mj-lt"/>
              <a:buAutoNum type="arabicPeriod"/>
            </a:pPr>
            <a:endParaRPr lang="ru-RU" sz="2800" b="1" i="1" dirty="0" smtClean="0"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Закончить предложения: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2915816" y="2060848"/>
          <a:ext cx="504056" cy="477527"/>
        </p:xfrm>
        <a:graphic>
          <a:graphicData uri="http://schemas.openxmlformats.org/presentationml/2006/ole">
            <p:oleObj spid="_x0000_s10249" name="Формула" r:id="rId3" imgW="241300" imgH="228600" progId="Equation.3">
              <p:embed/>
            </p:oleObj>
          </a:graphicData>
        </a:graphic>
      </p:graphicFrame>
      <p:pic>
        <p:nvPicPr>
          <p:cNvPr id="5" name="Picture 9" descr="K:\E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492896"/>
            <a:ext cx="1043608" cy="566622"/>
          </a:xfrm>
          <a:prstGeom prst="rect">
            <a:avLst/>
          </a:prstGeom>
          <a:noFill/>
        </p:spPr>
      </p:pic>
      <p:sp>
        <p:nvSpPr>
          <p:cNvPr id="10243" name="AutoShape 3" descr="https://ege.sdamgia.ru/formula/svg/a7/a7e6c30f5890e6ff467898dc7dc221b6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860032" y="2924944"/>
          <a:ext cx="3122612" cy="482387"/>
        </p:xfrm>
        <a:graphic>
          <a:graphicData uri="http://schemas.openxmlformats.org/presentationml/2006/ole">
            <p:oleObj spid="_x0000_s10250" name="Формула" r:id="rId5" imgW="1562100" imgH="24130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716016" y="4118761"/>
          <a:ext cx="1080120" cy="454787"/>
        </p:xfrm>
        <a:graphic>
          <a:graphicData uri="http://schemas.openxmlformats.org/presentationml/2006/ole">
            <p:oleObj spid="_x0000_s10251" name="Формула" r:id="rId6" imgW="482391" imgH="203112" progId="Equation.3">
              <p:embed/>
            </p:oleObj>
          </a:graphicData>
        </a:graphic>
      </p:graphicFrame>
      <p:pic>
        <p:nvPicPr>
          <p:cNvPr id="11" name="Picture 9" descr="K:\E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3501008"/>
            <a:ext cx="1043608" cy="566622"/>
          </a:xfrm>
          <a:prstGeom prst="rect">
            <a:avLst/>
          </a:prstGeom>
          <a:noFill/>
        </p:spPr>
      </p:pic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860032" y="4965171"/>
          <a:ext cx="1800200" cy="480053"/>
        </p:xfrm>
        <a:graphic>
          <a:graphicData uri="http://schemas.openxmlformats.org/presentationml/2006/ole">
            <p:oleObj spid="_x0000_s10252" name="Формула" r:id="rId7" imgW="761669" imgH="203112" progId="Equation.3">
              <p:embed/>
            </p:oleObj>
          </a:graphicData>
        </a:graphic>
      </p:graphicFrame>
      <p:pic>
        <p:nvPicPr>
          <p:cNvPr id="13" name="Picture 9" descr="K:\E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4585320"/>
            <a:ext cx="1043608" cy="566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Рефлексия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124744"/>
          <a:ext cx="8712968" cy="4663440"/>
        </p:xfrm>
        <a:graphic>
          <a:graphicData uri="http://schemas.openxmlformats.org/drawingml/2006/table">
            <a:tbl>
              <a:tblPr/>
              <a:tblGrid>
                <a:gridCol w="4400716"/>
                <a:gridCol w="4312252"/>
              </a:tblGrid>
              <a:tr h="3528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1. На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уроке я </a:t>
                      </a: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работал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2. Своей работой на уроке 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3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</a:t>
                      </a: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Урок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для меня показался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4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За урок 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5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Мое настроение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6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Материал урока мне был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dirty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7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Домашнее задание мне кажется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активно / пассивно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доволен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не доволен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коротким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длинным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не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устал / </a:t>
                      </a:r>
                      <a:r>
                        <a:rPr lang="ru-RU" sz="1800" b="1" cap="all" dirty="0" err="1">
                          <a:latin typeface="Times New Roman"/>
                          <a:ea typeface="SimSun"/>
                        </a:rPr>
                        <a:t>устал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стало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лучше / стало хуже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понятен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не понятен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полезен / бесполезен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интересен / скучен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легким / трудным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интересным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 </a:t>
                      </a:r>
                      <a:r>
                        <a:rPr lang="ru-RU" sz="1800" b="1" cap="all">
                          <a:latin typeface="Times New Roman"/>
                          <a:ea typeface="SimSun"/>
                        </a:rPr>
                        <a:t>не </a:t>
                      </a:r>
                      <a:r>
                        <a:rPr lang="ru-RU" sz="1800" b="1" cap="all" smtClean="0">
                          <a:latin typeface="Times New Roman"/>
                          <a:ea typeface="SimSun"/>
                        </a:rPr>
                        <a:t>интересным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Индивидуальное задание 1: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0" y="692696"/>
            <a:ext cx="9144000" cy="15121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tabLst/>
              <a:defRPr/>
            </a:pPr>
            <a:endParaRPr kumimoji="0" lang="ru-RU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05273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	</a:t>
            </a:r>
            <a:r>
              <a:rPr lang="ru-RU" sz="2800" b="1" i="1" dirty="0" smtClean="0">
                <a:latin typeface="Bookman Old Style" pitchFamily="18" charset="0"/>
              </a:rPr>
              <a:t>Вычислить 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379788" y="765175"/>
          <a:ext cx="1109662" cy="790575"/>
        </p:xfrm>
        <a:graphic>
          <a:graphicData uri="http://schemas.openxmlformats.org/presentationml/2006/ole">
            <p:oleObj spid="_x0000_s6147" name="Формула" r:id="rId3" imgW="355292" imgH="253780" progId="Equation.3">
              <p:embed/>
            </p:oleObj>
          </a:graphicData>
        </a:graphic>
      </p:graphicFrame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755576" y="2564904"/>
          <a:ext cx="7881938" cy="2482850"/>
        </p:xfrm>
        <a:graphic>
          <a:graphicData uri="http://schemas.openxmlformats.org/presentationml/2006/ole">
            <p:oleObj spid="_x0000_s6148" name="Формула" r:id="rId4" imgW="2971800" imgH="93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Индивидуальное задание: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0" y="692696"/>
            <a:ext cx="9144000" cy="15121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tabLst/>
              <a:defRPr/>
            </a:pPr>
            <a:endParaRPr kumimoji="0" lang="ru-RU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05273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	</a:t>
            </a:r>
            <a:r>
              <a:rPr lang="ru-RU" sz="2800" b="1" i="1" dirty="0" smtClean="0">
                <a:latin typeface="Bookman Old Style" pitchFamily="18" charset="0"/>
              </a:rPr>
              <a:t>Вычислить 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379788" y="765175"/>
          <a:ext cx="1109662" cy="790575"/>
        </p:xfrm>
        <a:graphic>
          <a:graphicData uri="http://schemas.openxmlformats.org/presentationml/2006/ole">
            <p:oleObj spid="_x0000_s34821" name="Формула" r:id="rId3" imgW="355292" imgH="253780" progId="Equation.3">
              <p:embed/>
            </p:oleObj>
          </a:graphicData>
        </a:graphic>
      </p:graphicFrame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755576" y="2132856"/>
          <a:ext cx="2795588" cy="1195387"/>
        </p:xfrm>
        <a:graphic>
          <a:graphicData uri="http://schemas.openxmlformats.org/presentationml/2006/ole">
            <p:oleObj spid="_x0000_s34822" name="Формула" r:id="rId4" imgW="1054100" imgH="482600" progId="Equation.3">
              <p:embed/>
            </p:oleObj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827584" y="3356992"/>
          <a:ext cx="4385942" cy="1080120"/>
        </p:xfrm>
        <a:graphic>
          <a:graphicData uri="http://schemas.openxmlformats.org/presentationml/2006/ole">
            <p:oleObj spid="_x0000_s34823" name="Формула" r:id="rId5" imgW="17018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Индивидуальное задание 2: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0" y="692696"/>
            <a:ext cx="9144000" cy="15121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tabLst/>
              <a:defRPr/>
            </a:pPr>
            <a:endParaRPr kumimoji="0" lang="ru-RU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052736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	</a:t>
            </a:r>
            <a:r>
              <a:rPr lang="ru-RU" sz="2800" b="1" i="1" dirty="0" smtClean="0">
                <a:latin typeface="Bookman Old Style" pitchFamily="18" charset="0"/>
              </a:rPr>
              <a:t>Найти арифметический корень пятой степени чисел -32 и 243.</a:t>
            </a:r>
          </a:p>
          <a:p>
            <a:pPr algn="just"/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Индивидуальное задание.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0" y="692696"/>
            <a:ext cx="9144000" cy="15121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tabLst/>
              <a:defRPr/>
            </a:pPr>
            <a:endParaRPr kumimoji="0" lang="ru-RU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700808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Bookman Old Style" pitchFamily="18" charset="0"/>
              </a:rPr>
              <a:t>– Какое задание вы должны были выполнить? </a:t>
            </a:r>
          </a:p>
          <a:p>
            <a:endParaRPr lang="ru-RU" sz="2400" b="1" i="1" dirty="0" smtClean="0">
              <a:latin typeface="Bookman Old Style" pitchFamily="18" charset="0"/>
            </a:endParaRPr>
          </a:p>
          <a:p>
            <a:r>
              <a:rPr lang="ru-RU" sz="2400" b="1" i="1" dirty="0" smtClean="0">
                <a:latin typeface="Bookman Old Style" pitchFamily="18" charset="0"/>
              </a:rPr>
              <a:t>– Какой способ вы использовали при выполнении задания? </a:t>
            </a:r>
          </a:p>
          <a:p>
            <a:endParaRPr lang="ru-RU" sz="2400" b="1" i="1" dirty="0" smtClean="0">
              <a:latin typeface="Bookman Old Style" pitchFamily="18" charset="0"/>
            </a:endParaRPr>
          </a:p>
          <a:p>
            <a:r>
              <a:rPr lang="ru-RU" sz="2400" b="1" i="1" dirty="0" smtClean="0">
                <a:latin typeface="Bookman Old Style" pitchFamily="18" charset="0"/>
              </a:rPr>
              <a:t>– Вы справились с заданием? Если нет, то почему?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– Как вы думаете, какая цель сегодня стоит перед вами? </a:t>
            </a:r>
            <a:endParaRPr lang="ru-RU" sz="24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500306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Степень с рациональным показателем</a:t>
            </a:r>
            <a:endParaRPr lang="ru-RU" sz="4400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Определение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6296" y="6396335"/>
            <a:ext cx="190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У: стр. 156</a:t>
            </a:r>
            <a:endParaRPr lang="ru-RU" sz="2400" b="1" dirty="0"/>
          </a:p>
        </p:txBody>
      </p:sp>
      <p:graphicFrame>
        <p:nvGraphicFramePr>
          <p:cNvPr id="2" name="Object 58"/>
          <p:cNvGraphicFramePr>
            <a:graphicFrameLocks noChangeAspect="1"/>
          </p:cNvGraphicFramePr>
          <p:nvPr/>
        </p:nvGraphicFramePr>
        <p:xfrm>
          <a:off x="1776413" y="917575"/>
          <a:ext cx="5729287" cy="1454150"/>
        </p:xfrm>
        <a:graphic>
          <a:graphicData uri="http://schemas.openxmlformats.org/presentationml/2006/ole">
            <p:oleObj spid="_x0000_s3078" name="Формула" r:id="rId3" imgW="2197080" imgH="558720" progId="Equation.3">
              <p:embed/>
            </p:oleObj>
          </a:graphicData>
        </a:graphic>
      </p:graphicFrame>
      <p:graphicFrame>
        <p:nvGraphicFramePr>
          <p:cNvPr id="4" name="Object 58"/>
          <p:cNvGraphicFramePr>
            <a:graphicFrameLocks noChangeAspect="1"/>
          </p:cNvGraphicFramePr>
          <p:nvPr/>
        </p:nvGraphicFramePr>
        <p:xfrm>
          <a:off x="1582738" y="3784600"/>
          <a:ext cx="6269037" cy="1587500"/>
        </p:xfrm>
        <a:graphic>
          <a:graphicData uri="http://schemas.openxmlformats.org/presentationml/2006/ole">
            <p:oleObj spid="_x0000_s3079" name="Формула" r:id="rId4" imgW="2895480" imgH="736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Свойства показателей степеней: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6296" y="6396335"/>
            <a:ext cx="190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У: стр. 156</a:t>
            </a:r>
            <a:endParaRPr lang="ru-RU" sz="2400" b="1" dirty="0"/>
          </a:p>
        </p:txBody>
      </p:sp>
      <p:graphicFrame>
        <p:nvGraphicFramePr>
          <p:cNvPr id="36869" name="Object 5"/>
          <p:cNvGraphicFramePr>
            <a:graphicFrameLocks noChangeAspect="1"/>
          </p:cNvGraphicFramePr>
          <p:nvPr/>
        </p:nvGraphicFramePr>
        <p:xfrm>
          <a:off x="1979712" y="692696"/>
          <a:ext cx="5019675" cy="461962"/>
        </p:xfrm>
        <a:graphic>
          <a:graphicData uri="http://schemas.openxmlformats.org/presentationml/2006/ole">
            <p:oleObj spid="_x0000_s36877" name="Формула" r:id="rId3" imgW="2209800" imgH="203200" progId="Equation.3">
              <p:embed/>
            </p:oleObj>
          </a:graphicData>
        </a:graphic>
      </p:graphicFrame>
      <p:graphicFrame>
        <p:nvGraphicFramePr>
          <p:cNvPr id="38977" name="Object 65"/>
          <p:cNvGraphicFramePr>
            <a:graphicFrameLocks noChangeAspect="1"/>
          </p:cNvGraphicFramePr>
          <p:nvPr/>
        </p:nvGraphicFramePr>
        <p:xfrm>
          <a:off x="395536" y="1484784"/>
          <a:ext cx="2938462" cy="687387"/>
        </p:xfrm>
        <a:graphic>
          <a:graphicData uri="http://schemas.openxmlformats.org/presentationml/2006/ole">
            <p:oleObj spid="_x0000_s36878" name="Формула" r:id="rId4" imgW="977900" imgH="228600" progId="Equation.3">
              <p:embed/>
            </p:oleObj>
          </a:graphicData>
        </a:graphic>
      </p:graphicFrame>
      <p:graphicFrame>
        <p:nvGraphicFramePr>
          <p:cNvPr id="38980" name="Object 68"/>
          <p:cNvGraphicFramePr>
            <a:graphicFrameLocks noChangeAspect="1"/>
          </p:cNvGraphicFramePr>
          <p:nvPr/>
        </p:nvGraphicFramePr>
        <p:xfrm>
          <a:off x="395536" y="1988840"/>
          <a:ext cx="3041650" cy="1265238"/>
        </p:xfrm>
        <a:graphic>
          <a:graphicData uri="http://schemas.openxmlformats.org/presentationml/2006/ole">
            <p:oleObj spid="_x0000_s36879" name="Формула" r:id="rId5" imgW="838200" imgH="419100" progId="Equation.3">
              <p:embed/>
            </p:oleObj>
          </a:graphicData>
        </a:graphic>
      </p:graphicFrame>
      <p:graphicFrame>
        <p:nvGraphicFramePr>
          <p:cNvPr id="38983" name="Object 71"/>
          <p:cNvGraphicFramePr>
            <a:graphicFrameLocks noChangeAspect="1"/>
          </p:cNvGraphicFramePr>
          <p:nvPr/>
        </p:nvGraphicFramePr>
        <p:xfrm>
          <a:off x="467544" y="3212976"/>
          <a:ext cx="2819400" cy="704850"/>
        </p:xfrm>
        <a:graphic>
          <a:graphicData uri="http://schemas.openxmlformats.org/presentationml/2006/ole">
            <p:oleObj spid="_x0000_s36880" name="Формула" r:id="rId6" imgW="914400" imgH="228600" progId="Equation.3">
              <p:embed/>
            </p:oleObj>
          </a:graphicData>
        </a:graphic>
      </p:graphicFrame>
      <p:graphicFrame>
        <p:nvGraphicFramePr>
          <p:cNvPr id="38984" name="Object 72"/>
          <p:cNvGraphicFramePr>
            <a:graphicFrameLocks noChangeAspect="1"/>
          </p:cNvGraphicFramePr>
          <p:nvPr/>
        </p:nvGraphicFramePr>
        <p:xfrm>
          <a:off x="467544" y="4005064"/>
          <a:ext cx="3519488" cy="720725"/>
        </p:xfrm>
        <a:graphic>
          <a:graphicData uri="http://schemas.openxmlformats.org/presentationml/2006/ole">
            <p:oleObj spid="_x0000_s36881" name="Формула" r:id="rId7" imgW="1117600" imgH="228600" progId="Equation.3">
              <p:embed/>
            </p:oleObj>
          </a:graphicData>
        </a:graphic>
      </p:graphicFrame>
      <p:graphicFrame>
        <p:nvGraphicFramePr>
          <p:cNvPr id="38985" name="Object 73"/>
          <p:cNvGraphicFramePr>
            <a:graphicFrameLocks noChangeAspect="1"/>
          </p:cNvGraphicFramePr>
          <p:nvPr/>
        </p:nvGraphicFramePr>
        <p:xfrm>
          <a:off x="539552" y="4653136"/>
          <a:ext cx="2371256" cy="1151656"/>
        </p:xfrm>
        <a:graphic>
          <a:graphicData uri="http://schemas.openxmlformats.org/presentationml/2006/ole">
            <p:oleObj spid="_x0000_s36882" name="Формула" r:id="rId8" imgW="863225" imgH="418918" progId="Equation.3">
              <p:embed/>
            </p:oleObj>
          </a:graphicData>
        </a:graphic>
      </p:graphicFrame>
      <p:graphicFrame>
        <p:nvGraphicFramePr>
          <p:cNvPr id="3" name="Object 73"/>
          <p:cNvGraphicFramePr>
            <a:graphicFrameLocks noChangeAspect="1"/>
          </p:cNvGraphicFramePr>
          <p:nvPr/>
        </p:nvGraphicFramePr>
        <p:xfrm>
          <a:off x="6948264" y="1196752"/>
          <a:ext cx="1882775" cy="1082675"/>
        </p:xfrm>
        <a:graphic>
          <a:graphicData uri="http://schemas.openxmlformats.org/presentationml/2006/ole">
            <p:oleObj spid="_x0000_s36883" name="Формула" r:id="rId9" imgW="685800" imgH="393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8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8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1138</TotalTime>
  <Words>269</Words>
  <Application>Microsoft Office PowerPoint</Application>
  <PresentationFormat>Экран (4:3)</PresentationFormat>
  <Paragraphs>80</Paragraphs>
  <Slides>20</Slides>
  <Notes>0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Открытая</vt:lpstr>
      <vt:lpstr>Формула</vt:lpstr>
      <vt:lpstr>Microsoft Equation 3.0</vt:lpstr>
      <vt:lpstr>Пусть кто-нибудь попробует вычеркнуть из математики степени, и он увидит, что без них далеко не уедешь.  </vt:lpstr>
      <vt:lpstr>Закончить предложения:</vt:lpstr>
      <vt:lpstr>Индивидуальное задание 1:</vt:lpstr>
      <vt:lpstr>Индивидуальное задание:</vt:lpstr>
      <vt:lpstr>Индивидуальное задание 2:</vt:lpstr>
      <vt:lpstr>Индивидуальное задание.</vt:lpstr>
      <vt:lpstr>Степень с рациональным показателем</vt:lpstr>
      <vt:lpstr>Слайд 8</vt:lpstr>
      <vt:lpstr>Слайд 9</vt:lpstr>
      <vt:lpstr>Работа в группах</vt:lpstr>
      <vt:lpstr>Эталон «Преобразование степени с рациональным показателем»</vt:lpstr>
      <vt:lpstr>Найдите значение выражения:</vt:lpstr>
      <vt:lpstr>Упражнения: </vt:lpstr>
      <vt:lpstr>Работа в парах</vt:lpstr>
      <vt:lpstr>Работа в парах</vt:lpstr>
      <vt:lpstr>Самостоятельная работа</vt:lpstr>
      <vt:lpstr>Проверка самостоятельной работы по эталону</vt:lpstr>
      <vt:lpstr>Упражнения: </vt:lpstr>
      <vt:lpstr> Домашнее задание: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Устные упражнения</dc:title>
  <dc:creator>User</dc:creator>
  <cp:lastModifiedBy>User</cp:lastModifiedBy>
  <cp:revision>106</cp:revision>
  <dcterms:created xsi:type="dcterms:W3CDTF">2013-10-27T01:18:45Z</dcterms:created>
  <dcterms:modified xsi:type="dcterms:W3CDTF">2017-11-15T10:29:16Z</dcterms:modified>
</cp:coreProperties>
</file>