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84" r:id="rId2"/>
    <p:sldId id="259" r:id="rId3"/>
    <p:sldId id="287" r:id="rId4"/>
    <p:sldId id="288" r:id="rId5"/>
    <p:sldId id="298" r:id="rId6"/>
    <p:sldId id="280" r:id="rId7"/>
    <p:sldId id="282" r:id="rId8"/>
    <p:sldId id="264" r:id="rId9"/>
    <p:sldId id="265" r:id="rId10"/>
    <p:sldId id="268" r:id="rId11"/>
    <p:sldId id="269" r:id="rId12"/>
    <p:sldId id="286" r:id="rId13"/>
    <p:sldId id="270" r:id="rId14"/>
    <p:sldId id="271" r:id="rId15"/>
    <p:sldId id="272" r:id="rId16"/>
    <p:sldId id="297" r:id="rId17"/>
    <p:sldId id="295" r:id="rId18"/>
    <p:sldId id="299" r:id="rId19"/>
    <p:sldId id="301" r:id="rId20"/>
    <p:sldId id="302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6878" autoAdjust="0"/>
  </p:normalViewPr>
  <p:slideViewPr>
    <p:cSldViewPr snapToGrid="0">
      <p:cViewPr varScale="1">
        <p:scale>
          <a:sx n="51" d="100"/>
          <a:sy n="51" d="100"/>
        </p:scale>
        <p:origin x="14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0A6A89AE-1A32-47B1-B59B-AE4F547D9F68}" type="datetimeFigureOut">
              <a:rPr lang="ru-RU" smtClean="0"/>
              <a:t>29.10.2022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B1AF6F9E-C8E4-41BA-9475-C047DDDBCB0C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33597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A89AE-1A32-47B1-B59B-AE4F547D9F68}" type="datetimeFigureOut">
              <a:rPr lang="ru-RU" smtClean="0"/>
              <a:t>29.10.2022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F6F9E-C8E4-41BA-9475-C047DDDBCB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4287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A89AE-1A32-47B1-B59B-AE4F547D9F68}" type="datetimeFigureOut">
              <a:rPr lang="ru-RU" smtClean="0"/>
              <a:t>29.10.2022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F6F9E-C8E4-41BA-9475-C047DDDBCB0C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71399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A89AE-1A32-47B1-B59B-AE4F547D9F68}" type="datetimeFigureOut">
              <a:rPr lang="ru-RU" smtClean="0"/>
              <a:t>29.10.2022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F6F9E-C8E4-41BA-9475-C047DDDBCB0C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9749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A89AE-1A32-47B1-B59B-AE4F547D9F68}" type="datetimeFigureOut">
              <a:rPr lang="ru-RU" smtClean="0"/>
              <a:t>29.10.2022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F6F9E-C8E4-41BA-9475-C047DDDBCB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13043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A89AE-1A32-47B1-B59B-AE4F547D9F68}" type="datetimeFigureOut">
              <a:rPr lang="ru-RU" smtClean="0"/>
              <a:t>29.10.2022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F6F9E-C8E4-41BA-9475-C047DDDBCB0C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69006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A89AE-1A32-47B1-B59B-AE4F547D9F68}" type="datetimeFigureOut">
              <a:rPr lang="ru-RU" smtClean="0"/>
              <a:t>29.10.2022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F6F9E-C8E4-41BA-9475-C047DDDBCB0C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88290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A89AE-1A32-47B1-B59B-AE4F547D9F68}" type="datetimeFigureOut">
              <a:rPr lang="ru-RU" smtClean="0"/>
              <a:t>29.10.2022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F6F9E-C8E4-41BA-9475-C047DDDBCB0C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91221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A89AE-1A32-47B1-B59B-AE4F547D9F68}" type="datetimeFigureOut">
              <a:rPr lang="ru-RU" smtClean="0"/>
              <a:t>29.10.2022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F6F9E-C8E4-41BA-9475-C047DDDBCB0C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048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A89AE-1A32-47B1-B59B-AE4F547D9F68}" type="datetimeFigureOut">
              <a:rPr lang="ru-RU" smtClean="0"/>
              <a:t>29.10.2022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F6F9E-C8E4-41BA-9475-C047DDDBCB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9039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A89AE-1A32-47B1-B59B-AE4F547D9F68}" type="datetimeFigureOut">
              <a:rPr lang="ru-RU" smtClean="0"/>
              <a:t>29.10.2022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F6F9E-C8E4-41BA-9475-C047DDDBCB0C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6843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A89AE-1A32-47B1-B59B-AE4F547D9F68}" type="datetimeFigureOut">
              <a:rPr lang="ru-RU" smtClean="0"/>
              <a:t>29.10.2022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F6F9E-C8E4-41BA-9475-C047DDDBCB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0196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A89AE-1A32-47B1-B59B-AE4F547D9F68}" type="datetimeFigureOut">
              <a:rPr lang="ru-RU" smtClean="0"/>
              <a:t>29.10.2022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F6F9E-C8E4-41BA-9475-C047DDDBCB0C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50948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A89AE-1A32-47B1-B59B-AE4F547D9F68}" type="datetimeFigureOut">
              <a:rPr lang="ru-RU" smtClean="0"/>
              <a:t>29.10.2022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F6F9E-C8E4-41BA-9475-C047DDDBCB0C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3947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A89AE-1A32-47B1-B59B-AE4F547D9F68}" type="datetimeFigureOut">
              <a:rPr lang="ru-RU" smtClean="0"/>
              <a:t>29.10.2022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F6F9E-C8E4-41BA-9475-C047DDDBCB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6003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A89AE-1A32-47B1-B59B-AE4F547D9F68}" type="datetimeFigureOut">
              <a:rPr lang="ru-RU" smtClean="0"/>
              <a:t>29.10.2022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F6F9E-C8E4-41BA-9475-C047DDDBCB0C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87114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A89AE-1A32-47B1-B59B-AE4F547D9F68}" type="datetimeFigureOut">
              <a:rPr lang="ru-RU" smtClean="0"/>
              <a:t>29.10.2022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F6F9E-C8E4-41BA-9475-C047DDDBCB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0345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A6A89AE-1A32-47B1-B59B-AE4F547D9F68}" type="datetimeFigureOut">
              <a:rPr lang="ru-RU" smtClean="0"/>
              <a:t>29.10.2022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1AF6F9E-C8E4-41BA-9475-C047DDDBCB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6940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  <p:sldLayoutId id="2147483694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Формирование орфографической зоркости у учащихся начальных классов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33845" y="3846051"/>
            <a:ext cx="3139911" cy="954547"/>
          </a:xfrm>
        </p:spPr>
        <p:txBody>
          <a:bodyPr>
            <a:normAutofit fontScale="62500" lnSpcReduction="20000"/>
          </a:bodyPr>
          <a:lstStyle/>
          <a:p>
            <a:pPr algn="l"/>
            <a:r>
              <a:rPr lang="ru-RU" dirty="0" smtClean="0"/>
              <a:t>Презентацию выполнила учитель начальных классов первой квалификационной категории </a:t>
            </a:r>
          </a:p>
          <a:p>
            <a:pPr algn="l"/>
            <a:r>
              <a:rPr lang="ru-RU" dirty="0" err="1" smtClean="0"/>
              <a:t>Айдинян</a:t>
            </a:r>
            <a:r>
              <a:rPr lang="ru-RU" dirty="0" smtClean="0"/>
              <a:t> С.С.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65416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2569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446" y="428300"/>
            <a:ext cx="10515599" cy="6042839"/>
          </a:xfrm>
        </p:spPr>
      </p:pic>
    </p:spTree>
    <p:extLst>
      <p:ext uri="{BB962C8B-B14F-4D97-AF65-F5344CB8AC3E}">
        <p14:creationId xmlns:p14="http://schemas.microsoft.com/office/powerpoint/2010/main" val="22098364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1" y="454594"/>
            <a:ext cx="9601196" cy="1303867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Спишите, вставьте пропущенные буквы.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   З…мой в л...су  т…шина. На </a:t>
            </a:r>
            <a:r>
              <a:rPr lang="ru-RU" sz="3600" b="1" dirty="0" err="1" smtClean="0"/>
              <a:t>ду</a:t>
            </a:r>
            <a:r>
              <a:rPr lang="ru-RU" sz="3600" b="1" dirty="0" smtClean="0"/>
              <a:t>…</a:t>
            </a:r>
            <a:r>
              <a:rPr lang="ru-RU" sz="3600" b="1" dirty="0" err="1" smtClean="0"/>
              <a:t>ках</a:t>
            </a:r>
            <a:r>
              <a:rPr lang="ru-RU" sz="3600" b="1" dirty="0" smtClean="0"/>
              <a:t>  и б…ре…</a:t>
            </a:r>
            <a:r>
              <a:rPr lang="ru-RU" sz="3600" b="1" dirty="0" err="1" smtClean="0"/>
              <a:t>ках</a:t>
            </a:r>
            <a:r>
              <a:rPr lang="ru-RU" sz="3600" b="1" dirty="0" smtClean="0"/>
              <a:t>  л…жит </a:t>
            </a:r>
            <a:r>
              <a:rPr lang="ru-RU" sz="3600" b="1" dirty="0" err="1" smtClean="0"/>
              <a:t>пуш</a:t>
            </a:r>
            <a:r>
              <a:rPr lang="ru-RU" sz="3600" b="1" dirty="0" smtClean="0"/>
              <a:t>…</a:t>
            </a:r>
            <a:r>
              <a:rPr lang="ru-RU" sz="3600" b="1" dirty="0" err="1" smtClean="0"/>
              <a:t>стый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сн</a:t>
            </a:r>
            <a:r>
              <a:rPr lang="ru-RU" sz="3600" b="1" dirty="0" smtClean="0"/>
              <a:t>…</a:t>
            </a:r>
            <a:r>
              <a:rPr lang="ru-RU" sz="3600" b="1" dirty="0" err="1" smtClean="0"/>
              <a:t>жок</a:t>
            </a:r>
            <a:r>
              <a:rPr lang="ru-RU" sz="3600" b="1" dirty="0" smtClean="0"/>
              <a:t>. Вот упала с </a:t>
            </a:r>
            <a:r>
              <a:rPr lang="ru-RU" sz="3600" b="1" dirty="0" err="1" smtClean="0"/>
              <a:t>ве</a:t>
            </a:r>
            <a:r>
              <a:rPr lang="ru-RU" sz="3600" b="1" dirty="0" smtClean="0"/>
              <a:t>…</a:t>
            </a:r>
            <a:r>
              <a:rPr lang="ru-RU" sz="3600" b="1" dirty="0" err="1" smtClean="0"/>
              <a:t>ки</a:t>
            </a:r>
            <a:r>
              <a:rPr lang="ru-RU" sz="3600" b="1" dirty="0" smtClean="0"/>
              <a:t>  </a:t>
            </a:r>
            <a:r>
              <a:rPr lang="ru-RU" sz="3600" b="1" dirty="0" err="1" smtClean="0"/>
              <a:t>мя</a:t>
            </a:r>
            <a:r>
              <a:rPr lang="ru-RU" sz="3600" b="1" dirty="0" smtClean="0"/>
              <a:t>..кая </a:t>
            </a:r>
            <a:r>
              <a:rPr lang="ru-RU" sz="3600" b="1" dirty="0" err="1" smtClean="0"/>
              <a:t>сн</a:t>
            </a:r>
            <a:r>
              <a:rPr lang="ru-RU" sz="3600" b="1" dirty="0" smtClean="0"/>
              <a:t>…</a:t>
            </a:r>
            <a:r>
              <a:rPr lang="ru-RU" sz="3600" b="1" dirty="0" err="1" smtClean="0"/>
              <a:t>ная</a:t>
            </a:r>
            <a:r>
              <a:rPr lang="ru-RU" sz="3600" b="1" dirty="0" smtClean="0"/>
              <a:t>  </a:t>
            </a:r>
            <a:r>
              <a:rPr lang="ru-RU" sz="3600" b="1" dirty="0" err="1" smtClean="0"/>
              <a:t>ша</a:t>
            </a:r>
            <a:r>
              <a:rPr lang="ru-RU" sz="3600" b="1" dirty="0" smtClean="0"/>
              <a:t>…ка. По </a:t>
            </a:r>
            <a:r>
              <a:rPr lang="ru-RU" sz="3600" b="1" dirty="0" err="1" smtClean="0"/>
              <a:t>тро</a:t>
            </a:r>
            <a:r>
              <a:rPr lang="ru-RU" sz="3600" b="1" dirty="0" smtClean="0"/>
              <a:t>…</a:t>
            </a:r>
            <a:r>
              <a:rPr lang="ru-RU" sz="3600" b="1" dirty="0" err="1" smtClean="0"/>
              <a:t>ке</a:t>
            </a:r>
            <a:r>
              <a:rPr lang="ru-RU" sz="3600" b="1" dirty="0" smtClean="0"/>
              <a:t>  б…жит на </a:t>
            </a:r>
            <a:r>
              <a:rPr lang="ru-RU" sz="3600" b="1" dirty="0" err="1" smtClean="0"/>
              <a:t>коро</a:t>
            </a:r>
            <a:r>
              <a:rPr lang="ru-RU" sz="3600" b="1" dirty="0" smtClean="0"/>
              <a:t>…ких  ла…</a:t>
            </a:r>
            <a:r>
              <a:rPr lang="ru-RU" sz="3600" b="1" dirty="0" err="1" smtClean="0"/>
              <a:t>ках</a:t>
            </a:r>
            <a:r>
              <a:rPr lang="ru-RU" sz="3600" b="1" dirty="0" smtClean="0"/>
              <a:t> см…</a:t>
            </a:r>
            <a:r>
              <a:rPr lang="ru-RU" sz="3600" b="1" dirty="0" err="1" smtClean="0"/>
              <a:t>шная</a:t>
            </a:r>
            <a:r>
              <a:rPr lang="ru-RU" sz="3600" b="1" dirty="0" smtClean="0"/>
              <a:t>  мы…ка.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5068830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/>
              <a:t>Проверь себя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sz="4400" b="1" dirty="0" smtClean="0"/>
              <a:t>   Зимой </a:t>
            </a:r>
            <a:r>
              <a:rPr lang="ru-RU" sz="4400" b="1" dirty="0"/>
              <a:t>в </a:t>
            </a:r>
            <a:r>
              <a:rPr lang="ru-RU" sz="4400" b="1" dirty="0" smtClean="0"/>
              <a:t>лесу  тишина</a:t>
            </a:r>
            <a:r>
              <a:rPr lang="ru-RU" sz="4400" b="1" dirty="0"/>
              <a:t>. На </a:t>
            </a:r>
            <a:r>
              <a:rPr lang="ru-RU" sz="4400" b="1" dirty="0" smtClean="0"/>
              <a:t>дубках  </a:t>
            </a:r>
            <a:r>
              <a:rPr lang="ru-RU" sz="4400" b="1" dirty="0"/>
              <a:t>и </a:t>
            </a:r>
            <a:r>
              <a:rPr lang="ru-RU" sz="4400" b="1" dirty="0" smtClean="0"/>
              <a:t>бере</a:t>
            </a:r>
            <a:r>
              <a:rPr lang="ru-RU" sz="4400" b="1" dirty="0"/>
              <a:t>з</a:t>
            </a:r>
            <a:r>
              <a:rPr lang="ru-RU" sz="4400" b="1" dirty="0" smtClean="0"/>
              <a:t>ках  лежит пушистый снежок</a:t>
            </a:r>
            <a:r>
              <a:rPr lang="ru-RU" sz="4400" b="1" dirty="0"/>
              <a:t>. Вот упала с </a:t>
            </a:r>
            <a:r>
              <a:rPr lang="ru-RU" sz="4400" b="1" dirty="0" smtClean="0"/>
              <a:t>ветки  мягкая снежная  шапка</a:t>
            </a:r>
            <a:r>
              <a:rPr lang="ru-RU" sz="4400" b="1" dirty="0"/>
              <a:t>. По </a:t>
            </a:r>
            <a:r>
              <a:rPr lang="ru-RU" sz="4400" b="1" dirty="0" smtClean="0"/>
              <a:t>тропке  бежит </a:t>
            </a:r>
            <a:r>
              <a:rPr lang="ru-RU" sz="4400" b="1" dirty="0"/>
              <a:t>на </a:t>
            </a:r>
            <a:r>
              <a:rPr lang="ru-RU" sz="4400" b="1" dirty="0" smtClean="0"/>
              <a:t>коротких  лапках смешная  мышка</a:t>
            </a:r>
            <a:r>
              <a:rPr lang="ru-RU" sz="4400" b="1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10950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Найди и исправь ошибки.</a:t>
            </a:r>
            <a:br>
              <a:rPr lang="ru-RU" b="1" i="1" dirty="0" smtClean="0"/>
            </a:br>
            <a:r>
              <a:rPr lang="ru-RU" b="1" i="1" dirty="0" smtClean="0"/>
              <a:t> Запиши текст правильно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    Мы </a:t>
            </a:r>
            <a:r>
              <a:rPr lang="ru-RU" sz="4000" b="1" dirty="0" err="1" smtClean="0"/>
              <a:t>чясто</a:t>
            </a:r>
            <a:r>
              <a:rPr lang="ru-RU" sz="4000" b="1" dirty="0" smtClean="0"/>
              <a:t> ходим на соседний </a:t>
            </a:r>
            <a:r>
              <a:rPr lang="ru-RU" sz="4000" b="1" dirty="0" err="1" smtClean="0"/>
              <a:t>болшой</a:t>
            </a:r>
            <a:r>
              <a:rPr lang="ru-RU" sz="4000" b="1" dirty="0" smtClean="0"/>
              <a:t> прут </a:t>
            </a:r>
            <a:r>
              <a:rPr lang="ru-RU" sz="4000" b="1" dirty="0" err="1" smtClean="0"/>
              <a:t>лавить</a:t>
            </a:r>
            <a:r>
              <a:rPr lang="ru-RU" sz="4000" b="1" dirty="0" smtClean="0"/>
              <a:t> </a:t>
            </a:r>
            <a:r>
              <a:rPr lang="ru-RU" sz="4000" b="1" dirty="0" err="1" smtClean="0"/>
              <a:t>рыпку</a:t>
            </a:r>
            <a:r>
              <a:rPr lang="ru-RU" sz="4000" b="1" dirty="0" smtClean="0"/>
              <a:t>. Переходим его по </a:t>
            </a:r>
            <a:r>
              <a:rPr lang="ru-RU" sz="4000" b="1" dirty="0" err="1" smtClean="0"/>
              <a:t>шадкому</a:t>
            </a:r>
            <a:r>
              <a:rPr lang="ru-RU" sz="4000" b="1" dirty="0" smtClean="0"/>
              <a:t> </a:t>
            </a:r>
            <a:r>
              <a:rPr lang="ru-RU" sz="4000" b="1" dirty="0" err="1" smtClean="0"/>
              <a:t>масту</a:t>
            </a:r>
            <a:r>
              <a:rPr lang="ru-RU" sz="4000" b="1" dirty="0" smtClean="0"/>
              <a:t>. И вот мы на </a:t>
            </a:r>
            <a:r>
              <a:rPr lang="ru-RU" sz="4000" b="1" dirty="0" err="1" smtClean="0"/>
              <a:t>бирегу</a:t>
            </a:r>
            <a:r>
              <a:rPr lang="ru-RU" sz="4000" b="1" dirty="0" smtClean="0"/>
              <a:t>. На лугу у пруда растут </a:t>
            </a:r>
            <a:r>
              <a:rPr lang="ru-RU" sz="4000" b="1" dirty="0" err="1" smtClean="0"/>
              <a:t>галубые</a:t>
            </a:r>
            <a:r>
              <a:rPr lang="ru-RU" sz="4000" b="1" dirty="0" smtClean="0"/>
              <a:t> </a:t>
            </a:r>
            <a:r>
              <a:rPr lang="ru-RU" sz="4000" b="1" dirty="0" err="1" smtClean="0"/>
              <a:t>незабутки</a:t>
            </a:r>
            <a:r>
              <a:rPr lang="ru-RU" sz="4000" b="1" dirty="0" smtClean="0"/>
              <a:t>. В </a:t>
            </a:r>
            <a:r>
              <a:rPr lang="ru-RU" sz="4000" b="1" dirty="0" err="1" smtClean="0"/>
              <a:t>трафке</a:t>
            </a:r>
            <a:r>
              <a:rPr lang="ru-RU" sz="4000" b="1" dirty="0" smtClean="0"/>
              <a:t> </a:t>
            </a:r>
            <a:r>
              <a:rPr lang="ru-RU" sz="4000" b="1" dirty="0" err="1" smtClean="0"/>
              <a:t>прячются</a:t>
            </a:r>
            <a:r>
              <a:rPr lang="ru-RU" sz="4000" b="1" dirty="0" smtClean="0"/>
              <a:t> кузнечики.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25890482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Выпиши только те слова , в которых пропущена буква 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/>
              <a:t>…</a:t>
            </a:r>
            <a:r>
              <a:rPr lang="ru-RU" sz="4400" b="1" dirty="0" err="1" smtClean="0"/>
              <a:t>втобус</a:t>
            </a:r>
            <a:r>
              <a:rPr lang="ru-RU" sz="4400" b="1" dirty="0" smtClean="0"/>
              <a:t> , д…рога, т…</a:t>
            </a:r>
            <a:r>
              <a:rPr lang="ru-RU" sz="4400" b="1" dirty="0" err="1" smtClean="0"/>
              <a:t>варищ</a:t>
            </a:r>
            <a:r>
              <a:rPr lang="ru-RU" sz="4400" b="1" dirty="0" smtClean="0"/>
              <a:t>, р…бота, …</a:t>
            </a:r>
            <a:r>
              <a:rPr lang="ru-RU" sz="4400" b="1" dirty="0" err="1" smtClean="0"/>
              <a:t>втомобиль</a:t>
            </a:r>
            <a:r>
              <a:rPr lang="ru-RU" sz="4400" b="1" dirty="0" smtClean="0"/>
              <a:t>, п…</a:t>
            </a:r>
            <a:r>
              <a:rPr lang="ru-RU" sz="4400" b="1" dirty="0" err="1" smtClean="0"/>
              <a:t>льто</a:t>
            </a:r>
            <a:r>
              <a:rPr lang="ru-RU" sz="4400" b="1" dirty="0" smtClean="0"/>
              <a:t>, </a:t>
            </a:r>
            <a:r>
              <a:rPr lang="ru-RU" sz="4400" b="1" dirty="0" err="1" smtClean="0"/>
              <a:t>пл</a:t>
            </a:r>
            <a:r>
              <a:rPr lang="ru-RU" sz="4400" b="1" dirty="0" smtClean="0"/>
              <a:t>…ток, </a:t>
            </a:r>
            <a:r>
              <a:rPr lang="ru-RU" sz="4400" b="1" dirty="0" err="1" smtClean="0"/>
              <a:t>ст</a:t>
            </a:r>
            <a:r>
              <a:rPr lang="ru-RU" sz="4400" b="1" dirty="0" smtClean="0"/>
              <a:t>…лица. 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39087082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723" y="562708"/>
            <a:ext cx="10849708" cy="5714470"/>
          </a:xfrm>
        </p:spPr>
      </p:pic>
    </p:spTree>
    <p:extLst>
      <p:ext uri="{BB962C8B-B14F-4D97-AF65-F5344CB8AC3E}">
        <p14:creationId xmlns:p14="http://schemas.microsoft.com/office/powerpoint/2010/main" val="42156322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050" y="0"/>
            <a:ext cx="11315699" cy="6572250"/>
          </a:xfrm>
        </p:spPr>
      </p:pic>
    </p:spTree>
    <p:extLst>
      <p:ext uri="{BB962C8B-B14F-4D97-AF65-F5344CB8AC3E}">
        <p14:creationId xmlns:p14="http://schemas.microsoft.com/office/powerpoint/2010/main" val="39968680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150" y="277813"/>
            <a:ext cx="11277599" cy="6427787"/>
          </a:xfrm>
        </p:spPr>
      </p:pic>
    </p:spTree>
    <p:extLst>
      <p:ext uri="{BB962C8B-B14F-4D97-AF65-F5344CB8AC3E}">
        <p14:creationId xmlns:p14="http://schemas.microsoft.com/office/powerpoint/2010/main" val="16175321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" y="420445"/>
            <a:ext cx="11315700" cy="6094655"/>
          </a:xfrm>
        </p:spPr>
      </p:pic>
    </p:spTree>
    <p:extLst>
      <p:ext uri="{BB962C8B-B14F-4D97-AF65-F5344CB8AC3E}">
        <p14:creationId xmlns:p14="http://schemas.microsoft.com/office/powerpoint/2010/main" val="9776736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" y="90900"/>
            <a:ext cx="11410949" cy="6500399"/>
          </a:xfrm>
        </p:spPr>
      </p:pic>
    </p:spTree>
    <p:extLst>
      <p:ext uri="{BB962C8B-B14F-4D97-AF65-F5344CB8AC3E}">
        <p14:creationId xmlns:p14="http://schemas.microsoft.com/office/powerpoint/2010/main" val="35121003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11126248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Список литературы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1.Алгазина Н.Н. Трудные случаи правописания./Н.Н. Алгазина,М.,1961</a:t>
            </a:r>
          </a:p>
          <a:p>
            <a:r>
              <a:rPr lang="ru-RU" dirty="0" smtClean="0"/>
              <a:t>2. Бакулина Г.А. Новый подход к словарно-орфографической работе на уроках русского языка./ Г. А. Бакулина//Начальная школа,2000 №7</a:t>
            </a:r>
          </a:p>
          <a:p>
            <a:r>
              <a:rPr lang="ru-RU" dirty="0" smtClean="0"/>
              <a:t>3. Богоявленский Д.Н. Психология усвоения орфографии/ Д.Н. Богоявленский.,2-е изд. </a:t>
            </a:r>
            <a:r>
              <a:rPr lang="ru-RU" dirty="0" err="1"/>
              <a:t>п</a:t>
            </a:r>
            <a:r>
              <a:rPr lang="ru-RU" dirty="0" err="1" smtClean="0"/>
              <a:t>ерераб</a:t>
            </a:r>
            <a:r>
              <a:rPr lang="ru-RU" dirty="0" smtClean="0"/>
              <a:t> . </a:t>
            </a:r>
            <a:r>
              <a:rPr lang="ru-RU" dirty="0"/>
              <a:t>и</a:t>
            </a:r>
            <a:r>
              <a:rPr lang="ru-RU" dirty="0" smtClean="0"/>
              <a:t> доп.М.,2006</a:t>
            </a:r>
          </a:p>
          <a:p>
            <a:r>
              <a:rPr lang="ru-RU" dirty="0" smtClean="0"/>
              <a:t>4.Булохов В.Я. Орфографические ошибки и пути повышения грамотности учащихся/ В.Я. </a:t>
            </a:r>
            <a:r>
              <a:rPr lang="ru-RU" dirty="0" err="1" smtClean="0"/>
              <a:t>Булохов</a:t>
            </a:r>
            <a:r>
              <a:rPr lang="ru-RU" dirty="0" smtClean="0"/>
              <a:t> //Начальная школа,2002 №1</a:t>
            </a:r>
          </a:p>
          <a:p>
            <a:r>
              <a:rPr lang="ru-RU" dirty="0" smtClean="0"/>
              <a:t>5.Львов М.Р. Школа творческого мышления/ М. Р. Львов., М., 1993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04525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683" y="627061"/>
            <a:ext cx="10939748" cy="5720985"/>
          </a:xfrm>
        </p:spPr>
      </p:pic>
    </p:spTree>
    <p:extLst>
      <p:ext uri="{BB962C8B-B14F-4D97-AF65-F5344CB8AC3E}">
        <p14:creationId xmlns:p14="http://schemas.microsoft.com/office/powerpoint/2010/main" val="38418461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2569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2" y="1888717"/>
            <a:ext cx="9601196" cy="3318936"/>
          </a:xfrm>
        </p:spPr>
        <p:txBody>
          <a:bodyPr>
            <a:normAutofit lnSpcReduction="10000"/>
          </a:bodyPr>
          <a:lstStyle/>
          <a:p>
            <a:r>
              <a:rPr lang="ru-RU" sz="3200" b="1" dirty="0">
                <a:solidFill>
                  <a:prstClr val="black"/>
                </a:solidFill>
                <a:latin typeface="Cambria"/>
              </a:rPr>
              <a:t>Орфограмма</a:t>
            </a:r>
            <a:r>
              <a:rPr lang="ru-RU" sz="3200" dirty="0">
                <a:solidFill>
                  <a:prstClr val="black"/>
                </a:solidFill>
                <a:latin typeface="Cambria"/>
              </a:rPr>
              <a:t> – это буква или другой письменный знак (слитное и раздельное написание, перенос, прописная буква), который по слуху однозначно не определяется, по звуку не устанавливается. Орфограмма есть там, где есть при неизменном произношении выбор написания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97837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" y="9011"/>
            <a:ext cx="11315700" cy="6429889"/>
          </a:xfrm>
        </p:spPr>
      </p:pic>
    </p:spTree>
    <p:extLst>
      <p:ext uri="{BB962C8B-B14F-4D97-AF65-F5344CB8AC3E}">
        <p14:creationId xmlns:p14="http://schemas.microsoft.com/office/powerpoint/2010/main" val="21229485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Виды упражнений , развивающих орфографическую зоркость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Комментированное письмо.</a:t>
            </a:r>
          </a:p>
          <a:p>
            <a:r>
              <a:rPr lang="ru-RU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Письмо с проговариванием.</a:t>
            </a:r>
          </a:p>
          <a:p>
            <a:r>
              <a:rPr lang="ru-RU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Письмо с пропуском орфограмм.</a:t>
            </a:r>
          </a:p>
          <a:p>
            <a:r>
              <a:rPr lang="ru-RU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4.Какографические упражнения.</a:t>
            </a:r>
          </a:p>
          <a:p>
            <a:r>
              <a:rPr lang="ru-RU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5.Письмо по памяти.</a:t>
            </a:r>
            <a:endParaRPr lang="ru-RU" sz="3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06236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982132"/>
            <a:ext cx="9601196" cy="4893736"/>
          </a:xfrm>
        </p:spPr>
        <p:txBody>
          <a:bodyPr>
            <a:normAutofit/>
          </a:bodyPr>
          <a:lstStyle/>
          <a:p>
            <a:r>
              <a:rPr lang="ru-RU" i="1" dirty="0" smtClean="0"/>
              <a:t>6. Работа с группой предложений по системе Федоренко.</a:t>
            </a:r>
          </a:p>
          <a:p>
            <a:r>
              <a:rPr lang="ru-RU" i="1" dirty="0" smtClean="0"/>
              <a:t>7. Графическое выделение орфограммы (подчеркивание)</a:t>
            </a:r>
          </a:p>
          <a:p>
            <a:r>
              <a:rPr lang="ru-RU" i="1" dirty="0" smtClean="0"/>
              <a:t>8. Сигнальные карточки.</a:t>
            </a:r>
          </a:p>
          <a:p>
            <a:r>
              <a:rPr lang="ru-RU" i="1" dirty="0" smtClean="0"/>
              <a:t>9. Перфокарты.</a:t>
            </a:r>
          </a:p>
          <a:p>
            <a:r>
              <a:rPr lang="ru-RU" i="1" dirty="0" smtClean="0"/>
              <a:t>10.Предупредительный, объяснительный ,зрительный диктанты, письмо по памяти.</a:t>
            </a:r>
          </a:p>
          <a:p>
            <a:r>
              <a:rPr lang="ru-RU" i="1" dirty="0" smtClean="0"/>
              <a:t>11.Выборочный диктант, выборочное списывание.</a:t>
            </a:r>
          </a:p>
          <a:p>
            <a:r>
              <a:rPr lang="ru-RU" i="1" dirty="0" smtClean="0"/>
              <a:t>12.Взаимосвязь </a:t>
            </a:r>
            <a:r>
              <a:rPr lang="ru-RU" i="1" dirty="0" err="1" smtClean="0"/>
              <a:t>звуко</a:t>
            </a:r>
            <a:r>
              <a:rPr lang="ru-RU" i="1" dirty="0" smtClean="0"/>
              <a:t>-буквенного анализа, разбора по составу с орфографическим разбором.</a:t>
            </a:r>
          </a:p>
          <a:p>
            <a:r>
              <a:rPr lang="ru-RU" i="1" dirty="0" smtClean="0"/>
              <a:t>13. Диктант «Проверь себя»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1883714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546431" cy="6858000"/>
          </a:xfrm>
        </p:spPr>
      </p:pic>
    </p:spTree>
    <p:extLst>
      <p:ext uri="{BB962C8B-B14F-4D97-AF65-F5344CB8AC3E}">
        <p14:creationId xmlns:p14="http://schemas.microsoft.com/office/powerpoint/2010/main" val="10513102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28910658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243</TotalTime>
  <Words>392</Words>
  <Application>Microsoft Office PowerPoint</Application>
  <PresentationFormat>Широкоэкранный</PresentationFormat>
  <Paragraphs>32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Arial</vt:lpstr>
      <vt:lpstr>Cambria</vt:lpstr>
      <vt:lpstr>Garamond</vt:lpstr>
      <vt:lpstr>Натуральные материалы</vt:lpstr>
      <vt:lpstr>Формирование орфографической зоркости у учащихся начальных классов</vt:lpstr>
      <vt:lpstr>Презентация PowerPoint</vt:lpstr>
      <vt:lpstr>Презентация PowerPoint</vt:lpstr>
      <vt:lpstr>Презентация PowerPoint</vt:lpstr>
      <vt:lpstr>Презентация PowerPoint</vt:lpstr>
      <vt:lpstr>Виды упражнений , развивающих орфографическую зоркость</vt:lpstr>
      <vt:lpstr>Презентация PowerPoint</vt:lpstr>
      <vt:lpstr>Презентация PowerPoint</vt:lpstr>
      <vt:lpstr>Презентация PowerPoint</vt:lpstr>
      <vt:lpstr>Презентация PowerPoint</vt:lpstr>
      <vt:lpstr>Спишите, вставьте пропущенные буквы.</vt:lpstr>
      <vt:lpstr>Проверь себя</vt:lpstr>
      <vt:lpstr>Найди и исправь ошибки.  Запиши текст правильно.</vt:lpstr>
      <vt:lpstr>Выпиши только те слова , в которых пропущена буква 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Список литературы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орфографической зоркости у учащихся начальной школы на уроках русского языка</dc:title>
  <dc:creator>Microsoft</dc:creator>
  <cp:lastModifiedBy>Microsoft</cp:lastModifiedBy>
  <cp:revision>23</cp:revision>
  <dcterms:created xsi:type="dcterms:W3CDTF">2022-10-28T16:04:21Z</dcterms:created>
  <dcterms:modified xsi:type="dcterms:W3CDTF">2022-10-28T21:16:13Z</dcterms:modified>
</cp:coreProperties>
</file>