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Default ContentType="application/vnd.openxmlformats-officedocument.oleObject" Extension="bin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application/vnd.openxmlformats-officedocument.vmlDrawing" Extension="v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60" r:id="rId3"/>
    <p:sldId id="283" r:id="rId4"/>
    <p:sldId id="284" r:id="rId5"/>
    <p:sldId id="273" r:id="rId6"/>
    <p:sldId id="281" r:id="rId7"/>
    <p:sldId id="262" r:id="rId8"/>
    <p:sldId id="287" r:id="rId9"/>
    <p:sldId id="285" r:id="rId10"/>
    <p:sldId id="286" r:id="rId11"/>
    <p:sldId id="289" r:id="rId12"/>
    <p:sldId id="265" r:id="rId13"/>
    <p:sldId id="276" r:id="rId14"/>
    <p:sldId id="277" r:id="rId15"/>
    <p:sldId id="266" r:id="rId16"/>
    <p:sldId id="268" r:id="rId17"/>
    <p:sldId id="278" r:id="rId18"/>
    <p:sldId id="271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E5FF"/>
    <a:srgbClr val="FFE1E1"/>
    <a:srgbClr val="FFC1C1"/>
    <a:srgbClr val="FFD5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86" autoAdjust="0"/>
  </p:normalViewPr>
  <p:slideViewPr>
    <p:cSldViewPr>
      <p:cViewPr varScale="1">
        <p:scale>
          <a:sx n="80" d="100"/>
          <a:sy n="80" d="100"/>
        </p:scale>
        <p:origin x="-145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slideLayouts/slideLayout2.xml" Type="http://schemas.openxmlformats.org/officeDocument/2006/relationships/slideLayout"/><Relationship Id="rId4" Target="../media/image7.wmf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slideLayouts/slideLayout2.xml" Type="http://schemas.openxmlformats.org/officeDocument/2006/relationships/slideLayout"/><Relationship Id="rId6" Target="../media/image10.wmf" Type="http://schemas.openxmlformats.org/officeDocument/2006/relationships/image"/><Relationship Id="rId5" Target="../media/image9.wmf" Type="http://schemas.openxmlformats.org/officeDocument/2006/relationships/image"/><Relationship Id="rId4" Target="../media/image8.wmf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11.wmf" Type="http://schemas.openxmlformats.org/officeDocument/2006/relationships/image"/><Relationship Id="rId2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../media/image12.wmf" Type="http://schemas.openxmlformats.org/officeDocument/2006/relationships/image"/><Relationship Id="rId2" Target="../slideLayouts/slideLayout2.xml" Type="http://schemas.openxmlformats.org/officeDocument/2006/relationships/slideLayout"/><Relationship Id="rId4" Target="../media/image13.wmf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3" Target="../media/image14.wmf" Type="http://schemas.openxmlformats.org/officeDocument/2006/relationships/image"/><Relationship Id="rId2" Target="../slideLayouts/slideLayout2.xml" Type="http://schemas.openxmlformats.org/officeDocument/2006/relationships/slideLayout"/><Relationship Id="rId6" Target="../media/image17.wmf" Type="http://schemas.openxmlformats.org/officeDocument/2006/relationships/image"/><Relationship Id="rId5" Target="../media/image16.wmf" Type="http://schemas.openxmlformats.org/officeDocument/2006/relationships/image"/><Relationship Id="rId4" Target="../media/image15.wmf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slideLayouts/slideLayout2.xml" Type="http://schemas.openxmlformats.org/officeDocument/2006/relationships/slideLayout"/><Relationship Id="rId5" Target="../media/image5.wmf" Type="http://schemas.openxmlformats.org/officeDocument/2006/relationships/image"/><Relationship Id="rId4" Target="../media/image4.wmf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1088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Математику нельзя изучать, наблюдая, как это делает сосед!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7772400" cy="1199704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Нивен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Вертикальные углы. Перпендикулярные прямые. </a:t>
            </a:r>
            <a:endParaRPr lang="ru-RU" sz="4400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Пересекающиеся прямые.</a:t>
            </a:r>
            <a:endParaRPr lang="ru-RU" sz="2400" i="1" dirty="0">
              <a:solidFill>
                <a:schemeClr val="bg2">
                  <a:lumMod val="1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/>
          </a:bodyPr>
          <a:lstStyle/>
          <a:p>
            <a:pPr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Обозначение перпендикулярных прямых:</a:t>
            </a: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algn="just"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Назовите способы построения перпендикулярных прямых. </a:t>
            </a: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Индивидуальное задание 2: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pic>
        <p:nvPicPr>
          <p:cNvPr id="26628" name="Picture 4"/>
          <p:cNvPicPr>
            <a:picLocks noChangeArrowheads="1" noChangeAspect="1"/>
          </p:cNvPicPr>
          <p:nvPr/>
        </p:nvPicPr>
        <p:blipFill>
          <a:blip cstate="print" r:embed="rId3"/>
          <a:srcRect b="754" l="440" r="102" t="127"/>
          <a:stretch>
            <a:fillRect/>
          </a:stretch>
        </p:blipFill>
        <p:spPr bwMode="auto">
          <a:xfrm>
            <a:off x="2915816" y="1700808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912" y="4221088"/>
            <a:ext cx="1234423" cy="576064"/>
          </a:xfrm>
          <a:prstGeom prst="rect"/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9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Работа в группах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7667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latin typeface="Bookman Old Style" pitchFamily="18" charset="0"/>
              </a:rPr>
              <a:t>	Наклеить шаги в нужном порядке.</a:t>
            </a:r>
            <a:endParaRPr lang="ru-RU" sz="2800" b="1" i="1" dirty="0">
              <a:latin typeface="Bookman Old Style" pitchFamily="18" charset="0"/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971600" y="1340768"/>
            <a:ext cx="7128792" cy="4452302"/>
            <a:chOff x="1043608" y="764704"/>
            <a:chExt cx="7128792" cy="4452302"/>
          </a:xfrm>
        </p:grpSpPr>
        <p:sp>
          <p:nvSpPr>
            <p:cNvPr id="7" name="TextBox 6"/>
            <p:cNvSpPr txBox="1"/>
            <p:nvPr/>
          </p:nvSpPr>
          <p:spPr>
            <a:xfrm>
              <a:off x="2699792" y="764704"/>
              <a:ext cx="3816424" cy="707886"/>
            </a:xfrm>
            <a:prstGeom prst="rect">
              <a:avLst/>
            </a:prstGeom>
            <a:noFill/>
            <a:ln w="28575">
              <a:solidFill>
                <a:srgbClr val="990099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Построить пересекающиеся прямые</a:t>
              </a:r>
              <a:endParaRPr lang="ru-RU" sz="2000" b="1" dirty="0">
                <a:latin typeface="Bookman Old Style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691680" y="1988840"/>
              <a:ext cx="5832648" cy="707886"/>
            </a:xfrm>
            <a:prstGeom prst="rect">
              <a:avLst/>
            </a:prstGeom>
            <a:ln w="28575">
              <a:solidFill>
                <a:srgbClr val="990099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Определить вертикальные углы.</a:t>
              </a:r>
            </a:p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Вертикальные углы равны.</a:t>
              </a:r>
              <a:endParaRPr lang="ru-RU" sz="2000" b="1" dirty="0">
                <a:latin typeface="Bookman Old Style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43608" y="3284984"/>
              <a:ext cx="7128792" cy="707886"/>
            </a:xfrm>
            <a:prstGeom prst="rect">
              <a:avLst/>
            </a:prstGeom>
            <a:ln w="28575">
              <a:solidFill>
                <a:srgbClr val="990099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Если одну пару вертикальных углов составляют острые углы, то другую  - тупые.</a:t>
              </a:r>
              <a:endParaRPr lang="ru-RU" sz="2000" b="1" dirty="0">
                <a:latin typeface="Bookman Old Style" pitchFamily="18" charset="0"/>
              </a:endParaRPr>
            </a:p>
          </p:txBody>
        </p:sp>
        <p:cxnSp>
          <p:nvCxnSpPr>
            <p:cNvPr id="11" name="Прямая со стрелкой 10"/>
            <p:cNvCxnSpPr>
              <a:stCxn id="7" idx="2"/>
              <a:endCxn id="8" idx="0"/>
            </p:cNvCxnSpPr>
            <p:nvPr/>
          </p:nvCxnSpPr>
          <p:spPr>
            <a:xfrm>
              <a:off x="4608004" y="1472590"/>
              <a:ext cx="0" cy="51625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Прямоугольник 47"/>
            <p:cNvSpPr/>
            <p:nvPr/>
          </p:nvSpPr>
          <p:spPr>
            <a:xfrm>
              <a:off x="1475656" y="4509120"/>
              <a:ext cx="6264696" cy="707886"/>
            </a:xfrm>
            <a:prstGeom prst="rect">
              <a:avLst/>
            </a:prstGeom>
            <a:ln w="28575">
              <a:solidFill>
                <a:srgbClr val="990099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latin typeface="Bookman Old Style" pitchFamily="18" charset="0"/>
                </a:rPr>
                <a:t>Если каждый из острых углов равен </a:t>
              </a:r>
              <a:r>
                <a:rPr lang="el-GR" sz="2000" b="1" i="1" dirty="0" smtClean="0">
                  <a:latin typeface="Bookman Old Style" pitchFamily="18" charset="0"/>
                  <a:cs typeface="Times New Roman"/>
                </a:rPr>
                <a:t>α</a:t>
              </a:r>
              <a:r>
                <a:rPr lang="ru-RU" sz="2000" b="1" dirty="0" smtClean="0">
                  <a:latin typeface="Bookman Old Style" pitchFamily="18" charset="0"/>
                  <a:cs typeface="Times New Roman"/>
                </a:rPr>
                <a:t>, то каждый из тупых углов равен </a:t>
              </a:r>
              <a:r>
                <a:rPr lang="ru-RU" sz="2000" b="1" dirty="0" smtClean="0">
                  <a:latin typeface="Bookman Old Style" pitchFamily="18" charset="0"/>
                </a:rPr>
                <a:t> 180</a:t>
              </a:r>
              <a:r>
                <a:rPr lang="ru-RU" sz="2000" b="1" baseline="30000" dirty="0" smtClean="0">
                  <a:latin typeface="Bookman Old Style" pitchFamily="18" charset="0"/>
                </a:rPr>
                <a:t>0</a:t>
              </a:r>
              <a:r>
                <a:rPr lang="ru-RU" sz="2000" b="1" dirty="0" smtClean="0">
                  <a:latin typeface="Bookman Old Style" pitchFamily="18" charset="0"/>
                </a:rPr>
                <a:t>-</a:t>
              </a:r>
              <a:r>
                <a:rPr lang="el-GR" sz="2000" b="1" i="1" dirty="0" smtClean="0">
                  <a:latin typeface="Bookman Old Style" pitchFamily="18" charset="0"/>
                  <a:cs typeface="Times New Roman"/>
                </a:rPr>
                <a:t> α</a:t>
              </a:r>
              <a:endParaRPr lang="ru-RU" sz="2000" b="1" dirty="0">
                <a:latin typeface="Bookman Old Style" pitchFamily="18" charset="0"/>
              </a:endParaRPr>
            </a:p>
          </p:txBody>
        </p:sp>
        <p:cxnSp>
          <p:nvCxnSpPr>
            <p:cNvPr id="55" name="Прямая со стрелкой 54"/>
            <p:cNvCxnSpPr>
              <a:stCxn id="8" idx="2"/>
              <a:endCxn id="9" idx="0"/>
            </p:cNvCxnSpPr>
            <p:nvPr/>
          </p:nvCxnSpPr>
          <p:spPr>
            <a:xfrm>
              <a:off x="4608004" y="2696726"/>
              <a:ext cx="0" cy="58825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 стрелкой 69"/>
            <p:cNvCxnSpPr>
              <a:stCxn id="9" idx="2"/>
              <a:endCxn id="48" idx="0"/>
            </p:cNvCxnSpPr>
            <p:nvPr/>
          </p:nvCxnSpPr>
          <p:spPr>
            <a:xfrm>
              <a:off x="4608004" y="3992870"/>
              <a:ext cx="0" cy="51625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7452320" y="6381328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6444208" y="6488668"/>
            <a:ext cx="2699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Т: стр.24 №44</a:t>
            </a:r>
            <a:endParaRPr lang="ru-RU" sz="2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/>
          <p:cNvPicPr>
            <a:picLocks noChangeArrowheads="1" noChangeAspect="1"/>
          </p:cNvPicPr>
          <p:nvPr/>
        </p:nvPicPr>
        <p:blipFill>
          <a:blip cstate="print" r:embed="rId3"/>
          <a:srcRect b="1250" l="20" r="198" t="733"/>
          <a:stretch>
            <a:fillRect/>
          </a:stretch>
        </p:blipFill>
        <p:spPr bwMode="auto">
          <a:xfrm>
            <a:off x="2267744" y="2348880"/>
            <a:ext cx="414766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"/>
            <a:ext cx="8858250" cy="908719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b="1" dirty="0" i="1" lang="ru-RU" smtClean="0" sz="2800">
                <a:solidFill>
                  <a:schemeClr val="accent2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Эталон</a:t>
            </a:r>
            <a:br>
              <a:rPr b="1" dirty="0" i="1" lang="ru-RU" smtClean="0" sz="2800">
                <a:solidFill>
                  <a:schemeClr val="accent2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</a:br>
            <a:r>
              <a:rPr b="1" dirty="0" i="1" lang="ru-RU" smtClean="0" sz="2800">
                <a:solidFill>
                  <a:schemeClr val="accent2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«Углы при пересечении прямых»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052736"/>
            <a:ext cx="9144000" cy="129266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b="1" dirty="0" i="1" lang="ru-RU" smtClean="0" sz="2600">
                <a:latin charset="0" pitchFamily="18" typeface="Bookman Old Style"/>
              </a:rPr>
              <a:t>На рисунке изображены две пересекающиеся прямые </a:t>
            </a:r>
            <a:r>
              <a:rPr b="1" dirty="0" i="1" lang="en-US" smtClean="0" sz="2600">
                <a:latin charset="0" pitchFamily="18" typeface="Bookman Old Style"/>
              </a:rPr>
              <a:t>a </a:t>
            </a:r>
            <a:r>
              <a:rPr b="1" dirty="0" i="1" lang="ru-RU" smtClean="0" sz="2600">
                <a:latin charset="0" pitchFamily="18" typeface="Bookman Old Style"/>
              </a:rPr>
              <a:t>и </a:t>
            </a:r>
            <a:r>
              <a:rPr b="1" dirty="0" i="1" lang="en-US" smtClean="0" sz="2600">
                <a:latin charset="0" pitchFamily="18" typeface="Bookman Old Style"/>
              </a:rPr>
              <a:t>b</a:t>
            </a:r>
            <a:r>
              <a:rPr b="1" dirty="0" i="1" lang="ru-RU" smtClean="0" sz="2600">
                <a:latin charset="0" pitchFamily="18" typeface="Bookman Old Style"/>
              </a:rPr>
              <a:t> и задана величина одного из углов. Найдите величины остальных углов.</a:t>
            </a:r>
          </a:p>
        </p:txBody>
      </p:sp>
      <p:pic>
        <p:nvPicPr>
          <p:cNvPr id="18" name="Объект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528" y="2492896"/>
            <a:ext cx="1298363" cy="461640"/>
          </a:xfrm>
          <a:prstGeom prst="rect"/>
          <a:noFill/>
        </p:spPr>
      </p:pic>
      <p:sp>
        <p:nvSpPr>
          <p:cNvPr id="22" name="Дуга 21"/>
          <p:cNvSpPr/>
          <p:nvPr/>
        </p:nvSpPr>
        <p:spPr>
          <a:xfrm rot="19021762">
            <a:off x="3943295" y="3085209"/>
            <a:ext cx="681344" cy="536299"/>
          </a:xfrm>
          <a:prstGeom prst="arc">
            <a:avLst>
              <a:gd fmla="val 16858778" name="adj1"/>
              <a:gd fmla="val 21468295" name="adj2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221762">
            <a:off x="4087312" y="2797178"/>
            <a:ext cx="681344" cy="536299"/>
          </a:xfrm>
          <a:prstGeom prst="arc">
            <a:avLst>
              <a:gd fmla="val 16858778" name="adj1"/>
              <a:gd fmla="val 21468295" name="adj2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13626980">
            <a:off x="4058806" y="3020167"/>
            <a:ext cx="655990" cy="457626"/>
          </a:xfrm>
          <a:prstGeom prst="arc">
            <a:avLst>
              <a:gd fmla="val 18396221" name="adj1"/>
              <a:gd fmla="val 20583544" name="adj2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3" name="Дуга 32"/>
          <p:cNvSpPr/>
          <p:nvPr/>
        </p:nvSpPr>
        <p:spPr>
          <a:xfrm rot="3481449">
            <a:off x="4035731" y="2879506"/>
            <a:ext cx="655990" cy="457626"/>
          </a:xfrm>
          <a:prstGeom prst="arc">
            <a:avLst>
              <a:gd fmla="val 18396221" name="adj1"/>
              <a:gd fmla="val 20583544" name="adj2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6" name="Дуга 35"/>
          <p:cNvSpPr/>
          <p:nvPr/>
        </p:nvSpPr>
        <p:spPr>
          <a:xfrm rot="3481449">
            <a:off x="4082172" y="2853594"/>
            <a:ext cx="763630" cy="457047"/>
          </a:xfrm>
          <a:prstGeom prst="arc">
            <a:avLst>
              <a:gd fmla="val 17853096" name="adj1"/>
              <a:gd fmla="val 20809313" name="adj2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7" name="Дуга 36"/>
          <p:cNvSpPr/>
          <p:nvPr/>
        </p:nvSpPr>
        <p:spPr>
          <a:xfrm rot="13769180">
            <a:off x="3891878" y="3063144"/>
            <a:ext cx="763630" cy="457047"/>
          </a:xfrm>
          <a:prstGeom prst="arc">
            <a:avLst>
              <a:gd fmla="val 17853096" name="adj1"/>
              <a:gd fmla="val 20809313" name="adj2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1029" name="Object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520" y="4221088"/>
            <a:ext cx="2014538" cy="901700"/>
          </a:xfrm>
          <a:prstGeom prst="rect"/>
          <a:noFill/>
        </p:spPr>
      </p:pic>
      <p:sp>
        <p:nvSpPr>
          <p:cNvPr id="39" name="Прямоугольник 38"/>
          <p:cNvSpPr/>
          <p:nvPr/>
        </p:nvSpPr>
        <p:spPr>
          <a:xfrm>
            <a:off x="2051720" y="4581128"/>
            <a:ext cx="2988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i="1" lang="ru-RU" smtClean="0">
                <a:latin charset="0" pitchFamily="18" typeface="Georgia"/>
              </a:rPr>
              <a:t>- вертикальные углы </a:t>
            </a:r>
            <a:endParaRPr dirty="0" lang="ru-RU"/>
          </a:p>
        </p:txBody>
      </p:sp>
      <p:pic>
        <p:nvPicPr>
          <p:cNvPr id="1030" name="Object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520" y="5373216"/>
            <a:ext cx="5443538" cy="438150"/>
          </a:xfrm>
          <a:prstGeom prst="rect"/>
          <a:noFill/>
        </p:spPr>
      </p:pic>
      <p:sp>
        <p:nvSpPr>
          <p:cNvPr id="41" name="Прямоугольник 40"/>
          <p:cNvSpPr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b="1" dirty="0" i="1" lang="ru-RU" smtClean="0">
                <a:latin charset="0" pitchFamily="18" typeface="Bookman Old Style"/>
              </a:rPr>
              <a:t>Чему равен угол между прямыми?</a:t>
            </a: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9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21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2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33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id="3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6"/>
      <p:bldP animBg="1" grpId="0" spid="22"/>
      <p:bldP animBg="1" grpId="0" spid="28"/>
      <p:bldP animBg="1" grpId="0" spid="31"/>
      <p:bldP animBg="1" grpId="0" spid="33"/>
      <p:bldP animBg="1" grpId="0" spid="36"/>
      <p:bldP animBg="1" grpId="0" spid="37"/>
      <p:bldP grpId="0" spid="39"/>
      <p:bldP grpId="0" spid="41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047031"/>
          </a:xfrm>
        </p:spPr>
        <p:txBody>
          <a:bodyPr rtlCol="0">
            <a:normAutofit fontScale="90000"/>
          </a:bodyPr>
          <a:lstStyle/>
          <a:p>
            <a:pPr algn="just"/>
            <a:r>
              <a:rPr dirty="0" i="1" lang="ru-RU" smtClean="0" sz="28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charset="0" pitchFamily="18" typeface="Bookman Old Style"/>
              </a:rPr>
              <a:t>	На рисунке изображены две пересекающиеся прямые </a:t>
            </a:r>
            <a:r>
              <a:rPr dirty="0" i="1" lang="en-US" smtClean="0" sz="28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charset="0" pitchFamily="18" typeface="Bookman Old Style"/>
              </a:rPr>
              <a:t>a </a:t>
            </a:r>
            <a:r>
              <a:rPr dirty="0" i="1" lang="ru-RU" smtClean="0" sz="28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charset="0" pitchFamily="18" typeface="Bookman Old Style"/>
              </a:rPr>
              <a:t>и </a:t>
            </a:r>
            <a:r>
              <a:rPr dirty="0" i="1" lang="en-US" smtClean="0" sz="28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charset="0" pitchFamily="18" typeface="Bookman Old Style"/>
              </a:rPr>
              <a:t>b</a:t>
            </a:r>
            <a:r>
              <a:rPr dirty="0" i="1" lang="ru-RU" smtClean="0" sz="28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charset="0" pitchFamily="18" typeface="Bookman Old Style"/>
              </a:rPr>
              <a:t> и задана величина одного из углов. Найдите величины остальных углов.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771800" y="2060848"/>
            <a:ext cx="3600400" cy="1656184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555776" y="2852936"/>
            <a:ext cx="5112568" cy="36004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43808" y="1772816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a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11760" y="2492896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b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88024" y="2636912"/>
            <a:ext cx="288032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1600">
                <a:latin charset="0" pitchFamily="18" typeface="Bookman Old Style"/>
              </a:rPr>
              <a:t>1</a:t>
            </a:r>
            <a:endParaRPr b="1" dirty="0" i="1" lang="ru-RU" sz="1600">
              <a:latin charset="0" pitchFamily="18" typeface="Bookman Old Style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44008" y="2996952"/>
            <a:ext cx="288032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1600">
                <a:latin charset="0" pitchFamily="18" typeface="Bookman Old Style"/>
              </a:rPr>
              <a:t>2</a:t>
            </a:r>
            <a:endParaRPr b="1" dirty="0" i="1" lang="ru-RU" sz="1600">
              <a:latin charset="0" pitchFamily="18" typeface="Bookman Old Style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67944" y="2708920"/>
            <a:ext cx="288032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1600">
                <a:latin charset="0" pitchFamily="18" typeface="Bookman Old Style"/>
              </a:rPr>
              <a:t>3</a:t>
            </a:r>
            <a:endParaRPr b="1" dirty="0" i="1" lang="ru-RU" sz="1600">
              <a:latin charset="0" pitchFamily="18" typeface="Bookman Old Style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36096" y="3068960"/>
            <a:ext cx="288032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1600">
                <a:latin charset="0" pitchFamily="18" typeface="Bookman Old Style"/>
              </a:rPr>
              <a:t>4</a:t>
            </a:r>
            <a:endParaRPr b="1" dirty="0" i="1" lang="ru-RU" sz="1600">
              <a:latin charset="0" pitchFamily="18" typeface="Bookman Old Style"/>
            </a:endParaRPr>
          </a:p>
        </p:txBody>
      </p:sp>
      <p:pic>
        <p:nvPicPr>
          <p:cNvPr id="2051" name="Object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2492375"/>
            <a:ext cx="1414463" cy="461963"/>
          </a:xfrm>
          <a:prstGeom prst="rect"/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Работа в парах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980728"/>
            <a:ext cx="8316416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2800">
                <a:latin charset="0" pitchFamily="18" typeface="Bookman Old Style"/>
              </a:rPr>
              <a:t>У: стр.32 №77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620688"/>
            <a:ext cx="2987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mtClean="0" sz="2400">
                <a:solidFill>
                  <a:srgbClr val="002060"/>
                </a:solidFill>
                <a:latin charset="0" pitchFamily="18" typeface="Bookman Old Style"/>
              </a:rPr>
              <a:t>ПРОВЕРКА:</a:t>
            </a:r>
          </a:p>
          <a:p>
            <a:pPr algn="ctr"/>
            <a:r>
              <a:rPr b="1" dirty="0" i="1" lang="ru-RU" smtClean="0" sz="2400">
                <a:solidFill>
                  <a:srgbClr val="002060"/>
                </a:solidFill>
                <a:latin charset="0" pitchFamily="18" typeface="Bookman Old Style"/>
              </a:rPr>
              <a:t> </a:t>
            </a:r>
          </a:p>
        </p:txBody>
      </p:sp>
      <p:pic>
        <p:nvPicPr>
          <p:cNvPr id="52226" name="Object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980728"/>
            <a:ext cx="1276350" cy="1316038"/>
          </a:xfrm>
          <a:prstGeom prst="rect"/>
          <a:noFill/>
        </p:spPr>
      </p:pic>
      <p:sp>
        <p:nvSpPr>
          <p:cNvPr id="6" name="TextBox 5"/>
          <p:cNvSpPr txBox="1"/>
          <p:nvPr/>
        </p:nvSpPr>
        <p:spPr>
          <a:xfrm>
            <a:off x="827584" y="3140968"/>
            <a:ext cx="8316416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2800">
                <a:latin charset="0" pitchFamily="18" typeface="Bookman Old Style"/>
              </a:rPr>
              <a:t>У: стр.32 №78(а)</a:t>
            </a:r>
          </a:p>
        </p:txBody>
      </p:sp>
      <p:pic>
        <p:nvPicPr>
          <p:cNvPr id="52227" name="Object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8184" y="3429000"/>
            <a:ext cx="2448271" cy="2445718"/>
          </a:xfrm>
          <a:prstGeom prst="rect"/>
          <a:noFill/>
        </p:spPr>
      </p:pic>
      <p:sp>
        <p:nvSpPr>
          <p:cNvPr id="8" name="Прямоугольник 7"/>
          <p:cNvSpPr/>
          <p:nvPr/>
        </p:nvSpPr>
        <p:spPr>
          <a:xfrm>
            <a:off x="7812360" y="3356992"/>
            <a:ext cx="1008112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500" id="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6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1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7"/>
      <p:bldP animBg="1" grpId="0" spid="8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Самостоятельная работа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268760"/>
            <a:ext cx="36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Вариант 1</a:t>
            </a:r>
          </a:p>
          <a:p>
            <a:endParaRPr lang="ru-RU" sz="3200" b="1" i="1" dirty="0" smtClean="0">
              <a:latin typeface="Bookman Old Style" pitchFamily="18" charset="0"/>
            </a:endParaRPr>
          </a:p>
          <a:p>
            <a:r>
              <a:rPr lang="ru-RU" sz="3200" b="1" i="1" dirty="0" smtClean="0">
                <a:latin typeface="Bookman Old Style" pitchFamily="18" charset="0"/>
              </a:rPr>
              <a:t>1. У: №76(а)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2. У: №79(</a:t>
            </a:r>
            <a:r>
              <a:rPr lang="ru-RU" sz="3200" b="1" i="1" dirty="0" err="1" smtClean="0">
                <a:latin typeface="Bookman Old Style" pitchFamily="18" charset="0"/>
              </a:rPr>
              <a:t>а,в</a:t>
            </a:r>
            <a:r>
              <a:rPr lang="ru-RU" sz="3200" b="1" i="1" dirty="0" smtClean="0">
                <a:latin typeface="Bookman Old Style" pitchFamily="18" charset="0"/>
              </a:rPr>
              <a:t>)</a:t>
            </a:r>
          </a:p>
          <a:p>
            <a:endParaRPr lang="ru-RU" sz="3200" b="1" i="1" dirty="0" smtClean="0">
              <a:latin typeface="Bookman Old Style" pitchFamily="18" charset="0"/>
            </a:endParaRPr>
          </a:p>
          <a:p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1268760"/>
            <a:ext cx="360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Вариант 2</a:t>
            </a:r>
          </a:p>
          <a:p>
            <a:endParaRPr lang="ru-RU" sz="3200" b="1" i="1" dirty="0" smtClean="0">
              <a:latin typeface="Bookman Old Style" pitchFamily="18" charset="0"/>
            </a:endParaRPr>
          </a:p>
          <a:p>
            <a:r>
              <a:rPr lang="ru-RU" sz="3200" b="1" i="1" dirty="0" smtClean="0">
                <a:latin typeface="Bookman Old Style" pitchFamily="18" charset="0"/>
              </a:rPr>
              <a:t>1. У: №76(б)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2. У: №79(</a:t>
            </a:r>
            <a:r>
              <a:rPr lang="ru-RU" sz="3200" b="1" i="1" dirty="0" err="1" smtClean="0">
                <a:latin typeface="Bookman Old Style" pitchFamily="18" charset="0"/>
              </a:rPr>
              <a:t>б,в</a:t>
            </a:r>
            <a:r>
              <a:rPr lang="ru-RU" sz="3200" b="1" i="1" dirty="0" smtClean="0">
                <a:latin typeface="Bookman Old Style" pitchFamily="18" charset="0"/>
              </a:rPr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916832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стр.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0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b="1" dirty="0" i="1" lang="ru-RU" smtClean="0" sz="2800">
                <a:solidFill>
                  <a:schemeClr val="accent2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Проверка самостоятельной работы по эталону</a:t>
            </a:r>
          </a:p>
        </p:txBody>
      </p:sp>
      <p:pic>
        <p:nvPicPr>
          <p:cNvPr id="48" name="Object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19" y="1484784"/>
            <a:ext cx="2531911" cy="1152128"/>
          </a:xfrm>
          <a:prstGeom prst="rect"/>
          <a:noFill/>
        </p:spPr>
      </p:pic>
      <p:sp>
        <p:nvSpPr>
          <p:cNvPr id="50" name="TextBox 49"/>
          <p:cNvSpPr txBox="1"/>
          <p:nvPr/>
        </p:nvSpPr>
        <p:spPr>
          <a:xfrm>
            <a:off x="179512" y="620688"/>
            <a:ext cx="3600400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2400">
                <a:solidFill>
                  <a:schemeClr val="accent5">
                    <a:lumMod val="50000"/>
                  </a:schemeClr>
                </a:solidFill>
                <a:latin charset="0" pitchFamily="18" typeface="Bookman Old Style"/>
              </a:rPr>
              <a:t>Вариант 1</a:t>
            </a:r>
          </a:p>
          <a:p>
            <a:r>
              <a:rPr b="1" dirty="0" i="1" lang="ru-RU" smtClean="0" sz="2400">
                <a:latin charset="0" pitchFamily="18" typeface="Bookman Old Style"/>
              </a:rPr>
              <a:t>1. У: №76(а)</a:t>
            </a:r>
            <a:endParaRPr b="1" dirty="0" i="1" lang="ru-RU" sz="3200">
              <a:latin charset="0" pitchFamily="18" typeface="Bookman Old Style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156176" y="548680"/>
            <a:ext cx="2987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2400">
                <a:solidFill>
                  <a:schemeClr val="accent5">
                    <a:lumMod val="50000"/>
                  </a:schemeClr>
                </a:solidFill>
                <a:latin charset="0" pitchFamily="18" typeface="Bookman Old Style"/>
              </a:rPr>
              <a:t>Вариант 2</a:t>
            </a:r>
          </a:p>
          <a:p>
            <a:r>
              <a:rPr b="1" dirty="0" i="1" lang="ru-RU" smtClean="0" sz="2400">
                <a:latin charset="0" pitchFamily="18" typeface="Bookman Old Style"/>
              </a:rPr>
              <a:t>1. У: №76(б)</a:t>
            </a:r>
          </a:p>
        </p:txBody>
      </p:sp>
      <p:pic>
        <p:nvPicPr>
          <p:cNvPr id="53251" name="Object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168" y="1412776"/>
            <a:ext cx="2532063" cy="1152525"/>
          </a:xfrm>
          <a:prstGeom prst="rect"/>
          <a:noFill/>
        </p:spPr>
      </p:pic>
      <p:sp>
        <p:nvSpPr>
          <p:cNvPr id="52" name="Прямоугольник 51"/>
          <p:cNvSpPr/>
          <p:nvPr/>
        </p:nvSpPr>
        <p:spPr>
          <a:xfrm>
            <a:off x="251520" y="2852936"/>
            <a:ext cx="2446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i="1" lang="ru-RU" smtClean="0" sz="2400">
                <a:latin charset="0" pitchFamily="18" typeface="Bookman Old Style"/>
              </a:rPr>
              <a:t>2. У: №79(</a:t>
            </a:r>
            <a:r>
              <a:rPr b="1" dirty="0" err="1" i="1" lang="ru-RU" smtClean="0" sz="2400">
                <a:latin charset="0" pitchFamily="18" typeface="Bookman Old Style"/>
              </a:rPr>
              <a:t>а,в</a:t>
            </a:r>
            <a:r>
              <a:rPr b="1" dirty="0" i="1" lang="ru-RU" smtClean="0" sz="2400">
                <a:latin charset="0" pitchFamily="18" typeface="Bookman Old Style"/>
              </a:rPr>
              <a:t>)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084168" y="2780928"/>
            <a:ext cx="2446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i="1" lang="ru-RU" smtClean="0" sz="2400">
                <a:latin charset="0" pitchFamily="18" typeface="Bookman Old Style"/>
              </a:rPr>
              <a:t>2. У: №79(</a:t>
            </a:r>
            <a:r>
              <a:rPr b="1" dirty="0" err="1" i="1" lang="ru-RU" smtClean="0" sz="2400">
                <a:latin charset="0" pitchFamily="18" typeface="Bookman Old Style"/>
              </a:rPr>
              <a:t>б,в</a:t>
            </a:r>
            <a:r>
              <a:rPr b="1" dirty="0" i="1" lang="ru-RU" smtClean="0" sz="2400">
                <a:latin charset="0" pitchFamily="18" typeface="Bookman Old Style"/>
              </a:rPr>
              <a:t>)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827584" y="3717032"/>
            <a:ext cx="1584176" cy="648072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539552" y="4077072"/>
            <a:ext cx="2304256" cy="14401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99592" y="3501008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a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5536" y="3861048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b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71600" y="3861048"/>
            <a:ext cx="288032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1600">
                <a:latin charset="0" pitchFamily="18" typeface="Bookman Old Style"/>
              </a:rPr>
              <a:t>1</a:t>
            </a:r>
            <a:endParaRPr b="1" dirty="0" i="1" lang="ru-RU" sz="1600">
              <a:latin charset="0" pitchFamily="18" typeface="Bookman Old Style"/>
            </a:endParaRPr>
          </a:p>
        </p:txBody>
      </p:sp>
      <p:pic>
        <p:nvPicPr>
          <p:cNvPr id="53252" name="Object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88" y="4292600"/>
            <a:ext cx="1219200" cy="971550"/>
          </a:xfrm>
          <a:prstGeom prst="rect"/>
          <a:noFill/>
        </p:spPr>
      </p:pic>
      <p:cxnSp>
        <p:nvCxnSpPr>
          <p:cNvPr id="68" name="Прямая соединительная линия 67"/>
          <p:cNvCxnSpPr/>
          <p:nvPr/>
        </p:nvCxnSpPr>
        <p:spPr>
          <a:xfrm>
            <a:off x="6876256" y="3284984"/>
            <a:ext cx="432048" cy="1296144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6012160" y="4077072"/>
            <a:ext cx="2304256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948264" y="3212976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a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012160" y="4005064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b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60232" y="3717032"/>
            <a:ext cx="288032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1600">
                <a:latin charset="0" pitchFamily="18" typeface="Bookman Old Style"/>
              </a:rPr>
              <a:t>1</a:t>
            </a:r>
            <a:endParaRPr b="1" dirty="0" i="1" lang="ru-RU" sz="1600">
              <a:latin charset="0" pitchFamily="18" typeface="Bookman Old Style"/>
            </a:endParaRPr>
          </a:p>
        </p:txBody>
      </p:sp>
      <p:sp>
        <p:nvSpPr>
          <p:cNvPr id="80" name="Дуга 79"/>
          <p:cNvSpPr/>
          <p:nvPr/>
        </p:nvSpPr>
        <p:spPr>
          <a:xfrm rot="13626980">
            <a:off x="1322502" y="3884263"/>
            <a:ext cx="655990" cy="457626"/>
          </a:xfrm>
          <a:prstGeom prst="arc">
            <a:avLst>
              <a:gd fmla="val 18396221" name="adj1"/>
              <a:gd fmla="val 20583544" name="adj2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81" name="Дуга 80"/>
          <p:cNvSpPr/>
          <p:nvPr/>
        </p:nvSpPr>
        <p:spPr>
          <a:xfrm rot="15030350">
            <a:off x="6867117" y="3812254"/>
            <a:ext cx="655990" cy="457626"/>
          </a:xfrm>
          <a:prstGeom prst="arc">
            <a:avLst>
              <a:gd fmla="val 16848669" name="adj1"/>
              <a:gd fmla="val 20583544" name="adj2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53254" name="Object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60032" y="4293096"/>
            <a:ext cx="1217613" cy="431800"/>
          </a:xfrm>
          <a:prstGeom prst="rect"/>
          <a:noFill/>
        </p:spPr>
      </p:pic>
      <p:cxnSp>
        <p:nvCxnSpPr>
          <p:cNvPr id="83" name="Прямая соединительная линия 82"/>
          <p:cNvCxnSpPr/>
          <p:nvPr/>
        </p:nvCxnSpPr>
        <p:spPr>
          <a:xfrm>
            <a:off x="4499992" y="5301208"/>
            <a:ext cx="0" cy="122413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3203848" y="6021288"/>
            <a:ext cx="2304256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499992" y="5229200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a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203848" y="5949280"/>
            <a:ext cx="28803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en-US" smtClean="0">
                <a:latin charset="0" pitchFamily="18" typeface="Bookman Old Style"/>
              </a:rPr>
              <a:t>b</a:t>
            </a:r>
            <a:endParaRPr b="1" dirty="0" i="1" lang="ru-RU">
              <a:latin charset="0" pitchFamily="18" typeface="Bookman Old Style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79912" y="5589240"/>
            <a:ext cx="648072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1600">
                <a:latin charset="0" pitchFamily="18" typeface="Bookman Old Style"/>
              </a:rPr>
              <a:t>90</a:t>
            </a:r>
            <a:r>
              <a:rPr b="1" baseline="30000" dirty="0" i="1" lang="ru-RU" smtClean="0" sz="1600">
                <a:latin charset="0" pitchFamily="18" typeface="Bookman Old Style"/>
              </a:rPr>
              <a:t>0</a:t>
            </a:r>
            <a:endParaRPr b="1" baseline="30000" dirty="0" i="1" lang="ru-RU" sz="1600">
              <a:latin charset="0" pitchFamily="18" typeface="Bookman Old Style"/>
            </a:endParaRPr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 flipV="1">
            <a:off x="4283968" y="5805264"/>
            <a:ext cx="0" cy="2160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V="1">
            <a:off x="4283968" y="5805264"/>
            <a:ext cx="216024" cy="83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Домашнее задание: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6288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У: стр. 30-31 (</a:t>
            </a:r>
            <a:r>
              <a:rPr lang="ru-RU" sz="3600" b="1" dirty="0" err="1" smtClean="0">
                <a:latin typeface="Bookman Old Style" pitchFamily="18" charset="0"/>
              </a:rPr>
              <a:t>чит</a:t>
            </a:r>
            <a:r>
              <a:rPr lang="ru-RU" sz="3600" b="1" dirty="0" smtClean="0">
                <a:latin typeface="Bookman Old Style" pitchFamily="18" charset="0"/>
              </a:rPr>
              <a:t>.),</a:t>
            </a: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№78 (б), №80</a:t>
            </a: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Т: №46(2,3,4)</a:t>
            </a:r>
            <a:endParaRPr lang="ru-RU" sz="36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Рефлексия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124744"/>
          <a:ext cx="8712968" cy="4663440"/>
        </p:xfrm>
        <a:graphic>
          <a:graphicData uri="http://schemas.openxmlformats.org/drawingml/2006/table">
            <a:tbl>
              <a:tblPr/>
              <a:tblGrid>
                <a:gridCol w="4400716"/>
                <a:gridCol w="4312252"/>
              </a:tblGrid>
              <a:tr h="3528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1. На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уроке я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работал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2. Своей работой на уроке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3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Урок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для меня показался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4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За урок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5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Мое настроение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6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Материал урока мне был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7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Домашнее задание мне кажется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активно / пассивно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доволен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доволен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коротким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длинным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не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устал / </a:t>
                      </a:r>
                      <a:r>
                        <a:rPr lang="ru-RU" sz="1800" b="1" cap="all" dirty="0" err="1">
                          <a:latin typeface="Times New Roman"/>
                          <a:ea typeface="SimSun"/>
                        </a:rPr>
                        <a:t>устал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стало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лучше / стало хуже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понятен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понятен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полезен / бесполезен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интересен / скучен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легким / трудным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интересным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 не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интересным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021288"/>
          </a:xfrm>
        </p:spPr>
        <p:txBody>
          <a:bodyPr>
            <a:normAutofit/>
          </a:bodyPr>
          <a:lstStyle/>
          <a:p>
            <a:pPr indent="-514350" lvl="0" marL="624078">
              <a:buFont typeface="+mj-lt"/>
              <a:buAutoNum type="arabicPeriod"/>
            </a:pPr>
            <a:r>
              <a:rPr b="1" dirty="0" i="1" lang="ru-RU" smtClean="0" sz="2800">
                <a:latin charset="0" pitchFamily="18" typeface="Georgia"/>
              </a:rPr>
              <a:t>Линия может быть следующих видов: </a:t>
            </a:r>
            <a:r>
              <a:rPr b="1" dirty="0" i="1" lang="ru-RU" smtClean="0" sz="2800">
                <a:solidFill>
                  <a:srgbClr val="002060"/>
                </a:solidFill>
                <a:latin charset="0" pitchFamily="18" typeface="Georgia"/>
              </a:rPr>
              <a:t>замкнутая</a:t>
            </a:r>
            <a:r>
              <a:rPr b="1" dirty="0" i="1" lang="ru-RU" smtClean="0" sz="2800">
                <a:latin charset="0" pitchFamily="18" typeface="Georgia"/>
              </a:rPr>
              <a:t> и ...</a:t>
            </a:r>
          </a:p>
          <a:p>
            <a:pPr indent="-514350" lvl="0" marL="624078">
              <a:buFont typeface="+mj-lt"/>
              <a:buAutoNum type="arabicPeriod"/>
            </a:pPr>
            <a:endParaRPr b="1" dirty="0" i="1" lang="ru-RU" smtClean="0" sz="2800">
              <a:latin charset="0" pitchFamily="18" typeface="Georgia"/>
            </a:endParaRPr>
          </a:p>
          <a:p>
            <a:pPr indent="-514350" lvl="0" marL="624078">
              <a:buFont typeface="+mj-lt"/>
              <a:buAutoNum type="arabicPeriod"/>
            </a:pPr>
            <a:r>
              <a:rPr b="1" dirty="0" i="1" lang="ru-RU" smtClean="0" sz="2800">
                <a:latin charset="0" pitchFamily="18" typeface="Georgia"/>
              </a:rPr>
              <a:t>Линия может быть следующих видов: </a:t>
            </a:r>
            <a:r>
              <a:rPr b="1" dirty="0" i="1" lang="ru-RU" smtClean="0" sz="2800">
                <a:solidFill>
                  <a:srgbClr val="002060"/>
                </a:solidFill>
                <a:latin charset="0" pitchFamily="18" typeface="Georgia"/>
              </a:rPr>
              <a:t>без самопересечений</a:t>
            </a:r>
            <a:r>
              <a:rPr b="1" dirty="0" i="1" lang="ru-RU" smtClean="0" sz="2800">
                <a:latin charset="0" pitchFamily="18" typeface="Georgia"/>
              </a:rPr>
              <a:t> и …</a:t>
            </a:r>
          </a:p>
          <a:p>
            <a:pPr indent="-514350" lvl="0" marL="624078">
              <a:buFont typeface="+mj-lt"/>
              <a:buAutoNum type="arabicPeriod"/>
            </a:pPr>
            <a:endParaRPr b="1" dirty="0" i="1" lang="ru-RU" smtClean="0" sz="2800">
              <a:latin charset="0" pitchFamily="18" typeface="Georgia"/>
            </a:endParaRPr>
          </a:p>
          <a:p>
            <a:pPr indent="-514350" marL="624078">
              <a:buFont typeface="+mj-lt"/>
              <a:buAutoNum type="arabicPeriod"/>
            </a:pPr>
            <a:r>
              <a:rPr b="1" dirty="0" i="1" lang="ru-RU" smtClean="0" sz="28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Замкнутые линии под номерами…</a:t>
            </a:r>
          </a:p>
          <a:p>
            <a:pPr indent="-514350" marL="624078">
              <a:buNone/>
            </a:pPr>
            <a:endParaRPr b="1" dirty="0" i="1" lang="ru-RU" smtClean="0" sz="2800">
              <a:solidFill>
                <a:srgbClr val="002060"/>
              </a:solidFill>
              <a:latin charset="0" pitchFamily="18" typeface="Bookman Old Sty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Закончить предложение: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743400" y="3975458"/>
            <a:ext cx="5400600" cy="2882542"/>
            <a:chOff x="3743400" y="3975458"/>
            <a:chExt cx="5400600" cy="2882542"/>
          </a:xfrm>
        </p:grpSpPr>
        <p:pic>
          <p:nvPicPr>
            <p:cNvPr id="4" name="Picture 2"/>
            <p:cNvPicPr>
              <a:picLocks noChangeArrowheads="1" noChangeAspect="1"/>
            </p:cNvPicPr>
            <p:nvPr/>
          </p:nvPicPr>
          <p:blipFill>
            <a:blip cstate="print" r:embed="rId2"/>
            <a:srcRect b="1260" l="11013" r="47594" t="221"/>
            <a:stretch>
              <a:fillRect/>
            </a:stretch>
          </p:blipFill>
          <p:spPr bwMode="auto">
            <a:xfrm>
              <a:off x="3743400" y="3975458"/>
              <a:ext cx="5400600" cy="28825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3851920" y="414908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1</a:t>
              </a:r>
              <a:endParaRPr b="1" dirty="0" lang="ru-RU" sz="20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96136" y="414908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2</a:t>
              </a:r>
              <a:endParaRPr b="1" dirty="0" lang="ru-RU" sz="20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12360" y="414908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3</a:t>
              </a:r>
              <a:endParaRPr b="1" dirty="0" lang="ru-RU" sz="20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23928" y="558924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4</a:t>
              </a:r>
              <a:endParaRPr b="1" dirty="0" lang="ru-RU" sz="20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64088" y="558924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5</a:t>
              </a:r>
              <a:endParaRPr b="1" dirty="0" lang="ru-RU" sz="20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80312" y="558924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6</a:t>
              </a:r>
              <a:endParaRPr b="1" dirty="0" lang="ru-RU" sz="2000"/>
            </a:p>
          </p:txBody>
        </p:sp>
      </p:grp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021288"/>
          </a:xfrm>
        </p:spPr>
        <p:txBody>
          <a:bodyPr>
            <a:normAutofit/>
          </a:bodyPr>
          <a:lstStyle/>
          <a:p>
            <a:pPr indent="-514350" marL="624078">
              <a:buFont typeface="+mj-lt"/>
              <a:buAutoNum startAt="4"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Самопересекающиеся линии под номерами…</a:t>
            </a:r>
          </a:p>
          <a:p>
            <a:pPr indent="-514350" marL="624078">
              <a:buNone/>
            </a:pPr>
            <a:endParaRPr b="1" dirty="0" i="1" lang="ru-RU" smtClean="0" sz="2800">
              <a:solidFill>
                <a:srgbClr val="002060"/>
              </a:solidFill>
              <a:latin charset="0" pitchFamily="18" typeface="Bookman Old Sty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Закончить предложение: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187624" y="1844824"/>
            <a:ext cx="6552728" cy="3528392"/>
            <a:chOff x="1187624" y="1844824"/>
            <a:chExt cx="6264696" cy="3384376"/>
          </a:xfrm>
        </p:grpSpPr>
        <p:pic>
          <p:nvPicPr>
            <p:cNvPr id="13" name="Picture 2"/>
            <p:cNvPicPr>
              <a:picLocks noChangeArrowheads="1" noChangeAspect="1"/>
            </p:cNvPicPr>
            <p:nvPr/>
          </p:nvPicPr>
          <p:blipFill>
            <a:blip cstate="print" r:embed="rId2"/>
            <a:srcRect b="497" l="58740" r="41" t="221"/>
            <a:stretch>
              <a:fillRect/>
            </a:stretch>
          </p:blipFill>
          <p:spPr bwMode="auto">
            <a:xfrm>
              <a:off x="1187624" y="1844824"/>
              <a:ext cx="6264696" cy="33843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1368152" y="2060848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1</a:t>
              </a:r>
              <a:endParaRPr b="1" dirty="0" lang="ru-RU" sz="20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12368" y="2060848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2</a:t>
              </a:r>
              <a:endParaRPr b="1" dirty="0" lang="ru-RU" sz="20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44616" y="2060848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3</a:t>
              </a:r>
              <a:endParaRPr b="1" dirty="0" lang="ru-RU" sz="20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68152" y="378904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4</a:t>
              </a:r>
              <a:endParaRPr b="1" dirty="0" lang="ru-RU" sz="20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48472" y="378904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5</a:t>
              </a:r>
              <a:endParaRPr b="1" dirty="0" lang="ru-RU" sz="20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00600" y="3789040"/>
              <a:ext cx="360040" cy="4001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r>
                <a:rPr b="1" dirty="0" lang="ru-RU" smtClean="0" sz="2000"/>
                <a:t>6</a:t>
              </a:r>
              <a:endParaRPr b="1" dirty="0" lang="ru-RU" sz="2000"/>
            </a:p>
          </p:txBody>
        </p:sp>
      </p:grp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2"/>
    </p:bld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021288"/>
          </a:xfrm>
        </p:spPr>
        <p:txBody>
          <a:bodyPr>
            <a:normAutofit/>
          </a:bodyPr>
          <a:lstStyle/>
          <a:p>
            <a:pPr indent="-514350" marL="624078">
              <a:buFont typeface="+mj-lt"/>
              <a:buAutoNum startAt="5"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Характерными особенностями линии под №1 являются…</a:t>
            </a:r>
          </a:p>
          <a:p>
            <a:pPr indent="-514350" marL="624078">
              <a:buFont typeface="+mj-lt"/>
              <a:buAutoNum startAt="5"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startAt="5"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startAt="5"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startAt="5"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startAt="5"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Через две точки можно провести …</a:t>
            </a:r>
          </a:p>
          <a:p>
            <a:pPr indent="-514350" marL="624078">
              <a:buFont typeface="+mj-lt"/>
              <a:buAutoNum startAt="5"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startAt="5"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Две прямые являются пересекающимися, если … </a:t>
            </a:r>
          </a:p>
          <a:p>
            <a:pPr indent="-514350" marL="624078">
              <a:buNone/>
            </a:pPr>
            <a:endParaRPr b="1" dirty="0" i="1" lang="ru-RU" smtClean="0" sz="2800">
              <a:solidFill>
                <a:srgbClr val="002060"/>
              </a:solidFill>
              <a:latin charset="0" pitchFamily="18" typeface="Bookman Old Sty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Закончить предложение: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771800" y="1628800"/>
            <a:ext cx="3096344" cy="1548172"/>
            <a:chOff x="2771800" y="1628800"/>
            <a:chExt cx="3096344" cy="1548172"/>
          </a:xfrm>
        </p:grpSpPr>
        <p:pic>
          <p:nvPicPr>
            <p:cNvPr id="14" name="Picture 2"/>
            <p:cNvPicPr>
              <a:picLocks noChangeArrowheads="1" noChangeAspect="1"/>
            </p:cNvPicPr>
            <p:nvPr/>
          </p:nvPicPr>
          <p:blipFill>
            <a:blip cstate="print" r:embed="rId2"/>
            <a:srcRect b="3826" l="50" r="86146" t="65397"/>
            <a:stretch>
              <a:fillRect/>
            </a:stretch>
          </p:blipFill>
          <p:spPr bwMode="auto">
            <a:xfrm>
              <a:off x="2771800" y="1628800"/>
              <a:ext cx="3096344" cy="154817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3059832" y="1844824"/>
              <a:ext cx="576064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wrap="square">
              <a:spAutoFit/>
            </a:bodyPr>
            <a:lstStyle/>
            <a:p>
              <a:pPr algn="ctr"/>
              <a:r>
                <a:rPr b="1" dirty="0" lang="ru-RU" smtClean="0" sz="2400"/>
                <a:t>1</a:t>
              </a:r>
              <a:endParaRPr b="1" dirty="0" lang="ru-RU" sz="2400"/>
            </a:p>
          </p:txBody>
        </p:sp>
      </p:grp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 lnSpcReduction="10000"/>
          </a:bodyPr>
          <a:lstStyle/>
          <a:p>
            <a:pPr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Провести две пересекающиеся прямые	и обозначить углы в соответствии с рисунком</a:t>
            </a: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Найти градусные меры углов с помощью транспортира.</a:t>
            </a: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Какой можно сделать вывод о углах 1 и 3, 2 и 4?</a:t>
            </a:r>
          </a:p>
          <a:p>
            <a:pPr indent="-514350" marL="624078">
              <a:buNone/>
            </a:pPr>
            <a:endParaRPr b="1" dirty="0" i="1" lang="ru-RU" smtClean="0" sz="28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Индивидуальное задание 1: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pic>
        <p:nvPicPr>
          <p:cNvPr id="9217" name="Picture 1"/>
          <p:cNvPicPr>
            <a:picLocks noChangeArrowheads="1" noChangeAspect="1"/>
          </p:cNvPicPr>
          <p:nvPr/>
        </p:nvPicPr>
        <p:blipFill>
          <a:blip cstate="print" r:embed="rId2"/>
          <a:srcRect b="1250" l="20" r="198" t="733"/>
          <a:stretch>
            <a:fillRect/>
          </a:stretch>
        </p:blipFill>
        <p:spPr bwMode="auto">
          <a:xfrm>
            <a:off x="2411760" y="1988840"/>
            <a:ext cx="43204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Индивидуальное задание.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70080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– Какое задание вы должны были выполнить? </a:t>
            </a:r>
          </a:p>
          <a:p>
            <a:endParaRPr lang="ru-RU" sz="2400" b="1" i="1" dirty="0" smtClean="0">
              <a:latin typeface="Bookman Old Style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</a:rPr>
              <a:t>– Какой способ вы использовали при выполнении задания? </a:t>
            </a:r>
          </a:p>
          <a:p>
            <a:endParaRPr lang="ru-RU" sz="2400" b="1" i="1" dirty="0" smtClean="0">
              <a:latin typeface="Bookman Old Style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</a:rPr>
              <a:t>– Вы быстро справились с заданием? Если нет, то почему?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– Как вы думаете, какая цель сегодня стоит перед вами? </a:t>
            </a:r>
            <a:endParaRPr lang="ru-RU" sz="24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Вертикальные углы. </a:t>
            </a:r>
            <a:endParaRPr lang="ru-RU" sz="4400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Пересекающиеся прямые.</a:t>
            </a:r>
            <a:endParaRPr lang="ru-RU" sz="2400" i="1" dirty="0">
              <a:solidFill>
                <a:schemeClr val="bg2">
                  <a:lumMod val="1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/>
          </a:bodyPr>
          <a:lstStyle/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None/>
            </a:pPr>
            <a:endParaRPr b="1" dirty="0" i="1" lang="ru-RU" smtClean="0" sz="28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Индивидуальное задание 1: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pic>
        <p:nvPicPr>
          <p:cNvPr id="9217" name="Picture 1"/>
          <p:cNvPicPr>
            <a:picLocks noChangeArrowheads="1" noChangeAspect="1"/>
          </p:cNvPicPr>
          <p:nvPr/>
        </p:nvPicPr>
        <p:blipFill>
          <a:blip cstate="print" r:embed="rId3"/>
          <a:srcRect b="1250" l="20" r="198" t="733"/>
          <a:stretch>
            <a:fillRect/>
          </a:stretch>
        </p:blipFill>
        <p:spPr bwMode="auto">
          <a:xfrm>
            <a:off x="2339752" y="908720"/>
            <a:ext cx="4248472" cy="177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592" y="3140968"/>
            <a:ext cx="1656184" cy="1872208"/>
          </a:xfrm>
          <a:prstGeom prst="rect"/>
          <a:noFill/>
        </p:spPr>
      </p:pic>
      <p:sp>
        <p:nvSpPr>
          <p:cNvPr id="9" name="TextBox 8"/>
          <p:cNvSpPr txBox="1"/>
          <p:nvPr/>
        </p:nvSpPr>
        <p:spPr>
          <a:xfrm>
            <a:off x="2771800" y="3501008"/>
            <a:ext cx="6372200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2800">
                <a:latin charset="0" pitchFamily="18" typeface="Georgia"/>
              </a:rPr>
              <a:t>- вертикальные углы </a:t>
            </a:r>
            <a:r>
              <a:rPr b="1" dirty="0" i="1" lang="ru-RU" smtClean="0" sz="2800" u="sng">
                <a:solidFill>
                  <a:srgbClr val="002060"/>
                </a:solidFill>
                <a:latin charset="0" pitchFamily="18" typeface="Georgia"/>
              </a:rPr>
              <a:t>равны</a:t>
            </a:r>
            <a:endParaRPr b="1" dirty="0" i="1" lang="ru-RU" sz="2800" u="sng">
              <a:solidFill>
                <a:srgbClr val="002060"/>
              </a:solidFill>
              <a:latin charset="0" pitchFamily="18" typeface="Georgia"/>
            </a:endParaRPr>
          </a:p>
        </p:txBody>
      </p:sp>
      <p:pic>
        <p:nvPicPr>
          <p:cNvPr id="10" name="Объект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53136"/>
            <a:ext cx="8885238" cy="608013"/>
          </a:xfrm>
          <a:prstGeom prst="rect"/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/>
          </a:bodyPr>
          <a:lstStyle/>
          <a:p>
            <a:pPr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Провести две пересекающиеся прямые так, чтобы один из углов был равен 90</a:t>
            </a:r>
            <a:r>
              <a:rPr b="1" baseline="30000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0</a:t>
            </a: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.</a:t>
            </a: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indent="-514350" marL="624078">
              <a:buFont typeface="+mj-lt"/>
              <a:buAutoNum type="arabicPeriod"/>
            </a:pPr>
            <a:endParaRPr b="1" baseline="30000" dirty="0" i="1" lang="ru-RU" smtClean="0" sz="26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  <a:p>
            <a:pPr algn="just"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Чему равны все углы, образовавшиеся при пересечении двух прямых?</a:t>
            </a:r>
          </a:p>
          <a:p>
            <a:pPr algn="just" indent="-514350" marL="624078">
              <a:buFont typeface="+mj-lt"/>
              <a:buAutoNum type="arabicPeriod"/>
            </a:pPr>
            <a:r>
              <a:rPr b="1" dirty="0" i="1" lang="ru-RU" smtClean="0" sz="26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Bookman Old Style"/>
              </a:rPr>
              <a:t>Каково взаимное расположение данных прямых?</a:t>
            </a:r>
            <a:endParaRPr b="1" dirty="0" i="1" lang="ru-RU" smtClean="0" sz="2800">
              <a:solidFill>
                <a:schemeClr val="tx1">
                  <a:lumMod val="95000"/>
                  <a:lumOff val="5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18" typeface="Bookman Old Style"/>
              </a:rPr>
              <a:t>Индивидуальное задание 2:</a:t>
            </a:r>
            <a:endParaRPr dirty="0" lang="ru-RU" sz="2800">
              <a:solidFill>
                <a:schemeClr val="accent2">
                  <a:lumMod val="50000"/>
                </a:schemeClr>
              </a:solidFill>
              <a:latin charset="0" pitchFamily="18" typeface="Bookman Old Style"/>
            </a:endParaRPr>
          </a:p>
        </p:txBody>
      </p:sp>
      <p:pic>
        <p:nvPicPr>
          <p:cNvPr id="26628" name="Picture 4"/>
          <p:cNvPicPr>
            <a:picLocks noChangeArrowheads="1" noChangeAspect="1"/>
          </p:cNvPicPr>
          <p:nvPr/>
        </p:nvPicPr>
        <p:blipFill>
          <a:blip cstate="print" r:embed="rId2"/>
          <a:srcRect b="754" l="440" r="102" t="127"/>
          <a:stretch>
            <a:fillRect/>
          </a:stretch>
        </p:blipFill>
        <p:spPr bwMode="auto">
          <a:xfrm>
            <a:off x="2915816" y="1700808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1045</TotalTime>
  <Words>428</Words>
  <Application>Microsoft Office PowerPoint</Application>
  <PresentationFormat>Экран (4:3)</PresentationFormat>
  <Paragraphs>157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Открытая</vt:lpstr>
      <vt:lpstr>Формула</vt:lpstr>
      <vt:lpstr>Математику нельзя изучать, наблюдая, как это делает сосед!  </vt:lpstr>
      <vt:lpstr>Закончить предложение:</vt:lpstr>
      <vt:lpstr>Закончить предложение:</vt:lpstr>
      <vt:lpstr>Закончить предложение:</vt:lpstr>
      <vt:lpstr>Индивидуальное задание 1:</vt:lpstr>
      <vt:lpstr>Индивидуальное задание.</vt:lpstr>
      <vt:lpstr>Вертикальные углы. </vt:lpstr>
      <vt:lpstr>Индивидуальное задание 1:</vt:lpstr>
      <vt:lpstr>Индивидуальное задание 2:</vt:lpstr>
      <vt:lpstr>Вертикальные углы. Перпендикулярные прямые. </vt:lpstr>
      <vt:lpstr>Индивидуальное задание 2:</vt:lpstr>
      <vt:lpstr>Работа в группах</vt:lpstr>
      <vt:lpstr>Эталон «Углы при пересечении прямых»</vt:lpstr>
      <vt:lpstr> На рисунке изображены две пересекающиеся прямые a и b и задана величина одного из углов. Найдите величины остальных углов.</vt:lpstr>
      <vt:lpstr>Работа в парах</vt:lpstr>
      <vt:lpstr>Самостоятельная работа</vt:lpstr>
      <vt:lpstr>Проверка самостоятельной работы по эталону</vt:lpstr>
      <vt:lpstr> Домашнее задание: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Устные упражнения </dc:title>
  <dc:creator>User</dc:creator>
  <cp:lastModifiedBy>User</cp:lastModifiedBy>
  <cp:revision>104</cp:revision>
  <dcterms:created xsi:type="dcterms:W3CDTF">2013-10-27T01:18:45Z</dcterms:created>
  <dcterms:modified xsi:type="dcterms:W3CDTF">2014-09-24T05:00:32Z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146269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