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0" r:id="rId3"/>
    <p:sldId id="265" r:id="rId4"/>
    <p:sldId id="263" r:id="rId5"/>
    <p:sldId id="277" r:id="rId6"/>
    <p:sldId id="278" r:id="rId7"/>
    <p:sldId id="279" r:id="rId8"/>
    <p:sldId id="270" r:id="rId9"/>
    <p:sldId id="271" r:id="rId10"/>
    <p:sldId id="272" r:id="rId11"/>
    <p:sldId id="273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by heart.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chemeClr val="accent1"/>
                </a:solidFill>
              </a:rPr>
              <a:t>It’s party time, let’s celebrate</a:t>
            </a:r>
          </a:p>
          <a:p>
            <a:pPr marL="0" indent="0">
              <a:buNone/>
            </a:pPr>
            <a:r>
              <a:rPr lang="en-US" sz="3600" b="1" i="1" dirty="0" smtClean="0">
                <a:solidFill>
                  <a:schemeClr val="accent1"/>
                </a:solidFill>
              </a:rPr>
              <a:t>Let’s 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en-US" sz="3600" b="1" i="1" dirty="0" smtClean="0">
                <a:solidFill>
                  <a:schemeClr val="accent1"/>
                </a:solidFill>
              </a:rPr>
              <a:t> have lots of fun.</a:t>
            </a:r>
            <a:endParaRPr lang="ru-RU" sz="3600" b="1" i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3600" b="1" i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171" y="2794112"/>
            <a:ext cx="5488069" cy="343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9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7303712" cy="51667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Ex.6, p.11  (WL1)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3672408" cy="633670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1. make sure</a:t>
            </a:r>
          </a:p>
          <a:p>
            <a:r>
              <a:rPr lang="en-US" sz="2400" b="1" dirty="0" smtClean="0"/>
              <a:t>2. a change of clothes</a:t>
            </a:r>
          </a:p>
          <a:p>
            <a:r>
              <a:rPr lang="en-US" sz="2400" b="1" dirty="0" smtClean="0"/>
              <a:t>3.strong tradition</a:t>
            </a:r>
          </a:p>
          <a:p>
            <a:r>
              <a:rPr lang="en-US" sz="2400" b="1" dirty="0" smtClean="0"/>
              <a:t>4. street parades</a:t>
            </a:r>
          </a:p>
          <a:p>
            <a:r>
              <a:rPr lang="en-US" sz="2400" b="1" dirty="0" smtClean="0"/>
              <a:t>5. cooking contest</a:t>
            </a:r>
          </a:p>
          <a:p>
            <a:r>
              <a:rPr lang="en-US" sz="2400" b="1" dirty="0" smtClean="0"/>
              <a:t>6.experience life</a:t>
            </a:r>
          </a:p>
          <a:p>
            <a:r>
              <a:rPr lang="en-US" sz="2400" b="1" dirty="0" smtClean="0"/>
              <a:t>7.fireworks display</a:t>
            </a:r>
          </a:p>
          <a:p>
            <a:r>
              <a:rPr lang="en-US" sz="2400" b="1" dirty="0" smtClean="0"/>
              <a:t>8. raise money for charity</a:t>
            </a:r>
          </a:p>
          <a:p>
            <a:r>
              <a:rPr lang="en-US" sz="2400" b="1" dirty="0" smtClean="0"/>
              <a:t>9.enter the competition</a:t>
            </a:r>
          </a:p>
          <a:p>
            <a:r>
              <a:rPr lang="en-US" sz="2400" b="1" dirty="0" smtClean="0"/>
              <a:t>10.bright idea</a:t>
            </a:r>
          </a:p>
          <a:p>
            <a:r>
              <a:rPr lang="en-US" sz="2400" b="1" dirty="0" smtClean="0"/>
              <a:t>11. transforms into a pirate town</a:t>
            </a:r>
          </a:p>
          <a:p>
            <a:r>
              <a:rPr lang="en-US" sz="2400" b="1" dirty="0" smtClean="0"/>
              <a:t>12. it takes place 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3928" y="877824"/>
            <a:ext cx="3775320" cy="55035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027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320040"/>
            <a:ext cx="7372672" cy="1020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Ex.7, p.11(Use WL 1 – Festivals &amp;Celebrations)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7444680" cy="5330992"/>
          </a:xfrm>
        </p:spPr>
        <p:txBody>
          <a:bodyPr/>
          <a:lstStyle/>
          <a:p>
            <a:pPr marL="0" lvl="7" indent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dirty="0"/>
          </a:p>
          <a:p>
            <a:r>
              <a:rPr lang="en-US" dirty="0" smtClean="0"/>
              <a:t>1. annual –(takes place once a year)</a:t>
            </a:r>
          </a:p>
          <a:p>
            <a:r>
              <a:rPr lang="en-US" dirty="0"/>
              <a:t> </a:t>
            </a:r>
            <a:r>
              <a:rPr lang="en-US" dirty="0" smtClean="0"/>
              <a:t>   monthly- (takes place once a month)</a:t>
            </a:r>
          </a:p>
          <a:p>
            <a:r>
              <a:rPr lang="en-US" dirty="0" smtClean="0"/>
              <a:t>2.take place – </a:t>
            </a:r>
            <a:r>
              <a:rPr lang="ru-RU" dirty="0" smtClean="0"/>
              <a:t>состояться, происходить</a:t>
            </a:r>
          </a:p>
          <a:p>
            <a:r>
              <a:rPr lang="ru-RU" dirty="0" smtClean="0"/>
              <a:t>3.</a:t>
            </a:r>
            <a:r>
              <a:rPr lang="en-US" dirty="0" smtClean="0"/>
              <a:t>attract – </a:t>
            </a:r>
            <a:r>
              <a:rPr lang="ru-RU" dirty="0" smtClean="0"/>
              <a:t>привлекать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invite – </a:t>
            </a:r>
            <a:r>
              <a:rPr lang="ru-RU" dirty="0" smtClean="0"/>
              <a:t>приглашать</a:t>
            </a:r>
          </a:p>
          <a:p>
            <a:r>
              <a:rPr lang="ru-RU" dirty="0" smtClean="0"/>
              <a:t>5. </a:t>
            </a:r>
            <a:r>
              <a:rPr lang="en-US" dirty="0" smtClean="0"/>
              <a:t>let off (fireworks) – </a:t>
            </a:r>
            <a:r>
              <a:rPr lang="ru-RU" dirty="0" smtClean="0"/>
              <a:t>запускать</a:t>
            </a:r>
          </a:p>
          <a:p>
            <a:r>
              <a:rPr lang="ru-RU" dirty="0" smtClean="0"/>
              <a:t>6. </a:t>
            </a:r>
            <a:r>
              <a:rPr lang="en-US" dirty="0" smtClean="0"/>
              <a:t>experience – </a:t>
            </a:r>
            <a:r>
              <a:rPr lang="ru-RU" dirty="0" smtClean="0"/>
              <a:t>испытывать</a:t>
            </a:r>
          </a:p>
          <a:p>
            <a:r>
              <a:rPr lang="ru-RU" dirty="0"/>
              <a:t> </a:t>
            </a:r>
            <a:r>
              <a:rPr lang="en-US" dirty="0" smtClean="0"/>
              <a:t>7.</a:t>
            </a:r>
            <a:r>
              <a:rPr lang="ru-RU" dirty="0" smtClean="0"/>
              <a:t>   </a:t>
            </a:r>
            <a:r>
              <a:rPr lang="en-US" dirty="0" smtClean="0"/>
              <a:t>feel - </a:t>
            </a:r>
            <a:r>
              <a:rPr lang="ru-RU" dirty="0" smtClean="0"/>
              <a:t>чувствовать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6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7300664" cy="732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RNE – Reading the text aloud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7300664" cy="5475008"/>
          </a:xfrm>
        </p:spPr>
        <p:txBody>
          <a:bodyPr/>
          <a:lstStyle/>
          <a:p>
            <a:r>
              <a:rPr lang="en-US" dirty="0" smtClean="0"/>
              <a:t>2 </a:t>
            </a:r>
            <a:r>
              <a:rPr lang="ru-RU" dirty="0" smtClean="0"/>
              <a:t>балла – ( из 68 баллов)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42" y="1680564"/>
            <a:ext cx="8001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17232"/>
            <a:ext cx="7516813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H/w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 (</a:t>
            </a:r>
            <a:r>
              <a:rPr lang="ru-RU" dirty="0"/>
              <a:t>РТ) </a:t>
            </a:r>
            <a:r>
              <a:rPr lang="en-US" dirty="0" smtClean="0"/>
              <a:t>ex.2 </a:t>
            </a:r>
            <a:r>
              <a:rPr lang="en-US" dirty="0"/>
              <a:t>p,4</a:t>
            </a:r>
            <a:endParaRPr lang="ru-RU" dirty="0"/>
          </a:p>
          <a:p>
            <a:r>
              <a:rPr lang="en-US" dirty="0" smtClean="0"/>
              <a:t>EX.5, p. 10 (</a:t>
            </a:r>
            <a:r>
              <a:rPr lang="ru-RU" dirty="0" smtClean="0"/>
              <a:t>Рассказать 2 вещи о каждом фестивале),</a:t>
            </a:r>
          </a:p>
          <a:p>
            <a:r>
              <a:rPr lang="en-US" dirty="0" smtClean="0"/>
              <a:t>WL 1 – Festivals &amp; Celebrations – </a:t>
            </a:r>
            <a:r>
              <a:rPr lang="ru-RU" dirty="0" smtClean="0"/>
              <a:t>слова наизусть</a:t>
            </a:r>
          </a:p>
        </p:txBody>
      </p:sp>
    </p:spTree>
    <p:extLst>
      <p:ext uri="{BB962C8B-B14F-4D97-AF65-F5344CB8AC3E}">
        <p14:creationId xmlns:p14="http://schemas.microsoft.com/office/powerpoint/2010/main" val="119089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20040"/>
            <a:ext cx="7519736" cy="3726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3528392" cy="6048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to celebrate –</a:t>
            </a:r>
          </a:p>
          <a:p>
            <a:r>
              <a:rPr lang="en-US" dirty="0" smtClean="0"/>
              <a:t>2. celebration –</a:t>
            </a:r>
          </a:p>
          <a:p>
            <a:r>
              <a:rPr lang="en-US" dirty="0" smtClean="0"/>
              <a:t>3. event – </a:t>
            </a:r>
          </a:p>
          <a:p>
            <a:r>
              <a:rPr lang="en-US" dirty="0" smtClean="0"/>
              <a:t>4. take place</a:t>
            </a:r>
          </a:p>
          <a:p>
            <a:r>
              <a:rPr lang="en-US" dirty="0" smtClean="0"/>
              <a:t>5.  throw–</a:t>
            </a:r>
          </a:p>
          <a:p>
            <a:r>
              <a:rPr lang="en-US" dirty="0" smtClean="0"/>
              <a:t>6. include </a:t>
            </a:r>
          </a:p>
          <a:p>
            <a:r>
              <a:rPr lang="ru-RU" dirty="0" smtClean="0"/>
              <a:t>7.</a:t>
            </a:r>
            <a:r>
              <a:rPr lang="en-US" dirty="0" smtClean="0"/>
              <a:t>cooking </a:t>
            </a:r>
            <a:r>
              <a:rPr lang="en-US" dirty="0"/>
              <a:t>contest</a:t>
            </a:r>
          </a:p>
          <a:p>
            <a:r>
              <a:rPr lang="ru-RU" dirty="0" smtClean="0"/>
              <a:t>8.</a:t>
            </a:r>
            <a:r>
              <a:rPr lang="en-US" dirty="0" smtClean="0"/>
              <a:t>make sure</a:t>
            </a:r>
            <a:endParaRPr lang="ru-RU" dirty="0" smtClean="0"/>
          </a:p>
          <a:p>
            <a:r>
              <a:rPr lang="ru-RU" dirty="0" smtClean="0"/>
              <a:t>9.</a:t>
            </a:r>
            <a:r>
              <a:rPr lang="en-US" dirty="0" smtClean="0"/>
              <a:t> tiny –</a:t>
            </a:r>
          </a:p>
          <a:p>
            <a:r>
              <a:rPr lang="ru-RU" dirty="0" smtClean="0"/>
              <a:t>10. </a:t>
            </a:r>
            <a:r>
              <a:rPr lang="en-US" dirty="0" smtClean="0"/>
              <a:t>Huge  -</a:t>
            </a:r>
            <a:endParaRPr lang="ru-RU" dirty="0" smtClean="0"/>
          </a:p>
          <a:p>
            <a:r>
              <a:rPr lang="ru-RU" dirty="0" smtClean="0"/>
              <a:t>11. </a:t>
            </a:r>
            <a:r>
              <a:rPr lang="en-US" dirty="0" smtClean="0"/>
              <a:t>scarecrow</a:t>
            </a:r>
            <a:endParaRPr lang="ru-RU" dirty="0" smtClean="0"/>
          </a:p>
          <a:p>
            <a:r>
              <a:rPr lang="ru-RU" dirty="0" smtClean="0"/>
              <a:t>12.</a:t>
            </a:r>
            <a:r>
              <a:rPr lang="en-US" dirty="0" smtClean="0"/>
              <a:t> </a:t>
            </a:r>
            <a:r>
              <a:rPr lang="en-US" dirty="0"/>
              <a:t>Carnival [ˈ</a:t>
            </a:r>
            <a:r>
              <a:rPr lang="en-US" dirty="0" err="1"/>
              <a:t>kɑːnɪv</a:t>
            </a:r>
            <a:r>
              <a:rPr lang="en-US" dirty="0"/>
              <a:t>(ə)l], </a:t>
            </a: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491880" y="476672"/>
            <a:ext cx="4207368" cy="564949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Праздновать</a:t>
            </a:r>
          </a:p>
          <a:p>
            <a:r>
              <a:rPr lang="ru-RU" dirty="0" smtClean="0"/>
              <a:t>Празднование</a:t>
            </a:r>
          </a:p>
          <a:p>
            <a:r>
              <a:rPr lang="ru-RU" dirty="0" smtClean="0"/>
              <a:t>Событие</a:t>
            </a:r>
          </a:p>
          <a:p>
            <a:r>
              <a:rPr lang="ru-RU" dirty="0" smtClean="0"/>
              <a:t>Происходить</a:t>
            </a:r>
          </a:p>
          <a:p>
            <a:r>
              <a:rPr lang="ru-RU" dirty="0" smtClean="0"/>
              <a:t>Бросать</a:t>
            </a:r>
          </a:p>
          <a:p>
            <a:r>
              <a:rPr lang="ru-RU" dirty="0" smtClean="0"/>
              <a:t>Включать в себя</a:t>
            </a:r>
            <a:endParaRPr lang="en-US" dirty="0" smtClean="0"/>
          </a:p>
          <a:p>
            <a:r>
              <a:rPr lang="ru-RU" sz="2400" dirty="0" smtClean="0"/>
              <a:t>Кулинарное соревнование</a:t>
            </a:r>
            <a:endParaRPr lang="en-US" sz="2400" dirty="0" smtClean="0"/>
          </a:p>
          <a:p>
            <a:r>
              <a:rPr lang="ru-RU" dirty="0" smtClean="0"/>
              <a:t>Убедиться</a:t>
            </a:r>
            <a:endParaRPr lang="en-US" dirty="0" smtClean="0"/>
          </a:p>
          <a:p>
            <a:r>
              <a:rPr lang="ru-RU" dirty="0" smtClean="0"/>
              <a:t>Крошечный</a:t>
            </a:r>
          </a:p>
          <a:p>
            <a:r>
              <a:rPr lang="ru-RU" dirty="0" smtClean="0"/>
              <a:t>Огромный</a:t>
            </a:r>
          </a:p>
          <a:p>
            <a:r>
              <a:rPr lang="ru-RU" dirty="0" smtClean="0"/>
              <a:t>пугало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79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Guess, what festival is it?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1)This  </a:t>
            </a:r>
            <a:r>
              <a:rPr lang="en-US" dirty="0"/>
              <a:t>festival </a:t>
            </a:r>
            <a:r>
              <a:rPr lang="en-US" dirty="0">
                <a:solidFill>
                  <a:srgbClr val="FF0000"/>
                </a:solidFill>
              </a:rPr>
              <a:t>includes</a:t>
            </a:r>
            <a:r>
              <a:rPr lang="en-US" dirty="0"/>
              <a:t> a </a:t>
            </a:r>
            <a:r>
              <a:rPr lang="en-US" dirty="0" smtClean="0"/>
              <a:t>firework </a:t>
            </a:r>
            <a:r>
              <a:rPr lang="en-US" dirty="0"/>
              <a:t>party, music, dancing and a </a:t>
            </a:r>
            <a:r>
              <a:rPr lang="en-US" dirty="0" smtClean="0"/>
              <a:t>huge </a:t>
            </a:r>
            <a:r>
              <a:rPr lang="en-US" dirty="0" smtClean="0">
                <a:solidFill>
                  <a:srgbClr val="FF0000"/>
                </a:solidFill>
              </a:rPr>
              <a:t>cooking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contest</a:t>
            </a:r>
          </a:p>
          <a:p>
            <a:r>
              <a:rPr lang="en-US" dirty="0"/>
              <a:t>It </a:t>
            </a:r>
            <a:r>
              <a:rPr lang="en-US" dirty="0">
                <a:solidFill>
                  <a:srgbClr val="FF0000"/>
                </a:solidFill>
              </a:rPr>
              <a:t>takes place </a:t>
            </a:r>
            <a:r>
              <a:rPr lang="en-US" dirty="0"/>
              <a:t>in the last week of August in Spain.</a:t>
            </a:r>
          </a:p>
          <a:p>
            <a:r>
              <a:rPr lang="en-US" dirty="0" smtClean="0"/>
              <a:t> and it ends with a huge </a:t>
            </a:r>
            <a:r>
              <a:rPr lang="en-US" dirty="0" smtClean="0">
                <a:solidFill>
                  <a:srgbClr val="FF0000"/>
                </a:solidFill>
              </a:rPr>
              <a:t>food fight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2)This festival </a:t>
            </a:r>
            <a:r>
              <a:rPr lang="en-US" dirty="0" smtClean="0">
                <a:solidFill>
                  <a:srgbClr val="FF0000"/>
                </a:solidFill>
              </a:rPr>
              <a:t>raises</a:t>
            </a:r>
            <a:r>
              <a:rPr lang="en-US" dirty="0" smtClean="0"/>
              <a:t> money for </a:t>
            </a:r>
            <a:r>
              <a:rPr lang="en-US" dirty="0" smtClean="0">
                <a:solidFill>
                  <a:srgbClr val="FF0000"/>
                </a:solidFill>
              </a:rPr>
              <a:t>charity.</a:t>
            </a:r>
          </a:p>
          <a:p>
            <a:r>
              <a:rPr lang="en-US" dirty="0" smtClean="0"/>
              <a:t> In this festival </a:t>
            </a:r>
            <a:r>
              <a:rPr lang="en-US" dirty="0" smtClean="0">
                <a:solidFill>
                  <a:srgbClr val="FF0000"/>
                </a:solidFill>
              </a:rPr>
              <a:t>straw scarecrows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march in the central square of  Brussels.</a:t>
            </a:r>
          </a:p>
          <a:p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takes place </a:t>
            </a:r>
            <a:r>
              <a:rPr lang="en-US" dirty="0" smtClean="0"/>
              <a:t>on the 6</a:t>
            </a:r>
            <a:r>
              <a:rPr lang="en-US" baseline="30000" dirty="0" smtClean="0"/>
              <a:t>th</a:t>
            </a:r>
            <a:r>
              <a:rPr lang="en-US" dirty="0" smtClean="0"/>
              <a:t> of October.</a:t>
            </a:r>
          </a:p>
        </p:txBody>
      </p:sp>
    </p:spTree>
    <p:extLst>
      <p:ext uri="{BB962C8B-B14F-4D97-AF65-F5344CB8AC3E}">
        <p14:creationId xmlns:p14="http://schemas.microsoft.com/office/powerpoint/2010/main" val="258500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Guess, what festival is it?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466728" cy="45693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3) This festival </a:t>
            </a:r>
            <a:r>
              <a:rPr lang="en-US" dirty="0" smtClean="0">
                <a:solidFill>
                  <a:srgbClr val="FF0000"/>
                </a:solidFill>
              </a:rPr>
              <a:t>celebrates</a:t>
            </a:r>
            <a:r>
              <a:rPr lang="en-US" dirty="0" smtClean="0"/>
              <a:t> the end of winter and the begging of spring.</a:t>
            </a:r>
          </a:p>
          <a:p>
            <a:r>
              <a:rPr lang="en-US" dirty="0" smtClean="0"/>
              <a:t>Festival-goers eat </a:t>
            </a:r>
            <a:r>
              <a:rPr lang="en-US" dirty="0" smtClean="0">
                <a:solidFill>
                  <a:srgbClr val="FF0000"/>
                </a:solidFill>
              </a:rPr>
              <a:t>pancakes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is a big </a:t>
            </a:r>
            <a:r>
              <a:rPr lang="en-US" dirty="0" smtClean="0">
                <a:solidFill>
                  <a:srgbClr val="FF0000"/>
                </a:solidFill>
              </a:rPr>
              <a:t>bonfire</a:t>
            </a:r>
            <a:r>
              <a:rPr lang="en-US" dirty="0" smtClean="0"/>
              <a:t> where the scarecrow of winter is burned.</a:t>
            </a: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556792"/>
            <a:ext cx="3631304" cy="456937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4</a:t>
            </a:r>
            <a:r>
              <a:rPr lang="en-US" dirty="0"/>
              <a:t>) This celebration begins with a mock </a:t>
            </a:r>
            <a:r>
              <a:rPr lang="en-US" dirty="0">
                <a:solidFill>
                  <a:srgbClr val="FF0000"/>
                </a:solidFill>
              </a:rPr>
              <a:t>kidnap.</a:t>
            </a:r>
          </a:p>
          <a:p>
            <a:r>
              <a:rPr lang="en-US" dirty="0"/>
              <a:t>People can </a:t>
            </a:r>
            <a:r>
              <a:rPr lang="en-US" dirty="0">
                <a:solidFill>
                  <a:srgbClr val="FF0000"/>
                </a:solidFill>
              </a:rPr>
              <a:t>experience life</a:t>
            </a:r>
            <a:r>
              <a:rPr lang="en-US" dirty="0"/>
              <a:t> as a </a:t>
            </a:r>
            <a:r>
              <a:rPr lang="en-US" dirty="0">
                <a:solidFill>
                  <a:srgbClr val="FF0000"/>
                </a:solidFill>
              </a:rPr>
              <a:t>pirate.</a:t>
            </a:r>
          </a:p>
          <a:p>
            <a:r>
              <a:rPr lang="en-US" dirty="0"/>
              <a:t>There are also street parties, </a:t>
            </a:r>
            <a:r>
              <a:rPr lang="en-US" dirty="0">
                <a:solidFill>
                  <a:srgbClr val="FF0000"/>
                </a:solidFill>
              </a:rPr>
              <a:t>treasure hunts </a:t>
            </a:r>
            <a:r>
              <a:rPr lang="en-US" dirty="0"/>
              <a:t>and a huge firework display.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65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Watch the video and say true or false, correct false statements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1)	Chinese New Year is celebrated between January 21 and February 20.</a:t>
            </a:r>
          </a:p>
          <a:p>
            <a:r>
              <a:rPr lang="en-US" dirty="0"/>
              <a:t>2)	Chinese New Year is a boring festival.</a:t>
            </a:r>
          </a:p>
          <a:p>
            <a:r>
              <a:rPr lang="en-US" dirty="0"/>
              <a:t>3)	Many people wear old clothes and throw out new things.</a:t>
            </a:r>
          </a:p>
          <a:p>
            <a:r>
              <a:rPr lang="en-US" dirty="0"/>
              <a:t>4)	People decorate their homes with red lanterns.</a:t>
            </a:r>
          </a:p>
          <a:p>
            <a:r>
              <a:rPr lang="en-US" dirty="0"/>
              <a:t>5)	Red is the main </a:t>
            </a:r>
            <a:r>
              <a:rPr lang="en-US" dirty="0" err="1"/>
              <a:t>colour</a:t>
            </a:r>
            <a:r>
              <a:rPr lang="en-US" dirty="0"/>
              <a:t> for the festival.</a:t>
            </a:r>
          </a:p>
          <a:p>
            <a:r>
              <a:rPr lang="en-US" dirty="0"/>
              <a:t>6)	The most common gifts are red envelopes with money which are given only to adults.</a:t>
            </a:r>
          </a:p>
        </p:txBody>
      </p:sp>
    </p:spTree>
    <p:extLst>
      <p:ext uri="{BB962C8B-B14F-4D97-AF65-F5344CB8AC3E}">
        <p14:creationId xmlns:p14="http://schemas.microsoft.com/office/powerpoint/2010/main" val="2590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5095875" cy="7858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1196752"/>
            <a:ext cx="3266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holiday </a:t>
            </a:r>
          </a:p>
          <a:p>
            <a:r>
              <a:rPr lang="en-US" sz="2800" dirty="0" smtClean="0"/>
              <a:t>is celebrated on 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491411" y="2852936"/>
            <a:ext cx="2608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 you like …?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491411" y="3929063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Why do you like it?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87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7300664" cy="8047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Asking questions in </a:t>
            </a:r>
            <a:r>
              <a:rPr lang="en-US" dirty="0" err="1" smtClean="0"/>
              <a:t>Preent</a:t>
            </a:r>
            <a:r>
              <a:rPr lang="en-US" dirty="0" smtClean="0"/>
              <a:t>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7571184" cy="4826936"/>
          </a:xfrm>
        </p:spPr>
        <p:txBody>
          <a:bodyPr/>
          <a:lstStyle/>
          <a:p>
            <a:r>
              <a:rPr lang="en-US" dirty="0" smtClean="0"/>
              <a:t>Yes/NO 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you like Christmas? (Yes, I do / No, I don’t)         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he/she/it like Christmas? (Yes, he does/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</a:t>
            </a:r>
            <a:r>
              <a:rPr lang="en-US" dirty="0" err="1" smtClean="0"/>
              <a:t>No,he</a:t>
            </a:r>
            <a:r>
              <a:rPr lang="en-US" dirty="0" smtClean="0"/>
              <a:t> doesn’t)</a:t>
            </a:r>
          </a:p>
          <a:p>
            <a:r>
              <a:rPr lang="en-US" dirty="0" smtClean="0"/>
              <a:t>WH ?</a:t>
            </a:r>
          </a:p>
          <a:p>
            <a:r>
              <a:rPr lang="en-US" dirty="0" smtClean="0"/>
              <a:t>Why, where, when, what, how, how many.</a:t>
            </a:r>
          </a:p>
          <a:p>
            <a:r>
              <a:rPr lang="en-US" dirty="0" smtClean="0"/>
              <a:t>Why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you like it?</a:t>
            </a:r>
          </a:p>
          <a:p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it take place?</a:t>
            </a:r>
          </a:p>
          <a:p>
            <a:r>
              <a:rPr lang="en-US" dirty="0" smtClean="0"/>
              <a:t>What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people do?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13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4a, p.10 Find synonyms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A. </a:t>
            </a:r>
            <a:r>
              <a:rPr lang="en-US" b="1" dirty="0" smtClean="0"/>
              <a:t>Extra (</a:t>
            </a:r>
            <a:r>
              <a:rPr lang="en-US" dirty="0" smtClean="0"/>
              <a:t>clothes) </a:t>
            </a:r>
            <a:r>
              <a:rPr lang="en-US" b="1" dirty="0" smtClean="0"/>
              <a:t>–</a:t>
            </a:r>
          </a:p>
          <a:p>
            <a:r>
              <a:rPr lang="en-US" b="1" dirty="0" smtClean="0"/>
              <a:t>     dirty </a:t>
            </a:r>
            <a:r>
              <a:rPr lang="en-US" dirty="0" smtClean="0"/>
              <a:t>(clothes) </a:t>
            </a:r>
            <a:r>
              <a:rPr lang="en-US" b="1" dirty="0" smtClean="0"/>
              <a:t>–</a:t>
            </a:r>
          </a:p>
          <a:p>
            <a:r>
              <a:rPr lang="en-US" b="1" dirty="0" smtClean="0"/>
              <a:t>B. fake </a:t>
            </a:r>
            <a:r>
              <a:rPr lang="en-US" dirty="0" smtClean="0"/>
              <a:t>(kidnap) </a:t>
            </a:r>
            <a:r>
              <a:rPr lang="en-US" b="1" dirty="0" smtClean="0"/>
              <a:t>–</a:t>
            </a:r>
          </a:p>
          <a:p>
            <a:r>
              <a:rPr lang="en-US" b="1" dirty="0" smtClean="0"/>
              <a:t>Opportunity </a:t>
            </a:r>
            <a:r>
              <a:rPr lang="en-US" dirty="0" smtClean="0"/>
              <a:t>(to wear fancy dress costumes)</a:t>
            </a:r>
            <a:r>
              <a:rPr lang="en-US" b="1" dirty="0" smtClean="0"/>
              <a:t> –</a:t>
            </a:r>
          </a:p>
          <a:p>
            <a:r>
              <a:rPr lang="en-US" b="1" dirty="0" smtClean="0"/>
              <a:t>C. main </a:t>
            </a:r>
            <a:r>
              <a:rPr lang="en-US" dirty="0" smtClean="0"/>
              <a:t>(market square) –</a:t>
            </a:r>
          </a:p>
          <a:p>
            <a:r>
              <a:rPr lang="en-US" b="1" dirty="0" smtClean="0"/>
              <a:t>Collects </a:t>
            </a:r>
            <a:r>
              <a:rPr lang="en-US" dirty="0" smtClean="0"/>
              <a:t>(money for charity) –</a:t>
            </a:r>
          </a:p>
          <a:p>
            <a:r>
              <a:rPr lang="en-US" b="1" dirty="0" smtClean="0"/>
              <a:t>Prize (</a:t>
            </a:r>
            <a:r>
              <a:rPr lang="en-US" dirty="0" smtClean="0"/>
              <a:t>for scarecrows competition)–</a:t>
            </a:r>
          </a:p>
          <a:p>
            <a:r>
              <a:rPr lang="en-US" b="1" dirty="0" smtClean="0"/>
              <a:t>Clever </a:t>
            </a:r>
            <a:r>
              <a:rPr lang="en-US" dirty="0" smtClean="0"/>
              <a:t>(idea) –</a:t>
            </a:r>
          </a:p>
          <a:p>
            <a:r>
              <a:rPr lang="en-US" b="1" dirty="0" smtClean="0"/>
              <a:t>D. represent </a:t>
            </a:r>
            <a:r>
              <a:rPr lang="en-US" dirty="0" smtClean="0"/>
              <a:t>(blini)-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39952" y="1412776"/>
            <a:ext cx="3559296" cy="4713387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Spare (</a:t>
            </a:r>
            <a:r>
              <a:rPr lang="en-US" dirty="0"/>
              <a:t>clothes) </a:t>
            </a:r>
            <a:endParaRPr lang="en-US" b="1" dirty="0" smtClean="0"/>
          </a:p>
          <a:p>
            <a:r>
              <a:rPr lang="en-US" b="1" dirty="0"/>
              <a:t>Messy (</a:t>
            </a:r>
            <a:r>
              <a:rPr lang="en-US" dirty="0"/>
              <a:t>clothes) </a:t>
            </a:r>
            <a:endParaRPr lang="en-US" b="1" dirty="0" smtClean="0"/>
          </a:p>
          <a:p>
            <a:r>
              <a:rPr lang="en-US" b="1" dirty="0" smtClean="0"/>
              <a:t>Mock </a:t>
            </a:r>
            <a:r>
              <a:rPr lang="en-US" dirty="0"/>
              <a:t>(kidnap) </a:t>
            </a:r>
            <a:endParaRPr lang="en-US" b="1" dirty="0" smtClean="0"/>
          </a:p>
          <a:p>
            <a:r>
              <a:rPr lang="en-US" b="1" dirty="0" smtClean="0"/>
              <a:t>Chance </a:t>
            </a:r>
            <a:r>
              <a:rPr lang="en-US" dirty="0"/>
              <a:t>to wear fancy dress costumes)</a:t>
            </a:r>
            <a:r>
              <a:rPr lang="en-US" b="1" dirty="0"/>
              <a:t>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Central </a:t>
            </a:r>
            <a:r>
              <a:rPr lang="en-US" dirty="0"/>
              <a:t>(market square)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Raises </a:t>
            </a:r>
            <a:r>
              <a:rPr lang="en-US" dirty="0"/>
              <a:t>(money for charity) –</a:t>
            </a:r>
            <a:endParaRPr lang="en-US" b="1" dirty="0" smtClean="0"/>
          </a:p>
          <a:p>
            <a:r>
              <a:rPr lang="en-US" b="1" dirty="0" smtClean="0"/>
              <a:t>Award </a:t>
            </a:r>
            <a:r>
              <a:rPr lang="en-US" dirty="0"/>
              <a:t>for scarecrows competition)–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Bright </a:t>
            </a:r>
            <a:r>
              <a:rPr lang="en-US" dirty="0"/>
              <a:t>(idea)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Symbolize </a:t>
            </a:r>
            <a:r>
              <a:rPr lang="en-US" dirty="0"/>
              <a:t>(blini</a:t>
            </a:r>
            <a:r>
              <a:rPr lang="en-US" dirty="0" smtClean="0"/>
              <a:t>)</a:t>
            </a:r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0157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4b/ Opposites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Messy</a:t>
            </a:r>
          </a:p>
          <a:p>
            <a:r>
              <a:rPr lang="en-US" dirty="0" smtClean="0"/>
              <a:t>Huge</a:t>
            </a:r>
          </a:p>
          <a:p>
            <a:r>
              <a:rPr lang="en-US" dirty="0" smtClean="0"/>
              <a:t>Typical  </a:t>
            </a:r>
          </a:p>
          <a:p>
            <a:r>
              <a:rPr lang="en-US" dirty="0" smtClean="0"/>
              <a:t>Bright </a:t>
            </a:r>
          </a:p>
          <a:p>
            <a:r>
              <a:rPr lang="en-US" dirty="0" smtClean="0"/>
              <a:t>beginning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Tidy</a:t>
            </a:r>
          </a:p>
          <a:p>
            <a:r>
              <a:rPr lang="en-US" dirty="0" smtClean="0"/>
              <a:t>Tiny</a:t>
            </a:r>
          </a:p>
          <a:p>
            <a:r>
              <a:rPr lang="en-US" dirty="0" smtClean="0"/>
              <a:t>unique</a:t>
            </a:r>
          </a:p>
          <a:p>
            <a:r>
              <a:rPr lang="en-US" dirty="0" smtClean="0"/>
              <a:t>Dull</a:t>
            </a:r>
          </a:p>
          <a:p>
            <a:r>
              <a:rPr lang="en-US" dirty="0" smtClean="0"/>
              <a:t>ending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45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379</TotalTime>
  <Words>611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Learn by heart.</vt:lpstr>
      <vt:lpstr>  </vt:lpstr>
      <vt:lpstr>Guess, what festival is it?</vt:lpstr>
      <vt:lpstr>Guess, what festival is it?</vt:lpstr>
      <vt:lpstr>Watch the video and say true or false, correct false statements</vt:lpstr>
      <vt:lpstr>Презентация PowerPoint</vt:lpstr>
      <vt:lpstr>Asking questions in Preent Simple</vt:lpstr>
      <vt:lpstr>EX. 4a, p.10 Find synonyms</vt:lpstr>
      <vt:lpstr>EX. 4b/ Opposites</vt:lpstr>
      <vt:lpstr>Ex.6, p.11  (WL1)</vt:lpstr>
      <vt:lpstr>Ex.7, p.11(Use WL 1 – Festivals &amp;Celebrations)</vt:lpstr>
      <vt:lpstr>RNE – Reading the text aloud</vt:lpstr>
      <vt:lpstr>H/w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43</cp:revision>
  <dcterms:created xsi:type="dcterms:W3CDTF">2020-09-02T05:45:23Z</dcterms:created>
  <dcterms:modified xsi:type="dcterms:W3CDTF">2022-10-30T08:22:44Z</dcterms:modified>
</cp:coreProperties>
</file>