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71" r:id="rId5"/>
    <p:sldId id="273" r:id="rId6"/>
    <p:sldId id="268" r:id="rId7"/>
    <p:sldId id="274" r:id="rId8"/>
    <p:sldId id="265" r:id="rId9"/>
    <p:sldId id="260" r:id="rId10"/>
    <p:sldId id="275" r:id="rId11"/>
    <p:sldId id="261" r:id="rId12"/>
    <p:sldId id="259" r:id="rId13"/>
    <p:sldId id="264" r:id="rId14"/>
    <p:sldId id="262" r:id="rId15"/>
    <p:sldId id="263" r:id="rId16"/>
    <p:sldId id="272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xternat.foxford.ru/polezno-znat/hard-soft-skill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7459920" cy="14721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Нужно стремиться к тому, чтобы каждый видел и знал больше, чем видел и знал его отец и дед.</a:t>
            </a:r>
            <a:br>
              <a:rPr lang="ru-RU" sz="2400" dirty="0" smtClean="0"/>
            </a:br>
            <a:r>
              <a:rPr lang="ru-RU" sz="2400" dirty="0" smtClean="0"/>
              <a:t>А.П. Чехов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3571488" cy="2808312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Барсукова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Елена Владимировна</a:t>
            </a:r>
          </a:p>
          <a:p>
            <a:r>
              <a:rPr lang="ru-RU" dirty="0" smtClean="0"/>
              <a:t>Учитель русского языка и литературы</a:t>
            </a:r>
          </a:p>
          <a:p>
            <a:endParaRPr lang="ru-RU" dirty="0" smtClean="0"/>
          </a:p>
          <a:p>
            <a:r>
              <a:rPr lang="ru-RU" dirty="0" smtClean="0"/>
              <a:t>МБОУ «Школа № 133»</a:t>
            </a:r>
            <a:endParaRPr lang="ru-RU" dirty="0"/>
          </a:p>
        </p:txBody>
      </p:sp>
      <p:pic>
        <p:nvPicPr>
          <p:cNvPr id="1026" name="Picture 2" descr="C:\Users\Елена\Desktop\в каф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6576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«Зона ближайшего  развития» в работе  над сочинением: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5221560"/>
          </a:xfrm>
        </p:spPr>
        <p:txBody>
          <a:bodyPr>
            <a:normAutofit fontScale="85000" lnSpcReduction="20000"/>
          </a:bodyPr>
          <a:lstStyle/>
          <a:p>
            <a:pPr marL="596646" indent="-514350">
              <a:buAutoNum type="arabicPeriod"/>
            </a:pPr>
            <a:r>
              <a:rPr lang="ru-RU" dirty="0" smtClean="0"/>
              <a:t>Освоение обязательных критериев. Развитие умения работать с цитатой. (5 класс)</a:t>
            </a:r>
          </a:p>
          <a:p>
            <a:pPr marL="596646" indent="-514350">
              <a:buAutoNum type="arabicPeriod"/>
            </a:pPr>
            <a:r>
              <a:rPr lang="ru-RU" dirty="0" smtClean="0"/>
              <a:t>Формирование умения подбора цитат из произведения по теме, определение их места в собственной работе. (6-7 класс)</a:t>
            </a:r>
          </a:p>
          <a:p>
            <a:pPr marL="596646" indent="-514350">
              <a:buAutoNum type="arabicPeriod"/>
            </a:pPr>
            <a:r>
              <a:rPr lang="ru-RU" dirty="0" smtClean="0"/>
              <a:t>Работа с определением  и его пояснением (из заголовка). (8 класс)</a:t>
            </a:r>
          </a:p>
          <a:p>
            <a:pPr marL="596646" indent="-514350">
              <a:buAutoNum type="arabicPeriod"/>
            </a:pPr>
            <a:r>
              <a:rPr lang="ru-RU" dirty="0" smtClean="0"/>
              <a:t>Освоение  работы с двумя аргументами как основы для сдачи ОГЭ и итогового сочинения (9-10 класс)</a:t>
            </a:r>
          </a:p>
          <a:p>
            <a:pPr marL="596646" indent="-514350">
              <a:buAutoNum type="arabicPeriod"/>
            </a:pPr>
            <a:r>
              <a:rPr lang="ru-RU" dirty="0" smtClean="0"/>
              <a:t>Определение проблемы публицистического текста, формулирование позиции автора и собственной точки зрения на проблему, поставленную в тексте. (11 класс)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Обязательные критерии написания сочинения (даются с 5 класса)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Наличие вступления по теме («Я хочу рассказать о….)</a:t>
            </a:r>
          </a:p>
          <a:p>
            <a:r>
              <a:rPr lang="ru-RU" dirty="0" smtClean="0"/>
              <a:t>Указание автора, названия произведения, имён героев текста.</a:t>
            </a:r>
          </a:p>
          <a:p>
            <a:r>
              <a:rPr lang="ru-RU" dirty="0" smtClean="0"/>
              <a:t>Описание поведения героев, их нравственных качеств, которые помогают раскрыть тему работы.</a:t>
            </a:r>
          </a:p>
          <a:p>
            <a:r>
              <a:rPr lang="ru-RU" dirty="0" smtClean="0"/>
              <a:t>Наличие цитат из текста (по 2-3 слова)</a:t>
            </a:r>
          </a:p>
          <a:p>
            <a:r>
              <a:rPr lang="ru-RU" dirty="0" smtClean="0"/>
              <a:t>Отсутствие повторов слов.</a:t>
            </a:r>
          </a:p>
          <a:p>
            <a:r>
              <a:rPr lang="ru-RU" dirty="0" smtClean="0"/>
              <a:t>Вывод по теме.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Объем работ: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 класс: 5 предложений</a:t>
            </a:r>
          </a:p>
          <a:p>
            <a:pPr>
              <a:buNone/>
            </a:pPr>
            <a:r>
              <a:rPr lang="ru-RU" dirty="0" smtClean="0"/>
              <a:t>6 класс: 6 предложений</a:t>
            </a:r>
          </a:p>
          <a:p>
            <a:pPr>
              <a:buNone/>
            </a:pPr>
            <a:r>
              <a:rPr lang="ru-RU" dirty="0" smtClean="0"/>
              <a:t>7 класс: 7 предложений</a:t>
            </a:r>
          </a:p>
          <a:p>
            <a:pPr>
              <a:buNone/>
            </a:pPr>
            <a:r>
              <a:rPr lang="ru-RU" dirty="0" smtClean="0"/>
              <a:t>8 класс: 8 предложений</a:t>
            </a:r>
          </a:p>
          <a:p>
            <a:pPr>
              <a:buNone/>
            </a:pPr>
            <a:r>
              <a:rPr lang="ru-RU" dirty="0" smtClean="0"/>
              <a:t>9 класс: 12 предложений (связано со стандартом ОГЭ)</a:t>
            </a:r>
          </a:p>
          <a:p>
            <a:pPr>
              <a:buNone/>
            </a:pPr>
            <a:r>
              <a:rPr lang="ru-RU" dirty="0" smtClean="0"/>
              <a:t>10 класс: 14 предложений</a:t>
            </a:r>
          </a:p>
          <a:p>
            <a:pPr>
              <a:buNone/>
            </a:pPr>
            <a:r>
              <a:rPr lang="ru-RU" dirty="0" smtClean="0"/>
              <a:t>11 класс: 300 слов (стандарт ЕГЭ)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Формулировка темы: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Тема всегда носит форму открытого вопроса и рассчитана на формулировку собственной точки зрения ребенка.</a:t>
            </a:r>
          </a:p>
          <a:p>
            <a:pPr>
              <a:buNone/>
            </a:pPr>
            <a:r>
              <a:rPr lang="ru-RU" dirty="0" smtClean="0"/>
              <a:t>Примеры тем:</a:t>
            </a:r>
          </a:p>
          <a:p>
            <a:pPr>
              <a:buFontTx/>
              <a:buChar char="-"/>
            </a:pPr>
            <a:r>
              <a:rPr lang="ru-RU" dirty="0" smtClean="0"/>
              <a:t>Мог ли я жить среди </a:t>
            </a:r>
            <a:r>
              <a:rPr lang="ru-RU" dirty="0" err="1" smtClean="0"/>
              <a:t>Простаковых</a:t>
            </a:r>
            <a:r>
              <a:rPr lang="ru-RU" dirty="0" smtClean="0"/>
              <a:t>, Скотининых, Правдиных?» (8 класс)</a:t>
            </a:r>
          </a:p>
          <a:p>
            <a:pPr>
              <a:buFontTx/>
              <a:buChar char="-"/>
            </a:pPr>
            <a:r>
              <a:rPr lang="ru-RU" dirty="0" smtClean="0"/>
              <a:t>Почему герой произведения В.Распутина «Уроки французского» запомнил образ своего учителя? (6 класс)</a:t>
            </a:r>
          </a:p>
          <a:p>
            <a:pPr>
              <a:buFontTx/>
              <a:buChar char="-"/>
            </a:pPr>
            <a:r>
              <a:rPr lang="ru-RU" dirty="0" smtClean="0"/>
              <a:t>Сопоставление образов царевны и царицы в «Сказке о мертвой царевне…» А.С. Пушкина (5 класс)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частый вопрос от детей: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708920"/>
            <a:ext cx="7498080" cy="35394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А можно написать больше?</a:t>
            </a:r>
            <a:endParaRPr lang="ru-RU" sz="4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Преимущества такого метода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77500" lnSpcReduction="20000"/>
          </a:bodyPr>
          <a:lstStyle/>
          <a:p>
            <a:pPr marL="596646" indent="-514350">
              <a:buAutoNum type="arabicPeriod"/>
            </a:pPr>
            <a:r>
              <a:rPr lang="ru-RU" dirty="0" smtClean="0"/>
              <a:t>Работа понятна даже самым слабым ученикам, поэтому выполняется легко в классе, или дома без помощи родителей. Формируется ситуация успеха.</a:t>
            </a:r>
          </a:p>
          <a:p>
            <a:pPr marL="596646" indent="-514350">
              <a:buAutoNum type="arabicPeriod"/>
            </a:pPr>
            <a:r>
              <a:rPr lang="ru-RU" dirty="0" smtClean="0"/>
              <a:t>Уходит страх: я не знаю, что писать.</a:t>
            </a:r>
          </a:p>
          <a:p>
            <a:pPr marL="596646" indent="-514350">
              <a:buAutoNum type="arabicPeriod"/>
            </a:pPr>
            <a:r>
              <a:rPr lang="ru-RU" dirty="0" smtClean="0"/>
              <a:t>Ученики учатся оценивать свою работу и работы других детей по объективным критериям.</a:t>
            </a:r>
          </a:p>
          <a:p>
            <a:pPr marL="596646" indent="-514350">
              <a:buAutoNum type="arabicPeriod"/>
            </a:pPr>
            <a:r>
              <a:rPr lang="ru-RU" dirty="0" smtClean="0"/>
              <a:t>Ребята осваивают навыки публичного выступления (зачитываются тексты перед классом за кафедрой).</a:t>
            </a:r>
          </a:p>
          <a:p>
            <a:pPr marL="596646" indent="-514350">
              <a:buAutoNum type="arabicPeriod"/>
            </a:pPr>
            <a:r>
              <a:rPr lang="ru-RU" dirty="0" smtClean="0"/>
              <a:t>Постепенно шлифуется качество речи детей (речевых ошибок становится заметно меньше).</a:t>
            </a:r>
          </a:p>
          <a:p>
            <a:pPr marL="596646" indent="-514350">
              <a:buAutoNum type="arabicPeriod"/>
            </a:pPr>
            <a:r>
              <a:rPr lang="ru-RU" dirty="0" smtClean="0"/>
              <a:t>Отсутствие проблемы с количеством оценок по литературе у учителя (обычно их мало, не хватает для выставления четвертной).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skills</a:t>
            </a:r>
            <a:r>
              <a:rPr lang="ru-RU" dirty="0" smtClean="0"/>
              <a:t>=«мягкие навыки»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Умение ставить цель и добиваться ее;</a:t>
            </a:r>
          </a:p>
          <a:p>
            <a:r>
              <a:rPr lang="ru-RU" dirty="0" smtClean="0"/>
              <a:t>Умение управлять своим временем;</a:t>
            </a:r>
          </a:p>
          <a:p>
            <a:r>
              <a:rPr lang="ru-RU" dirty="0" smtClean="0"/>
              <a:t>Мыслить критически (записывать всё, выбирать лучшее);</a:t>
            </a:r>
          </a:p>
          <a:p>
            <a:r>
              <a:rPr lang="ru-RU" dirty="0" smtClean="0"/>
              <a:t>Знакомство с понятием «эмоциональный интеллект» (умение мыслить позитивно);</a:t>
            </a:r>
          </a:p>
          <a:p>
            <a:r>
              <a:rPr lang="ru-RU" dirty="0" smtClean="0"/>
              <a:t>Развитие навыков деловой коммуникации, умение отстаивать свою точку зрения при публичном выступлении, участии в дискуссии;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1. Приказ Министерства просвещения РФ от 31 мая 2021 г. № 287 “Об утверждении федерального государственного образовательного стандарта основного общего образования”</a:t>
            </a:r>
          </a:p>
          <a:p>
            <a:pPr>
              <a:buNone/>
            </a:pPr>
            <a:r>
              <a:rPr lang="ru-RU" dirty="0" smtClean="0"/>
              <a:t>2. Л.С. </a:t>
            </a:r>
            <a:r>
              <a:rPr lang="ru-RU" dirty="0" err="1" smtClean="0"/>
              <a:t>Выготский</a:t>
            </a:r>
            <a:r>
              <a:rPr lang="ru-RU" dirty="0" smtClean="0"/>
              <a:t> «Мышление и речь»</a:t>
            </a:r>
          </a:p>
          <a:p>
            <a:pPr>
              <a:buNone/>
            </a:pPr>
            <a:r>
              <a:rPr lang="ru-RU" dirty="0" smtClean="0"/>
              <a:t>3.Леонтьев Л.Н. «Деятельность. Сознание. Личность».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2016224" cy="1143000"/>
          </a:xfrm>
        </p:spPr>
        <p:txBody>
          <a:bodyPr/>
          <a:lstStyle/>
          <a:p>
            <a:pPr algn="ctr"/>
            <a:r>
              <a:rPr lang="ru-RU" dirty="0" smtClean="0"/>
              <a:t>Тема: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3933056"/>
            <a:ext cx="7632848" cy="36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«Объективность оценивания сочинения как способ формирования ситуации успеха на уроке: как пройти путь от «</a:t>
            </a:r>
            <a:r>
              <a:rPr lang="ru-RU" b="1" i="1" dirty="0" smtClean="0"/>
              <a:t>Что писать?</a:t>
            </a:r>
            <a:r>
              <a:rPr lang="ru-RU" b="1" dirty="0" smtClean="0"/>
              <a:t>» до « </a:t>
            </a:r>
            <a:r>
              <a:rPr lang="ru-RU" b="1" i="1" dirty="0" smtClean="0"/>
              <a:t>А можно написать больше?</a:t>
            </a:r>
            <a:r>
              <a:rPr lang="ru-RU" b="1" dirty="0" smtClean="0"/>
              <a:t>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Елена\Desktop\цита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76672"/>
            <a:ext cx="3123728" cy="3123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u="sng" dirty="0" smtClean="0">
                <a:solidFill>
                  <a:schemeClr val="accent2">
                    <a:lumMod val="50000"/>
                  </a:schemeClr>
                </a:solidFill>
              </a:rPr>
              <a:t>Условия формирования личного вклада в развитие образования</a:t>
            </a:r>
            <a: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1524000"/>
            <a:ext cx="4193616" cy="46634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ФГОС-3</a:t>
            </a:r>
            <a:r>
              <a:rPr lang="ru-RU" dirty="0" smtClean="0"/>
              <a:t> предполагает  </a:t>
            </a:r>
            <a:r>
              <a:rPr lang="ru-RU" b="1" dirty="0" smtClean="0"/>
              <a:t>конкретизацию </a:t>
            </a:r>
            <a:r>
              <a:rPr lang="ru-RU" dirty="0" smtClean="0"/>
              <a:t>требований к обучающимся. Учитываются возрастные и психологические особенности учеников всех классов. Главное, </a:t>
            </a:r>
            <a:r>
              <a:rPr lang="ru-RU" b="1" dirty="0" smtClean="0"/>
              <a:t>чтобы</a:t>
            </a:r>
            <a:r>
              <a:rPr lang="ru-RU" dirty="0" smtClean="0"/>
              <a:t> </a:t>
            </a:r>
            <a:r>
              <a:rPr lang="ru-RU" b="1" dirty="0" smtClean="0"/>
              <a:t>ребята не были перегружены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524000"/>
            <a:ext cx="4355976" cy="46634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altLang="ru-RU" b="1" dirty="0" smtClean="0"/>
              <a:t>     </a:t>
            </a:r>
            <a:r>
              <a:rPr lang="ru-RU" dirty="0" smtClean="0"/>
              <a:t>Обновлённые ФГОС также </a:t>
            </a:r>
            <a:r>
              <a:rPr lang="ru-RU" b="1" dirty="0" smtClean="0"/>
              <a:t>обеспечивают личностное развитие учащихся</a:t>
            </a:r>
            <a:r>
              <a:rPr lang="ru-RU" dirty="0" smtClean="0"/>
              <a:t>, включая гражданское, патриотическое, духовно-нравственное, </a:t>
            </a:r>
            <a:r>
              <a:rPr lang="ru-RU" dirty="0" err="1" smtClean="0"/>
              <a:t>эстетическое,экологическое</a:t>
            </a:r>
            <a:r>
              <a:rPr lang="ru-RU" dirty="0" smtClean="0"/>
              <a:t> воспитание.</a:t>
            </a:r>
            <a:r>
              <a:rPr lang="ru-RU" altLang="ru-RU" b="1" dirty="0" smtClean="0"/>
              <a:t> </a:t>
            </a:r>
          </a:p>
          <a:p>
            <a:pPr>
              <a:buNone/>
            </a:pPr>
            <a:r>
              <a:rPr lang="ru-RU" altLang="ru-RU" b="1" dirty="0" smtClean="0"/>
              <a:t>     </a:t>
            </a:r>
            <a:r>
              <a:rPr lang="ru-RU" altLang="ru-RU" b="1" u="sng" dirty="0" smtClean="0"/>
              <a:t>Методические условия</a:t>
            </a:r>
            <a:r>
              <a:rPr lang="ru-RU" altLang="ru-RU" dirty="0" smtClean="0"/>
              <a:t>: </a:t>
            </a:r>
            <a:r>
              <a:rPr lang="ru-RU" dirty="0" smtClean="0"/>
              <a:t>Сделан акцент на развитие </a:t>
            </a:r>
            <a:r>
              <a:rPr lang="ru-RU" dirty="0" smtClean="0">
                <a:hlinkClick r:id="rId2"/>
              </a:rPr>
              <a:t>«мягких» навыков</a:t>
            </a:r>
            <a:r>
              <a:rPr lang="ru-RU" dirty="0" smtClean="0"/>
              <a:t> —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и личностных.</a:t>
            </a:r>
          </a:p>
          <a:p>
            <a:pPr>
              <a:buNone/>
            </a:pPr>
            <a:endParaRPr lang="ru-RU" alt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u="sng" dirty="0" smtClean="0">
                <a:solidFill>
                  <a:schemeClr val="accent2">
                    <a:lumMod val="50000"/>
                  </a:schemeClr>
                </a:solidFill>
              </a:rPr>
              <a:t>Условия формирования личного вклада в развитие образования</a:t>
            </a:r>
            <a: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altLang="ru-RU" b="1" dirty="0" smtClean="0"/>
              <a:t>    </a:t>
            </a:r>
            <a:r>
              <a:rPr lang="ru-RU" altLang="ru-RU" b="1" u="sng" dirty="0" smtClean="0"/>
              <a:t> Научно-исследовательские условия</a:t>
            </a:r>
            <a:r>
              <a:rPr lang="ru-RU" altLang="ru-RU" dirty="0" smtClean="0"/>
              <a:t>: опора на теоретические работы </a:t>
            </a:r>
            <a:r>
              <a:rPr lang="ru-RU" dirty="0" smtClean="0"/>
              <a:t>А. Н. Леонтьева, Л.С. </a:t>
            </a:r>
            <a:r>
              <a:rPr lang="ru-RU" dirty="0" err="1" smtClean="0"/>
              <a:t>Выготского</a:t>
            </a:r>
            <a:endParaRPr lang="ru-RU" alt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altLang="ru-RU" b="1" dirty="0" smtClean="0"/>
              <a:t>    </a:t>
            </a:r>
            <a:r>
              <a:rPr lang="ru-RU" altLang="ru-RU" b="1" u="sng" dirty="0" smtClean="0"/>
              <a:t>Методические условия</a:t>
            </a:r>
            <a:r>
              <a:rPr lang="ru-RU" altLang="ru-RU" dirty="0" smtClean="0"/>
              <a:t>: работа в методическом объединении школьного уровня, семинарах по вопросам реализации методов </a:t>
            </a:r>
            <a:r>
              <a:rPr lang="ru-RU" altLang="ru-RU" dirty="0" err="1" smtClean="0"/>
              <a:t>системно-деятельностного</a:t>
            </a:r>
            <a:r>
              <a:rPr lang="ru-RU" altLang="ru-RU" dirty="0" smtClean="0"/>
              <a:t> подхода на уроках русского языка и литературы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Деятельность определяет сознание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err="1" smtClean="0"/>
              <a:t>Деятельностный</a:t>
            </a:r>
            <a:r>
              <a:rPr lang="ru-RU" b="1" dirty="0" smtClean="0"/>
              <a:t> подход </a:t>
            </a:r>
            <a:r>
              <a:rPr lang="ru-RU" dirty="0" smtClean="0"/>
              <a:t>- это метод обучения, при котором ребенок не получает знания в готовом виде, а </a:t>
            </a:r>
            <a:r>
              <a:rPr lang="ru-RU" b="1" dirty="0" smtClean="0"/>
              <a:t>добывает их сам </a:t>
            </a:r>
            <a:r>
              <a:rPr lang="ru-RU" dirty="0" smtClean="0"/>
              <a:t>в процессе собственной учебно-познавательной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764704"/>
            <a:ext cx="8100392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 способствует </a:t>
            </a:r>
            <a:r>
              <a:rPr lang="ru-RU" b="1" dirty="0" smtClean="0"/>
              <a:t>формированию ключевых компетентностей  учащихся</a:t>
            </a:r>
            <a:r>
              <a:rPr lang="ru-RU" dirty="0" smtClean="0"/>
              <a:t>: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готовность к разрешению проблем, </a:t>
            </a:r>
            <a:br>
              <a:rPr lang="ru-RU" dirty="0" smtClean="0"/>
            </a:br>
            <a:r>
              <a:rPr lang="ru-RU" dirty="0" smtClean="0"/>
              <a:t>- технологическая компетентность, </a:t>
            </a:r>
            <a:br>
              <a:rPr lang="ru-RU" dirty="0" smtClean="0"/>
            </a:br>
            <a:r>
              <a:rPr lang="ru-RU" dirty="0" smtClean="0"/>
              <a:t>- готовность к  самообразованию, </a:t>
            </a:r>
            <a:br>
              <a:rPr lang="ru-RU" dirty="0" smtClean="0"/>
            </a:br>
            <a:r>
              <a:rPr lang="ru-RU" dirty="0" smtClean="0"/>
              <a:t>- готовность к использованию информационных ресурсов, </a:t>
            </a:r>
            <a:br>
              <a:rPr lang="ru-RU" dirty="0" smtClean="0"/>
            </a:br>
            <a:r>
              <a:rPr lang="ru-RU" dirty="0" smtClean="0"/>
              <a:t>- готовность к социальному взаимодействию, </a:t>
            </a:r>
            <a:br>
              <a:rPr lang="ru-RU" dirty="0" smtClean="0"/>
            </a:br>
            <a:r>
              <a:rPr lang="ru-RU" dirty="0" smtClean="0"/>
              <a:t>- коммуникативная компетентность. 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Зона ближайшего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В книге «Мышление и речь» Л.С. </a:t>
            </a:r>
            <a:r>
              <a:rPr lang="ru-RU" dirty="0" err="1" smtClean="0"/>
              <a:t>Выготский</a:t>
            </a:r>
            <a:r>
              <a:rPr lang="ru-RU" dirty="0" smtClean="0"/>
              <a:t>  отмечал: «Мы видели, что </a:t>
            </a:r>
            <a:r>
              <a:rPr lang="ru-RU" b="1" dirty="0" smtClean="0"/>
              <a:t>обучение и развитие не совпадают напрямую</a:t>
            </a:r>
            <a:r>
              <a:rPr lang="ru-RU" dirty="0" smtClean="0"/>
              <a:t>, а представляют собой два процесса, которые находятся в очень сложных взаимоотношениях. Обучение только тогда хорошо, когда оно идет впереди развития. </a:t>
            </a:r>
            <a:r>
              <a:rPr lang="ru-RU" b="1" dirty="0" smtClean="0"/>
              <a:t>Тогда оно … и вызывает к жизни целый ряд функций, находящихся в стадии созревания, лежащих в зоне ближайшего развития</a:t>
            </a:r>
            <a:r>
              <a:rPr lang="ru-RU" dirty="0" smtClean="0"/>
              <a:t>. В этом и заключается главнейшая роль обучения в развитии. Этим и отличается обучение ребенка от дрессуры животных.»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  <a:t>Цель и задачи педагогической деятельности</a:t>
            </a:r>
            <a:b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  <a:buNone/>
              <a:defRPr/>
            </a:pPr>
            <a:r>
              <a:rPr lang="ru-RU" b="1" u="sng" dirty="0" smtClean="0"/>
              <a:t>Цель:</a:t>
            </a:r>
          </a:p>
          <a:p>
            <a:pPr marL="285750" indent="-285750"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создание условий  для определения и достижения прозрачных критериев при написании сочинения посредством  использования системно-деятельностного подхода на уроках русского  языка.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ru-RU" b="1" u="sng" dirty="0" smtClean="0"/>
              <a:t>Задачи:</a:t>
            </a:r>
          </a:p>
          <a:p>
            <a:pPr marL="285750" indent="-285750"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изучить и проанализировать психолого-педагогическую, научно-методическую литературу по теме;</a:t>
            </a:r>
          </a:p>
          <a:p>
            <a:pPr marL="285750" indent="-285750"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обеспечить формирование деятельностного подхода в решении проблемных задач ;</a:t>
            </a:r>
          </a:p>
          <a:p>
            <a:pPr marL="285750" indent="-285750"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разработать систему заданий с использованием системно-деятельностного подхода на разных этапах урока ;</a:t>
            </a:r>
          </a:p>
          <a:p>
            <a:pPr marL="285750" indent="-285750"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Апробировать  разработанную систему на уроках русского языка 5-11 классах.</a:t>
            </a:r>
          </a:p>
          <a:p>
            <a:pPr marL="285750" indent="-285750"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  <a:defRPr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Путь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ru-RU" dirty="0" smtClean="0"/>
              <a:t>Формирование прозрачных критериев, необходимых для выполнения сочинения.</a:t>
            </a:r>
          </a:p>
          <a:p>
            <a:pPr marL="596646" indent="-514350">
              <a:buAutoNum type="arabicPeriod"/>
            </a:pPr>
            <a:r>
              <a:rPr lang="ru-RU" dirty="0" smtClean="0"/>
              <a:t>Способность наполнять стандарт собственными мыслями.</a:t>
            </a:r>
          </a:p>
          <a:p>
            <a:pPr marL="596646" indent="-514350">
              <a:buAutoNum type="arabicPeriod"/>
            </a:pPr>
            <a:r>
              <a:rPr lang="ru-RU" dirty="0" smtClean="0"/>
              <a:t>Осознание собственного успеха  в результате деятельности.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163</TotalTime>
  <Words>856</Words>
  <Application>Microsoft Office PowerPoint</Application>
  <PresentationFormat>Экран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Нужно стремиться к тому, чтобы каждый видел и знал больше, чем видел и знал его отец и дед. А.П. Чехов</vt:lpstr>
      <vt:lpstr>Тема:</vt:lpstr>
      <vt:lpstr>Условия формирования личного вклада в развитие образования </vt:lpstr>
      <vt:lpstr>Условия формирования личного вклада в развитие образования </vt:lpstr>
      <vt:lpstr>Деятельность определяет сознание</vt:lpstr>
      <vt:lpstr>Слайд 6</vt:lpstr>
      <vt:lpstr>Зона ближайшего развития</vt:lpstr>
      <vt:lpstr>Цель и задачи педагогической деятельности </vt:lpstr>
      <vt:lpstr>Путь ребенка</vt:lpstr>
      <vt:lpstr>«Зона ближайшего  развития» в работе  над сочинением:</vt:lpstr>
      <vt:lpstr>Обязательные критерии написания сочинения (даются с 5 класса)</vt:lpstr>
      <vt:lpstr>Объем работ:</vt:lpstr>
      <vt:lpstr>Формулировка темы:</vt:lpstr>
      <vt:lpstr>Самый частый вопрос от детей:</vt:lpstr>
      <vt:lpstr>Преимущества такого метода работы:</vt:lpstr>
      <vt:lpstr>soft skills=«мягкие навыки»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Нужно стремиться к тому, чтобы каждый видел и знал больше, чем видел и знал его отец и дед. А.П. Чехов</dc:title>
  <dc:creator>Елена</dc:creator>
  <cp:lastModifiedBy>Елена</cp:lastModifiedBy>
  <cp:revision>18</cp:revision>
  <dcterms:created xsi:type="dcterms:W3CDTF">2022-10-24T19:04:25Z</dcterms:created>
  <dcterms:modified xsi:type="dcterms:W3CDTF">2022-10-30T18:28:56Z</dcterms:modified>
</cp:coreProperties>
</file>