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261" r:id="rId4"/>
    <p:sldId id="262" r:id="rId5"/>
    <p:sldId id="263" r:id="rId6"/>
    <p:sldId id="264" r:id="rId7"/>
    <p:sldId id="266" r:id="rId8"/>
    <p:sldId id="265" r:id="rId9"/>
    <p:sldId id="267" r:id="rId10"/>
    <p:sldId id="268" r:id="rId11"/>
    <p:sldId id="269" r:id="rId12"/>
    <p:sldId id="271" r:id="rId13"/>
    <p:sldId id="273" r:id="rId14"/>
    <p:sldId id="272" r:id="rId15"/>
    <p:sldId id="275" r:id="rId16"/>
    <p:sldId id="270" r:id="rId17"/>
    <p:sldId id="279" r:id="rId18"/>
    <p:sldId id="281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DF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40" d="100"/>
          <a:sy n="40" d="100"/>
        </p:scale>
        <p:origin x="-221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68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56552-9D6E-4E17-892A-7213B12E220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018FD-CB0D-4F9A-9192-C4FB63B5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368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BBB7-758E-46E5-96A4-51653BD3DAEE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71B0-A6B1-4D50-90A9-BE42C9EF5EF4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1222-2F61-4E24-9D52-68F780838518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42C-BD33-4299-8E03-654CC50BB33B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2271-1DB6-4AB9-8CAB-228456F492C4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7FE3-8E40-419B-B2ED-676659B2AD1C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ED3EE-A32F-41EB-8B70-DB38BFC9BDA2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B4B-B399-4C9A-B049-883FA7416136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2017-5D18-482C-AF78-85D56AABE59A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9AE2F-3C94-4B4C-9572-3F596339F63B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1ABE6-7011-46D8-A383-041AB14716C4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8613-C520-428D-9250-F53BB4A0D10A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8B42-A7B8-477E-9537-2F840E19F2A6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49336-625E-4CD8-B96E-C1B5B749F685}" type="datetime1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A%D0%B8%D1%81%D0%BB%D0%BE%D1%80%D0%BE%D0%B4" TargetMode="External"/><Relationship Id="rId5" Type="http://schemas.openxmlformats.org/officeDocument/2006/relationships/hyperlink" Target="https://ru.wikipedia.org/wiki/%D0%9E%D0%BA%D1%81%D0%B8%D0%B4_%D1%83%D0%B3%D0%BB%D0%B5%D1%80%D0%BE%D0%B4%D0%B0(IV)" TargetMode="External"/><Relationship Id="rId4" Type="http://schemas.openxmlformats.org/officeDocument/2006/relationships/hyperlink" Target="https://ru.wikipedia.org/wiki/%D0%A1%D0%BD%D0%B5%D0%B3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14414" y="785794"/>
            <a:ext cx="7272808" cy="28763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ФОРМЫ РАССЕЛЕНИЯ</a:t>
            </a:r>
            <a:r>
              <a:rPr kumimoji="0" lang="ru-RU" sz="5400" b="1" i="0" u="none" strike="noStrike" kern="1200" normalizeH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</a:t>
            </a:r>
            <a:r>
              <a:rPr kumimoji="0" lang="ru-RU" sz="4400" b="1" i="0" u="none" strike="noStrike" kern="1200" normalizeH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НАСЕЛЕНИЯ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РОССИИ</a:t>
            </a:r>
            <a:endParaRPr kumimoji="0" lang="ru-RU" sz="44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923928" y="5502419"/>
            <a:ext cx="30963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Урок географии в 8 классе.</a:t>
            </a:r>
          </a:p>
          <a:p>
            <a:pPr algn="r"/>
            <a:r>
              <a:rPr lang="ru-RU" sz="1600" i="1" u="sng" dirty="0" smtClean="0"/>
              <a:t>Учитель- Прозорова </a:t>
            </a:r>
          </a:p>
          <a:p>
            <a:pPr algn="r"/>
            <a:r>
              <a:rPr lang="ru-RU" sz="1600" i="1" u="sng" dirty="0" smtClean="0"/>
              <a:t>Надежда Николаевна</a:t>
            </a:r>
            <a:endParaRPr lang="ru-RU" sz="16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46"/>
                <a:gridCol w="4143404"/>
                <a:gridCol w="27860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4.  Городская 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Возникновение городов в результате ТРТ </a:t>
                      </a:r>
                      <a:r>
                        <a:rPr lang="ru-RU" sz="16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(территориального разделения</a:t>
                      </a:r>
                      <a:r>
                        <a:rPr lang="ru-RU" sz="1600" b="1" kern="1200" baseline="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 труда</a:t>
                      </a:r>
                      <a:r>
                        <a:rPr lang="ru-RU" sz="16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);  </a:t>
                      </a:r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или  города на чистом месте </a:t>
                      </a:r>
                      <a:endParaRPr lang="ru-RU" sz="2000" b="1" kern="1200" dirty="0">
                        <a:solidFill>
                          <a:srgbClr val="66330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Город,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Ν = 12000 чел.,  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   85% занятых   вне  сельского хозяйства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Картинки по запросу город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500990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0"/>
            <a:ext cx="4429156" cy="12858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0"/>
            <a:ext cx="2500298" cy="12858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46"/>
                <a:gridCol w="4143404"/>
                <a:gridCol w="27860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5.  Временные поселения 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2000" b="1" u="sng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В горах,  в тундре, в  степи </a:t>
                      </a:r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население кочует вместе с животными  </a:t>
                      </a:r>
                      <a:endParaRPr lang="ru-RU" sz="2000" b="1" kern="1200" dirty="0">
                        <a:solidFill>
                          <a:srgbClr val="66330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Стоянки кочевников: 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0"/>
            <a:ext cx="4143404" cy="12858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0"/>
            <a:ext cx="2786050" cy="12858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Картинки по запросу чум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8248" y="3315328"/>
            <a:ext cx="4387855" cy="3437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Картинки по запросу чум внутри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3323340"/>
            <a:ext cx="4626271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143270" y="908720"/>
            <a:ext cx="6966001" cy="2246769"/>
          </a:xfrm>
          <a:prstGeom prst="rect">
            <a:avLst/>
          </a:prstGeom>
          <a:solidFill>
            <a:srgbClr val="FDFBE3">
              <a:alpha val="66000"/>
            </a:srgbClr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Constantia" pitchFamily="18" charset="0"/>
              </a:rPr>
              <a:t>Якутский и эвенкийский народ </a:t>
            </a:r>
            <a:r>
              <a:rPr lang="ru-RU" sz="1400" dirty="0" smtClean="0">
                <a:latin typeface="Constantia" pitchFamily="18" charset="0"/>
              </a:rPr>
              <a:t>живет в чумах. </a:t>
            </a:r>
            <a:r>
              <a:rPr lang="ru-RU" sz="1400" b="1" dirty="0" smtClean="0">
                <a:latin typeface="Constantia" pitchFamily="18" charset="0"/>
              </a:rPr>
              <a:t>ЧУМ</a:t>
            </a:r>
            <a:r>
              <a:rPr lang="ru-RU" sz="1400" dirty="0" smtClean="0">
                <a:latin typeface="Constantia" pitchFamily="18" charset="0"/>
              </a:rPr>
              <a:t> собирается из 40-50 жердей и имеет </a:t>
            </a:r>
            <a:r>
              <a:rPr lang="ru-RU" sz="1400" b="1" dirty="0" smtClean="0">
                <a:latin typeface="Constantia" pitchFamily="18" charset="0"/>
              </a:rPr>
              <a:t>коническую форму. </a:t>
            </a:r>
            <a:r>
              <a:rPr lang="ru-RU" sz="1400" dirty="0" smtClean="0">
                <a:latin typeface="Constantia" pitchFamily="18" charset="0"/>
              </a:rPr>
              <a:t>Летом чум покрывают парусиной или корой бересты. Зимой – шкурами оленя или лося . Вход завешивается шкурой или грубой материей.  Изнутри, у входа - место хозяйственной утвари, рядом место хозяйки. В центре чума расположен очаг. Слева и справа от очага спальные места домочадцев. В чуме народ спит на шкурах, настеленных поверх циновки, сухой травы или подстилки из березовой коры. За очагом - место главы семьи. Высота чума 3-4 метра, диаметр 5-6 метров.  Летом низ чума  оставляют открытым для проветривания. Зимой утепляют снаружи слоем снега. На пол чума </a:t>
            </a:r>
            <a:r>
              <a:rPr lang="ru-RU" sz="1400" dirty="0" err="1" smtClean="0">
                <a:latin typeface="Constantia" pitchFamily="18" charset="0"/>
              </a:rPr>
              <a:t>стелится</a:t>
            </a:r>
            <a:r>
              <a:rPr lang="ru-RU" sz="1400" dirty="0" smtClean="0">
                <a:latin typeface="Constantia" pitchFamily="18" charset="0"/>
              </a:rPr>
              <a:t> слой хвойных веток. </a:t>
            </a:r>
            <a:endParaRPr lang="ru-RU" sz="1400" dirty="0">
              <a:latin typeface="Constantia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Картинки по запросу яран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62" y="4221088"/>
            <a:ext cx="3238018" cy="2164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0" name="Picture 6" descr="Картинки по запросу яранга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6024688" y="4221088"/>
            <a:ext cx="3131838" cy="2348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4" name="Picture 10" descr="Картинки по запросу яранг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5" y="4220294"/>
            <a:ext cx="3012921" cy="2349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031567" y="1268760"/>
            <a:ext cx="7236296" cy="2308324"/>
          </a:xfrm>
          <a:prstGeom prst="rect">
            <a:avLst/>
          </a:prstGeom>
          <a:solidFill>
            <a:srgbClr val="FDFBE3">
              <a:alpha val="54000"/>
            </a:srgb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«Без оленя не будет яранги», т.к. материал для "строительства" - оленьи шкуры, без оленей, такой дом не нужен. </a:t>
            </a:r>
            <a:r>
              <a:rPr lang="ru-RU" b="1" dirty="0" smtClean="0">
                <a:latin typeface="Constantia" pitchFamily="18" charset="0"/>
              </a:rPr>
              <a:t>ЯР</a:t>
            </a:r>
            <a:r>
              <a:rPr lang="ru-RU" b="1" u="sng" dirty="0" smtClean="0">
                <a:latin typeface="Constantia" pitchFamily="18" charset="0"/>
              </a:rPr>
              <a:t>А</a:t>
            </a:r>
            <a:r>
              <a:rPr lang="ru-RU" b="1" dirty="0" smtClean="0">
                <a:latin typeface="Constantia" pitchFamily="18" charset="0"/>
              </a:rPr>
              <a:t>НГА</a:t>
            </a:r>
            <a:r>
              <a:rPr lang="ru-RU" dirty="0" smtClean="0">
                <a:latin typeface="Constantia" pitchFamily="18" charset="0"/>
              </a:rPr>
              <a:t> - мобильное переносное жилище оленеводов, где отсутствует строевой лес, но есть необходимость в постоянной перекочёвке за оленьим стадом. </a:t>
            </a:r>
            <a:r>
              <a:rPr lang="ru-RU" b="1" dirty="0" smtClean="0">
                <a:latin typeface="Constantia" pitchFamily="18" charset="0"/>
              </a:rPr>
              <a:t>Яр</a:t>
            </a:r>
            <a:r>
              <a:rPr lang="ru-RU" b="1" u="sng" dirty="0" smtClean="0">
                <a:latin typeface="Constantia" pitchFamily="18" charset="0"/>
              </a:rPr>
              <a:t>а</a:t>
            </a:r>
            <a:r>
              <a:rPr lang="ru-RU" b="1" dirty="0" smtClean="0">
                <a:latin typeface="Constantia" pitchFamily="18" charset="0"/>
              </a:rPr>
              <a:t>нга-</a:t>
            </a:r>
            <a:r>
              <a:rPr lang="ru-RU" dirty="0" smtClean="0">
                <a:latin typeface="Constantia" pitchFamily="18" charset="0"/>
              </a:rPr>
              <a:t> традиционное переносное жилище </a:t>
            </a:r>
            <a:r>
              <a:rPr lang="ru-RU" b="1" dirty="0" smtClean="0">
                <a:latin typeface="Constantia" pitchFamily="18" charset="0"/>
              </a:rPr>
              <a:t>купольной формы эскимосов, чукчей, коряков, </a:t>
            </a:r>
            <a:r>
              <a:rPr lang="ru-RU" dirty="0" smtClean="0">
                <a:latin typeface="Constantia" pitchFamily="18" charset="0"/>
              </a:rPr>
              <a:t>юкагиров. Высота до 5 м и диаметром до 8 м. Жерди березовые берегли, их передают по наследству- некоторым больше 100 лет. 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6712"/>
            <a:ext cx="6715124" cy="2754600"/>
          </a:xfrm>
          <a:prstGeom prst="rect">
            <a:avLst/>
          </a:prstGeom>
          <a:solidFill>
            <a:srgbClr val="FDFBE3"/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Constantia" pitchFamily="18" charset="0"/>
              </a:rPr>
              <a:t>ЮРТА-</a:t>
            </a:r>
            <a:r>
              <a:rPr lang="ru-RU" sz="1400" dirty="0" smtClean="0">
                <a:latin typeface="Constantia" pitchFamily="18" charset="0"/>
              </a:rPr>
              <a:t> переносный шалаш у степных кочевников:  </a:t>
            </a:r>
            <a:r>
              <a:rPr lang="ru-RU" sz="1400" b="1" dirty="0" smtClean="0">
                <a:latin typeface="Constantia" pitchFamily="18" charset="0"/>
              </a:rPr>
              <a:t>бурят, калмыков, тувинцев, </a:t>
            </a:r>
            <a:r>
              <a:rPr lang="ru-RU" sz="1400" b="1" dirty="0" err="1" smtClean="0">
                <a:latin typeface="Constantia" pitchFamily="18" charset="0"/>
              </a:rPr>
              <a:t>башкиров</a:t>
            </a:r>
            <a:r>
              <a:rPr lang="ru-RU" sz="1400" b="1" dirty="0" smtClean="0">
                <a:latin typeface="Constantia" pitchFamily="18" charset="0"/>
              </a:rPr>
              <a:t>. </a:t>
            </a:r>
            <a:r>
              <a:rPr lang="ru-RU" sz="1400" dirty="0" smtClean="0">
                <a:latin typeface="Constantia" pitchFamily="18" charset="0"/>
              </a:rPr>
              <a:t>Стенки составляются из деревянных жердей и планок, сколоченных крестообразно и обшитых войлоком. Окон нет; дверное отверстие завешано войлоком; вместо печи посредине очаг. </a:t>
            </a:r>
            <a:r>
              <a:rPr lang="ru-RU" sz="1300" dirty="0" smtClean="0">
                <a:latin typeface="Constantia" pitchFamily="18" charset="0"/>
              </a:rPr>
              <a:t>Внешний вид юрты и внутреннее убранство менялись в зависимости от ее функций: крупными и наиболее роскошными были парадные юрты (</a:t>
            </a:r>
            <a:r>
              <a:rPr lang="ru-RU" sz="1300" dirty="0" err="1" smtClean="0">
                <a:latin typeface="Constantia" pitchFamily="18" charset="0"/>
              </a:rPr>
              <a:t>ак-уй</a:t>
            </a:r>
            <a:r>
              <a:rPr lang="ru-RU" sz="1300" dirty="0" smtClean="0">
                <a:latin typeface="Constantia" pitchFamily="18" charset="0"/>
              </a:rPr>
              <a:t>, </a:t>
            </a:r>
            <a:r>
              <a:rPr lang="ru-RU" sz="1300" dirty="0" err="1" smtClean="0">
                <a:latin typeface="Constantia" pitchFamily="18" charset="0"/>
              </a:rPr>
              <a:t>ак-орда</a:t>
            </a:r>
            <a:r>
              <a:rPr lang="ru-RU" sz="1300" dirty="0" smtClean="0">
                <a:latin typeface="Constantia" pitchFamily="18" charset="0"/>
              </a:rPr>
              <a:t>, </a:t>
            </a:r>
            <a:r>
              <a:rPr lang="ru-RU" sz="1300" dirty="0" err="1" smtClean="0">
                <a:latin typeface="Constantia" pitchFamily="18" charset="0"/>
              </a:rPr>
              <a:t>боз-уй</a:t>
            </a:r>
            <a:r>
              <a:rPr lang="ru-RU" sz="1300" dirty="0" smtClean="0">
                <a:latin typeface="Constantia" pitchFamily="18" charset="0"/>
              </a:rPr>
              <a:t>) - для гостей (</a:t>
            </a:r>
            <a:r>
              <a:rPr lang="ru-RU" sz="1300" dirty="0" err="1" smtClean="0">
                <a:latin typeface="Constantia" pitchFamily="18" charset="0"/>
              </a:rPr>
              <a:t>конак-уй</a:t>
            </a:r>
            <a:r>
              <a:rPr lang="ru-RU" sz="1300" dirty="0" smtClean="0">
                <a:latin typeface="Constantia" pitchFamily="18" charset="0"/>
              </a:rPr>
              <a:t>) и жилища молодоженов (</a:t>
            </a:r>
            <a:r>
              <a:rPr lang="ru-RU" sz="1300" dirty="0" err="1" smtClean="0">
                <a:latin typeface="Constantia" pitchFamily="18" charset="0"/>
              </a:rPr>
              <a:t>отау-уй</a:t>
            </a:r>
            <a:r>
              <a:rPr lang="ru-RU" sz="1300" dirty="0" smtClean="0">
                <a:latin typeface="Constantia" pitchFamily="18" charset="0"/>
              </a:rPr>
              <a:t>) . Парадные юрты в среднем состояли из 18, а самые большие из З0 решеток. А стены обычной жилой юрты собирались из 6 решеток. Убранство состоит  из мебели, посуды.  Но особый колорит жилищу кочевников придают ковровые дорожки. По коврам сразу же можно было судить и о достатке хозяина. В современной юрте войлок заменен на </a:t>
            </a:r>
            <a:r>
              <a:rPr lang="ru-RU" sz="1300" dirty="0" err="1" smtClean="0">
                <a:latin typeface="Constantia" pitchFamily="18" charset="0"/>
              </a:rPr>
              <a:t>холлофайбер</a:t>
            </a:r>
            <a:r>
              <a:rPr lang="ru-RU" sz="1300" dirty="0" smtClean="0">
                <a:latin typeface="Constantia" pitchFamily="18" charset="0"/>
              </a:rPr>
              <a:t>, деревянный остов сделан из клееного бруса, ткань внешнего полога пропитана силиконом, очагом служит газогенераторная печь. </a:t>
            </a:r>
          </a:p>
        </p:txBody>
      </p:sp>
      <p:pic>
        <p:nvPicPr>
          <p:cNvPr id="32770" name="Picture 2" descr="http://www.open.kg/uploads/posts/2014-12/1418839937_kazahskaya_yrta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69528"/>
            <a:ext cx="4286248" cy="288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https://upload.wikimedia.org/wikipedia/commons/9/9a/Montage_d%27une_yourte_mur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00" y="3960573"/>
            <a:ext cx="4581500" cy="2692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5848" name="Picture 8" descr="http://www.nat-geo.ru/upload/iblock/0a1/0a11c2771054027557240c4a862d8d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4913" y="4071942"/>
            <a:ext cx="4179087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2" name="Picture 12" descr="http://www.mozaweb.com/ru/mozaik3D/FOL/tarsadalom/eszkimo_eletmod/9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071942"/>
            <a:ext cx="4859171" cy="2786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620688"/>
            <a:ext cx="6462896" cy="3231654"/>
          </a:xfrm>
          <a:prstGeom prst="rect">
            <a:avLst/>
          </a:prstGeom>
          <a:solidFill>
            <a:srgbClr val="FDFBE3">
              <a:alpha val="59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ИГЛ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У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представляет собой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куполообразную постройку эскимосов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диаметром до 4 м и высотой 2 м из уплотнённых ветром 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Constantia" pitchFamily="18" charset="0"/>
                <a:cs typeface="Arial" pitchFamily="34" charset="0"/>
                <a:hlinkClick r:id="rId4" tooltip="Снег"/>
              </a:rPr>
              <a:t>снежных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или</a:t>
            </a:r>
            <a:r>
              <a:rPr lang="ru-RU" sz="1400" dirty="0" smtClean="0">
                <a:solidFill>
                  <a:srgbClr val="0B0080"/>
                </a:solidFill>
                <a:latin typeface="Constantia" pitchFamily="18" charset="0"/>
                <a:cs typeface="Arial" pitchFamily="34" charset="0"/>
                <a:hlinkClick r:id="rId4" tooltip="Снег"/>
              </a:rPr>
              <a:t> ледяных блоков. </a:t>
            </a:r>
            <a:r>
              <a:rPr lang="ru-RU" sz="1400" dirty="0" smtClean="0">
                <a:solidFill>
                  <a:srgbClr val="0B0080"/>
                </a:solidFill>
                <a:latin typeface="Constantia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При глубоком снеге  вход обычно устраивается в полу, ко входу прорывается коридор. Важно, чтобы вход в иглу был ниже уровня пола — это обеспечивает отток из постройки тяжёлого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Constantia" pitchFamily="18" charset="0"/>
                <a:cs typeface="Arial" pitchFamily="34" charset="0"/>
                <a:hlinkClick r:id="rId5" tooltip="Оксид углерода(IV)"/>
              </a:rPr>
              <a:t>углекислого газа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 и приток взамен более лёгкого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Constantia" pitchFamily="18" charset="0"/>
                <a:cs typeface="Arial" pitchFamily="34" charset="0"/>
                <a:hlinkClick r:id="rId6" tooltip="Кислород"/>
              </a:rPr>
              <a:t>кислорода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. Свет в иглу проникает прямо через снежные стены, хотя иногда устраиваются окна из тюленьих кишок или льда. Эскимосы могут строить целые посёлки из хижин иглу, соединённых переходами. 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Внутреннее помещение обычно застилается шкурами, иногда шкурами покрываются и стены. Для обогрева жилища и дополнительного его освещения используются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плошки-жирнеки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nstantia" pitchFamily="18" charset="0"/>
                <a:cs typeface="Arial" pitchFamily="34" charset="0"/>
              </a:rPr>
              <a:t>. В результате нагревания внутренние поверхности стен оплавляются, но стены не тают, так как снег легко выводит избыточное тепло из хижины наружу . Поэтому в хижине может поддерживаться комфортная для жизни человека температура. Кроме того, снежная хижина впитывает изнутри излишнюю влагу, в результате чего в хижине достаточно сухо.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B0080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46"/>
                <a:gridCol w="4143404"/>
                <a:gridCol w="27860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6. Поселения служебного характера 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Отдельные дома, где население нельзя отнести ни к городским, ни к сельским жителям 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А- Турбаза 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949332"/>
              </p:ext>
            </p:extLst>
          </p:nvPr>
        </p:nvGraphicFramePr>
        <p:xfrm>
          <a:off x="0" y="2276872"/>
          <a:ext cx="9144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46"/>
                <a:gridCol w="4143404"/>
                <a:gridCol w="27860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6. Поселения служебного характера 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Отдельные дома, где население нельзя отнести ни к городским, ни к сельским жителям 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Б- Военные полигоны/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 военные городки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85786" y="35716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3300"/>
                </a:solidFill>
                <a:latin typeface="Constantia" pitchFamily="18" charset="0"/>
              </a:rPr>
              <a:t>Урбанизация в России</a:t>
            </a:r>
            <a:endParaRPr lang="ru-RU" sz="24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1385957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Урбанизация</a:t>
            </a:r>
            <a:r>
              <a:rPr lang="ru-RU" b="1" i="1" dirty="0" smtClean="0">
                <a:solidFill>
                  <a:srgbClr val="663300"/>
                </a:solidFill>
                <a:latin typeface="Constantia" pitchFamily="18" charset="0"/>
              </a:rPr>
              <a:t>- </a:t>
            </a:r>
            <a:r>
              <a:rPr lang="ru-RU" sz="2000" b="1" i="1" dirty="0" smtClean="0">
                <a:solidFill>
                  <a:srgbClr val="663300"/>
                </a:solidFill>
                <a:latin typeface="Constantia" pitchFamily="18" charset="0"/>
              </a:rPr>
              <a:t>это рост крупных городов, усиление их роли, распространение городского образа жизни.</a:t>
            </a:r>
            <a:endParaRPr lang="ru-RU" b="1" i="1" dirty="0" smtClean="0">
              <a:solidFill>
                <a:srgbClr val="663300"/>
              </a:solidFill>
              <a:latin typeface="Constant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Constantia" pitchFamily="18" charset="0"/>
              </a:rPr>
              <a:t>У </a:t>
            </a:r>
            <a:r>
              <a:rPr lang="ru-RU" sz="1600" i="1" dirty="0" smtClean="0">
                <a:solidFill>
                  <a:srgbClr val="0070C0"/>
                </a:solidFill>
                <a:latin typeface="Constantia" pitchFamily="18" charset="0"/>
              </a:rPr>
              <a:t>в России </a:t>
            </a:r>
            <a:r>
              <a:rPr lang="ru-RU" sz="2400" b="1" i="1" dirty="0" smtClean="0">
                <a:solidFill>
                  <a:srgbClr val="0070C0"/>
                </a:solidFill>
                <a:latin typeface="Constantia" pitchFamily="18" charset="0"/>
              </a:rPr>
              <a:t>= 73%</a:t>
            </a:r>
            <a:endParaRPr lang="ru-RU" sz="24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071670" y="2924944"/>
            <a:ext cx="6357982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По численности населения города делятся на: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- малые (до 50 тыс. жителей)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- средние (до 100 тыс. жителей)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- большие (до 250 тыс. жителей)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- крупные (до 500 тыс.  жителей)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- крупнейшие (от 500 тыс. до 1млн жителей)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-  города-миллионеры (свыше 1 млн. жителей).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502515"/>
              </p:ext>
            </p:extLst>
          </p:nvPr>
        </p:nvGraphicFramePr>
        <p:xfrm>
          <a:off x="4183556" y="404664"/>
          <a:ext cx="4929190" cy="6169152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85818"/>
                <a:gridCol w="2357454"/>
                <a:gridCol w="1785918"/>
              </a:tblGrid>
              <a:tr h="274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onstantia" pitchFamily="18" charset="0"/>
                        </a:rPr>
                        <a:t>Место</a:t>
                      </a:r>
                      <a:endParaRPr lang="ru-RU" sz="12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Constantia" pitchFamily="18" charset="0"/>
                        </a:rPr>
                        <a:t>Город</a:t>
                      </a:r>
                      <a:endParaRPr lang="ru-RU" sz="1600" b="1" dirty="0" smtClean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Численность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нас-я (млн.ч)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nstantia" pitchFamily="18" charset="0"/>
                        </a:rPr>
                        <a:t>1</a:t>
                      </a:r>
                      <a:endParaRPr lang="ru-RU" sz="16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МОСКВА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12,3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nstantia" pitchFamily="18" charset="0"/>
                        </a:rPr>
                        <a:t>2</a:t>
                      </a:r>
                      <a:endParaRPr lang="ru-RU" sz="16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САНКТ-ПЕТЕРБУРГ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5,22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3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НОВОСИБИРСК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1,58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4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ЕКАТЕРИНБУРГ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onstantia" pitchFamily="18" charset="0"/>
                        </a:rPr>
                        <a:t>1, 42</a:t>
                      </a:r>
                      <a:endParaRPr lang="ru-RU" sz="20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5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НИЖНИЙ НОВГОРОД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onstantia" pitchFamily="18" charset="0"/>
                        </a:rPr>
                        <a:t>1, 27</a:t>
                      </a:r>
                      <a:endParaRPr lang="ru-RU" sz="20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nstantia" pitchFamily="18" charset="0"/>
                        </a:rPr>
                        <a:t>6</a:t>
                      </a:r>
                      <a:endParaRPr lang="ru-RU" sz="16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КАЗАНЬ 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1, 21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nstantia" pitchFamily="18" charset="0"/>
                        </a:rPr>
                        <a:t>7</a:t>
                      </a:r>
                      <a:endParaRPr lang="ru-RU" sz="16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ЧЕЛЯБИНСК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1, 19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8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ОМСК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1, 178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9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САМАРА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1, 171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10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РОСТОВ-НА –ДОНУ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1, 115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11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УФА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1, 109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12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КРАСНОЯРСК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1, 067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13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ПЕРМЬ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1, 041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14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ВОРОНЕЖ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1, 032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nstantia" pitchFamily="18" charset="0"/>
                        </a:rPr>
                        <a:t>15</a:t>
                      </a:r>
                      <a:endParaRPr lang="ru-RU" sz="1600" b="1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ВОЛГОГРАД 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nstantia" pitchFamily="18" charset="0"/>
                        </a:rPr>
                        <a:t>1, 018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  <a:tr h="328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16</a:t>
                      </a:r>
                      <a:endParaRPr lang="ru-RU" sz="16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КРАСНОДАР</a:t>
                      </a:r>
                      <a:endParaRPr lang="ru-RU" sz="1600" b="1" dirty="0">
                        <a:solidFill>
                          <a:srgbClr val="663300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1,00</a:t>
                      </a:r>
                      <a:endParaRPr lang="ru-RU" sz="20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6863" marR="26863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7159" y="928670"/>
            <a:ext cx="392909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Города-миллионеры</a:t>
            </a:r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 </a:t>
            </a:r>
          </a:p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России 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691680" y="1412776"/>
            <a:ext cx="6084168" cy="3724096"/>
          </a:xfrm>
          <a:prstGeom prst="rect">
            <a:avLst/>
          </a:prstGeom>
          <a:solidFill>
            <a:srgbClr val="FDFBE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**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Агломерация-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скопление городов, поселков городского  типа, объединенных трудовыми,  культурно-0бытовыми, производственными и инфраструктурными связями.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b="1" dirty="0">
              <a:latin typeface="Constantia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Крупнейшая агломерация России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Московская (15 млн. ч.), Петербургская, Нижегородская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rgbClr val="663300"/>
              </a:solidFill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/>
              <a:t>** </a:t>
            </a:r>
            <a:r>
              <a:rPr lang="ru-RU" sz="2400" b="1" i="1" dirty="0" smtClean="0">
                <a:solidFill>
                  <a:srgbClr val="0000FF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Мегалополисы</a:t>
            </a:r>
            <a:r>
              <a:rPr lang="ru-RU" sz="2400" b="1" i="1" dirty="0" smtClean="0"/>
              <a:t>- </a:t>
            </a:r>
            <a:r>
              <a:rPr lang="ru-RU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объединение </a:t>
            </a:r>
            <a:r>
              <a:rPr lang="ru-RU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городских агломераций</a:t>
            </a:r>
            <a:r>
              <a:rPr lang="ru-RU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6633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– Москва- Владимир- Нижний Новгород.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3" y="571480"/>
          <a:ext cx="7858182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1"/>
                <a:gridCol w="2878951"/>
                <a:gridCol w="21217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1. Рассеянная 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Одиночная форма расселения</a:t>
                      </a:r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А- Усадьба 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Картинки по запросу УСАДЬБ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572428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3" y="571480"/>
          <a:ext cx="785818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1"/>
                <a:gridCol w="2878951"/>
                <a:gridCol w="21217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1. Рассеянная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Одиночная форма расселения</a:t>
                      </a:r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Б- Фермерское хозяйство 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Картинки по запросу фермерское хозяйство росси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2"/>
            <a:ext cx="7500990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3" y="605776"/>
          <a:ext cx="7858182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1"/>
                <a:gridCol w="2878951"/>
                <a:gridCol w="21217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2.  Групповая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Сосредоточение групп домов</a:t>
                      </a:r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А- Село 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Картинки по запросу церковь сельска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6940378" cy="4861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428604"/>
          <a:ext cx="7858182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1"/>
                <a:gridCol w="2878951"/>
                <a:gridCol w="21217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2.  Групповая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Сосредоточение групп домов</a:t>
                      </a:r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Б - Деревня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Картинки по запросу деревня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214422"/>
            <a:ext cx="7635061" cy="5226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428604"/>
          <a:ext cx="7858182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1"/>
                <a:gridCol w="2878951"/>
                <a:gridCol w="21217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2.  Групповая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Сосредоточение групп домов</a:t>
                      </a:r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В - Хутор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Картинки по запросу хутор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7500990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428604"/>
          <a:ext cx="7858182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1"/>
                <a:gridCol w="2878951"/>
                <a:gridCol w="21217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2.  Групповая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Сосредоточение групп домов</a:t>
                      </a:r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Г  - Аул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Картинки по запросу аул дагестан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664791" cy="5161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428604"/>
          <a:ext cx="7858182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1"/>
                <a:gridCol w="2878951"/>
                <a:gridCol w="21217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2.  Групповая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Сосредоточение групп домов</a:t>
                      </a:r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Д  - Станица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Картинки по запросу СТАНИЦ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7643866" cy="5379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08"/>
                <a:gridCol w="4532011"/>
                <a:gridCol w="246888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3.  </a:t>
                      </a:r>
                      <a:r>
                        <a:rPr lang="ru-RU" sz="2400" dirty="0" err="1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Промыш-ленные</a:t>
                      </a:r>
                      <a:r>
                        <a:rPr lang="ru-RU" sz="24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 поселения</a:t>
                      </a:r>
                      <a:endParaRPr lang="ru-RU" sz="2400" dirty="0">
                        <a:solidFill>
                          <a:srgbClr val="6633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Рабочие поселки, где население относится к городским жителям, 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т.к. большинство людей работают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rgbClr val="6633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 в промышленности и сфере услуг.</a:t>
                      </a:r>
                      <a:endParaRPr lang="ru-RU" sz="2000" b="1" kern="1200" dirty="0">
                        <a:solidFill>
                          <a:srgbClr val="66330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А- ПГТ</a:t>
                      </a:r>
                      <a:r>
                        <a:rPr lang="ru-RU" sz="2000" baseline="0" dirty="0" smtClean="0">
                          <a:solidFill>
                            <a:srgbClr val="663300"/>
                          </a:solidFill>
                          <a:latin typeface="Constantia" pitchFamily="18" charset="0"/>
                        </a:rPr>
                        <a:t> / поселок городского типа,</a:t>
                      </a:r>
                    </a:p>
                    <a:p>
                      <a:pPr algn="ctr"/>
                      <a:r>
                        <a:rPr lang="ru-RU" sz="2000" b="1" i="1" kern="1200" dirty="0" smtClean="0">
                          <a:solidFill>
                            <a:srgbClr val="0070C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Ν = 3000 чел.,   85%  занятых  вне  с/</a:t>
                      </a:r>
                      <a:r>
                        <a:rPr lang="ru-RU" sz="2000" b="1" i="1" kern="1200" dirty="0" err="1" smtClean="0">
                          <a:solidFill>
                            <a:srgbClr val="0070C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х</a:t>
                      </a:r>
                      <a:endParaRPr lang="ru-RU" sz="2000" b="1" i="1" kern="1200" dirty="0" smtClean="0">
                        <a:solidFill>
                          <a:srgbClr val="0070C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Картинки по запросу поселок городского тип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82066"/>
            <a:ext cx="7072362" cy="5475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0"/>
            <a:ext cx="4429156" cy="12858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0"/>
            <a:ext cx="2500298" cy="12858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833</Words>
  <Application>Microsoft Office PowerPoint</Application>
  <PresentationFormat>Экран (4:3)</PresentationFormat>
  <Paragraphs>145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Надежда</cp:lastModifiedBy>
  <cp:revision>14</cp:revision>
  <dcterms:created xsi:type="dcterms:W3CDTF">2013-08-20T23:50:31Z</dcterms:created>
  <dcterms:modified xsi:type="dcterms:W3CDTF">2022-10-30T17:54:39Z</dcterms:modified>
</cp:coreProperties>
</file>