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wdp" ContentType="image/vnd.ms-photo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3" r:id="rId9"/>
  </p:sldIdLst>
  <p:sldSz cx="12192000" cy="6858000"/>
  <p:notesSz cx="6858000" cy="9144000"/>
  <p:custDataLst>
    <p:tags r:id="rId10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216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tags" Target="tags/tag1.xml" /><Relationship Id="rId11" Type="http://schemas.openxmlformats.org/officeDocument/2006/relationships/presProps" Target="presProps.xml" /><Relationship Id="rId12" Type="http://schemas.openxmlformats.org/officeDocument/2006/relationships/viewProps" Target="viewProps.xml" /><Relationship Id="rId13" Type="http://schemas.openxmlformats.org/officeDocument/2006/relationships/theme" Target="theme/theme1.xml" /><Relationship Id="rId14" Type="http://schemas.openxmlformats.org/officeDocument/2006/relationships/tableStyles" Target="tableStyles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/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</a:lstStyle>
          <a:p>
            <a:pPr/>
            <a:fld id="{42D160AB-9D86-4306-ADC6-6024B893C448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</a:lstStyle>
          <a:p>
            <a:pPr/>
            <a:fld id="{7DBF4D8D-D579-4157-B70A-D359905720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9655593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/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/>
            <a:fld id="{42D160AB-9D86-4306-ADC6-6024B893C448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/>
            <a:fld id="{7DBF4D8D-D579-4157-B70A-D359905720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426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microsoft.com/office/2007/relationships/hdphoto" Target="../media/image2.wdp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microsoft.com/office/2007/relationships/hdphoto" Target="../media/image3.wdp" /><Relationship Id="rId4" Type="http://schemas.openxmlformats.org/officeDocument/2006/relationships/image" Target="../media/image4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microsoft.com/office/2007/relationships/hdphoto" Target="../media/image5.wdp" /><Relationship Id="rId4" Type="http://schemas.openxmlformats.org/officeDocument/2006/relationships/image" Target="../media/image6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microsoft.com/office/2007/relationships/hdphoto" Target="../media/image7.wdp" /><Relationship Id="rId4" Type="http://schemas.openxmlformats.org/officeDocument/2006/relationships/image" Target="../media/image8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microsoft.com/office/2007/relationships/hdphoto" Target="../media/image9.wdp" /><Relationship Id="rId4" Type="http://schemas.openxmlformats.org/officeDocument/2006/relationships/image" Target="../media/image10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microsoft.com/office/2007/relationships/hdphoto" Target="../media/image11.wdp" /><Relationship Id="rId4" Type="http://schemas.openxmlformats.org/officeDocument/2006/relationships/image" Target="../media/image12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microsoft.com/office/2007/relationships/hdphoto" Target="../media/image13.wdp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microsoft.com/office/2007/relationships/hdphoto" Target="../media/image14.wdp" /><Relationship Id="rId4" Type="http://schemas.openxmlformats.org/officeDocument/2006/relationships/image" Target="../media/image15.pn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>
            <a:defPPr/>
          </a:lstStyle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defPPr/>
          </a:lstStyle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glow rad="228600">
              <a:srgbClr val="C00000">
                <a:alpha val="40000"/>
              </a:srgbClr>
            </a:glow>
          </a:effectLst>
        </p:spPr>
      </p:pic>
      <p:sp>
        <p:nvSpPr>
          <p:cNvPr id="5" name="TextBox 4"/>
          <p:cNvSpPr txBox="1"/>
          <p:nvPr/>
        </p:nvSpPr>
        <p:spPr>
          <a:xfrm>
            <a:off x="257696" y="593794"/>
            <a:ext cx="1172094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ru-RU" sz="5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Приобщение к русской народной культуре</a:t>
            </a:r>
          </a:p>
          <a:p>
            <a:pPr algn="ctr"/>
            <a:r>
              <a:rPr lang="ru-RU" sz="5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«Как </a:t>
            </a:r>
            <a:r>
              <a:rPr lang="ru-RU" sz="5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у нашего </a:t>
            </a:r>
            <a:r>
              <a:rPr lang="ru-RU" sz="5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кота»</a:t>
            </a:r>
            <a:endParaRPr lang="ru-RU" sz="54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99906" y="4134153"/>
            <a:ext cx="51123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ru-RU" sz="4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Младшая группа</a:t>
            </a:r>
            <a:endParaRPr lang="ru-RU" sz="40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55222" y="5735782"/>
            <a:ext cx="92021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r>
              <a:rPr lang="ru-RU" sz="2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Подготовила воспитатель МБДОУ «Детский сад № 265» Кузнецова Е.Н</a:t>
            </a:r>
            <a:endParaRPr lang="ru-RU" sz="24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1183039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glow rad="228600">
              <a:srgbClr val="C00000">
                <a:alpha val="40000"/>
              </a:srgbClr>
            </a:glo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344" y="479998"/>
            <a:ext cx="6686227" cy="60599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glow rad="228600">
              <a:srgbClr val="FF0000">
                <a:alpha val="40000"/>
              </a:srgbClr>
            </a:glow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7644915" y="814647"/>
            <a:ext cx="4067741" cy="4154984"/>
          </a:xfrm>
          <a:prstGeom prst="rect">
            <a:avLst/>
          </a:prstGeom>
          <a:gradFill>
            <a:gsLst>
              <a:gs pos="34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  <a:gs pos="73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effectLst>
            <a:glow rad="228600">
              <a:schemeClr val="tx1">
                <a:alpha val="40000"/>
              </a:schemeClr>
            </a:glow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>
            <a:defPPr/>
          </a:lstStyle>
          <a:p>
            <a:pPr/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Здравствуйте, </a:t>
            </a:r>
            <a:r>
              <a:rPr lang="ru-RU" sz="2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ребята!</a:t>
            </a:r>
          </a:p>
          <a:p>
            <a:pPr/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Здравствуйте! Гости званные и желанные.</a:t>
            </a:r>
          </a:p>
          <a:p>
            <a:pPr/>
            <a:r>
              <a:rPr lang="ru-RU" sz="2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Красивые </a:t>
            </a: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и молодые, застенчивые и боевые.</a:t>
            </a:r>
          </a:p>
          <a:p>
            <a:pPr/>
            <a:r>
              <a:rPr lang="ru-RU" sz="2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Гости </a:t>
            </a: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на пороге - хозяйке радость!</a:t>
            </a:r>
          </a:p>
          <a:p>
            <a:pPr/>
            <a:r>
              <a:rPr lang="ru-RU" sz="2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Для </a:t>
            </a: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вас у меня место готово.</a:t>
            </a:r>
          </a:p>
          <a:p>
            <a:pPr/>
            <a:r>
              <a:rPr lang="ru-RU" sz="2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Хорошему </a:t>
            </a: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гостю почетное место!</a:t>
            </a:r>
          </a:p>
        </p:txBody>
      </p:sp>
    </p:spTree>
    <p:extLst>
      <p:ext uri="{BB962C8B-B14F-4D97-AF65-F5344CB8AC3E}">
        <p14:creationId xmlns:p14="http://schemas.microsoft.com/office/powerpoint/2010/main" val="1938994923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glow rad="228600">
              <a:srgbClr val="C00000">
                <a:alpha val="40000"/>
              </a:srgbClr>
            </a:glow>
          </a:effectLst>
        </p:spPr>
      </p:pic>
      <p:sp>
        <p:nvSpPr>
          <p:cNvPr id="6" name="TextBox 5"/>
          <p:cNvSpPr txBox="1"/>
          <p:nvPr/>
        </p:nvSpPr>
        <p:spPr>
          <a:xfrm>
            <a:off x="8792262" y="797510"/>
            <a:ext cx="3164987" cy="5262979"/>
          </a:xfrm>
          <a:prstGeom prst="rect">
            <a:avLst/>
          </a:prstGeom>
          <a:gradFill>
            <a:gsLst>
              <a:gs pos="34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  <a:gs pos="73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effectLst>
            <a:glow rad="228600">
              <a:schemeClr val="tx1">
                <a:alpha val="40000"/>
              </a:schemeClr>
            </a:glow>
          </a:effectLst>
        </p:spPr>
        <p:txBody>
          <a:bodyPr wrap="square" rtlCol="0">
            <a:spAutoFit/>
          </a:bodyPr>
          <a:lstStyle>
            <a:defPPr/>
          </a:lstStyle>
          <a:p>
            <a:pPr/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Ребята, посмотрите, какой красивый котик </a:t>
            </a:r>
            <a:r>
              <a:rPr lang="ru-RU" sz="2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пришел к нам в гости!(воспитатель </a:t>
            </a: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читает потешку):</a:t>
            </a:r>
          </a:p>
          <a:p>
            <a:pPr/>
            <a:r>
              <a:rPr lang="ru-RU" sz="2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Как </a:t>
            </a: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у нашего кота</a:t>
            </a:r>
          </a:p>
          <a:p>
            <a:pPr/>
            <a:r>
              <a:rPr lang="ru-RU" sz="2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Шубка </a:t>
            </a: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очень хороша.</a:t>
            </a:r>
          </a:p>
          <a:p>
            <a:pPr/>
            <a:r>
              <a:rPr lang="ru-RU" sz="2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Как </a:t>
            </a: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у котика усы - </a:t>
            </a:r>
          </a:p>
          <a:p>
            <a:pPr/>
            <a:r>
              <a:rPr lang="ru-RU" sz="2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Удивительной </a:t>
            </a: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красы!</a:t>
            </a:r>
          </a:p>
          <a:p>
            <a:pPr/>
            <a:r>
              <a:rPr lang="ru-RU" sz="2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Зубки </a:t>
            </a: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белые, глазки смелые!</a:t>
            </a:r>
            <a:endParaRPr lang="ru-RU" sz="24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291" y="469583"/>
            <a:ext cx="8107680" cy="60807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228600">
              <a:srgbClr val="C00000">
                <a:alpha val="40000"/>
              </a:srgb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578485848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glow rad="228600">
              <a:srgbClr val="C00000">
                <a:alpha val="40000"/>
              </a:srgbClr>
            </a:glow>
          </a:effectLst>
        </p:spPr>
      </p:pic>
      <p:sp>
        <p:nvSpPr>
          <p:cNvPr id="5" name="TextBox 4"/>
          <p:cNvSpPr txBox="1"/>
          <p:nvPr/>
        </p:nvSpPr>
        <p:spPr>
          <a:xfrm>
            <a:off x="5910349" y="440575"/>
            <a:ext cx="5677592" cy="6247864"/>
          </a:xfrm>
          <a:prstGeom prst="rect">
            <a:avLst/>
          </a:prstGeom>
          <a:gradFill>
            <a:gsLst>
              <a:gs pos="34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  <a:gs pos="73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effectLst>
            <a:glow rad="228600">
              <a:schemeClr val="tx1">
                <a:alpha val="40000"/>
              </a:schemeClr>
            </a:glow>
          </a:effectLst>
        </p:spPr>
        <p:txBody>
          <a:bodyPr wrap="square" rtlCol="0">
            <a:spAutoFit/>
          </a:bodyPr>
          <a:lstStyle>
            <a:defPPr/>
          </a:lstStyle>
          <a:p>
            <a:pPr/>
            <a:r>
              <a:rPr lang="ru-RU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Котику, очень нравится, когда его </a:t>
            </a:r>
            <a:r>
              <a:rPr lang="ru-RU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гладят. Посмотрите</a:t>
            </a:r>
            <a:r>
              <a:rPr 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, какая у кота шубка пушистая, мягкая. «Шубка очень хороша!» (воспитатель побуждает детей проговаривать слова)</a:t>
            </a:r>
          </a:p>
          <a:p>
            <a:pPr/>
            <a:r>
              <a:rPr lang="ru-RU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-</a:t>
            </a:r>
            <a:r>
              <a:rPr 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Что у котика на голове? (Ответы детей)</a:t>
            </a:r>
          </a:p>
          <a:p>
            <a:pPr/>
            <a:r>
              <a:rPr lang="ru-RU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- </a:t>
            </a:r>
            <a:r>
              <a:rPr 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А на мордочке усы удивительной красы. Где у котика усы? (Дети показывают)</a:t>
            </a:r>
          </a:p>
          <a:p>
            <a:pPr/>
            <a:r>
              <a:rPr lang="ru-RU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- </a:t>
            </a:r>
            <a:r>
              <a:rPr 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Глазки у кота смелые, смелые. Где у котика глазки?</a:t>
            </a:r>
          </a:p>
          <a:p>
            <a:pPr/>
            <a:r>
              <a:rPr lang="ru-RU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- </a:t>
            </a:r>
            <a:r>
              <a:rPr 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А вот зубки у котика беленькие, беленькие.</a:t>
            </a:r>
          </a:p>
          <a:p>
            <a:pPr/>
            <a:r>
              <a:rPr lang="ru-RU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- </a:t>
            </a:r>
            <a:r>
              <a:rPr 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Что есть еще у кота? (Хвостик. </a:t>
            </a:r>
            <a:r>
              <a:rPr lang="ru-RU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Он длинный,пушистый</a:t>
            </a:r>
            <a:r>
              <a:rPr 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)</a:t>
            </a:r>
          </a:p>
          <a:p>
            <a:pPr/>
            <a:r>
              <a:rPr lang="ru-RU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- </a:t>
            </a:r>
            <a:r>
              <a:rPr 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А как котик мяукает? (Дети произносят звукоподражание.)</a:t>
            </a:r>
          </a:p>
          <a:p>
            <a:pPr/>
            <a:r>
              <a:rPr lang="ru-RU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- </a:t>
            </a:r>
            <a:r>
              <a:rPr 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Котик просит ещё рассказать  потешку про него, уж очень она ему понравилась. Воспитатель читает потешку еще раз.</a:t>
            </a:r>
            <a:endParaRPr lang="ru-RU" sz="20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251" y="897775"/>
            <a:ext cx="5281847" cy="49211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228600">
              <a:srgbClr val="C00000">
                <a:alpha val="40000"/>
              </a:srgb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074244679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glow rad="228600">
              <a:srgbClr val="C00000">
                <a:alpha val="40000"/>
              </a:srgbClr>
            </a:glo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9267" y="449792"/>
            <a:ext cx="9533465" cy="59584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228600">
              <a:srgbClr val="C00000">
                <a:alpha val="40000"/>
              </a:srgb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15322776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glow rad="228600">
              <a:srgbClr val="C00000">
                <a:alpha val="40000"/>
              </a:srgbClr>
            </a:glow>
          </a:effectLst>
        </p:spPr>
      </p:pic>
      <p:sp>
        <p:nvSpPr>
          <p:cNvPr id="7" name="TextBox 6"/>
          <p:cNvSpPr txBox="1"/>
          <p:nvPr/>
        </p:nvSpPr>
        <p:spPr>
          <a:xfrm>
            <a:off x="6591993" y="335743"/>
            <a:ext cx="4838007" cy="6124754"/>
          </a:xfrm>
          <a:prstGeom prst="rect">
            <a:avLst/>
          </a:prstGeom>
          <a:gradFill>
            <a:gsLst>
              <a:gs pos="34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  <a:gs pos="73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effectLst>
            <a:glow rad="228600">
              <a:srgbClr val="C00000">
                <a:alpha val="40000"/>
              </a:srgbClr>
            </a:glow>
          </a:effectLst>
        </p:spPr>
        <p:txBody>
          <a:bodyPr wrap="square" rtlCol="0">
            <a:spAutoFit/>
          </a:bodyPr>
          <a:lstStyle>
            <a:defPPr/>
          </a:lstStyle>
          <a:p>
            <a:pPr/>
            <a:r>
              <a:rPr lang="ru-RU" sz="28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Ребята, а наш котик любит гулять, вот и сейчас , посмотрите-ка, он пошел по дорожке гулять и запрыгнул на лавочку.</a:t>
            </a:r>
          </a:p>
          <a:p>
            <a:pPr/>
            <a:r>
              <a:rPr lang="ru-RU" sz="2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Воспитатель </a:t>
            </a:r>
            <a:r>
              <a:rPr lang="ru-RU" sz="28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читает потешку «Ходит кот по лавочке»:</a:t>
            </a:r>
          </a:p>
          <a:p>
            <a:pPr/>
            <a:r>
              <a:rPr lang="ru-RU" sz="2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Ходит </a:t>
            </a:r>
            <a:r>
              <a:rPr lang="ru-RU" sz="28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кот по лавочке,</a:t>
            </a:r>
          </a:p>
          <a:p>
            <a:pPr/>
            <a:r>
              <a:rPr lang="ru-RU" sz="2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Держит </a:t>
            </a:r>
            <a:r>
              <a:rPr lang="ru-RU" sz="28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кошку за лапочки.</a:t>
            </a:r>
          </a:p>
          <a:p>
            <a:pPr/>
            <a:r>
              <a:rPr lang="ru-RU" sz="2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Топы- </a:t>
            </a:r>
            <a:r>
              <a:rPr lang="ru-RU" sz="28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топы по лавочке,</a:t>
            </a:r>
          </a:p>
          <a:p>
            <a:pPr/>
            <a:r>
              <a:rPr lang="ru-RU" sz="2800" b="1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Цапы-цапы </a:t>
            </a:r>
            <a:r>
              <a:rPr lang="ru-RU" sz="28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за лапочки</a:t>
            </a:r>
            <a:endParaRPr lang="ru-RU" sz="28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013" y="739400"/>
            <a:ext cx="5671968" cy="53791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228600">
              <a:srgbClr val="C00000">
                <a:alpha val="40000"/>
              </a:srgb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121250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glow rad="228600">
              <a:srgbClr val="C00000">
                <a:alpha val="40000"/>
              </a:srgbClr>
            </a:glow>
          </a:effectLst>
        </p:spPr>
      </p:pic>
      <p:sp>
        <p:nvSpPr>
          <p:cNvPr id="5" name="TextBox 4"/>
          <p:cNvSpPr txBox="1"/>
          <p:nvPr/>
        </p:nvSpPr>
        <p:spPr>
          <a:xfrm>
            <a:off x="1257301" y="1247805"/>
            <a:ext cx="10048874" cy="452431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84000">
                <a:schemeClr val="accent2">
                  <a:lumMod val="60000"/>
                  <a:lumOff val="40000"/>
                </a:schemeClr>
              </a:gs>
              <a:gs pos="71000">
                <a:schemeClr val="accent2">
                  <a:lumMod val="60000"/>
                  <a:lumOff val="40000"/>
                </a:schemeClr>
              </a:gs>
              <a:gs pos="67000">
                <a:schemeClr val="accent2">
                  <a:lumMod val="60000"/>
                  <a:lumOff val="40000"/>
                </a:schemeClr>
              </a:gs>
            </a:gsLst>
            <a:lin ang="5400000" scaled="1"/>
          </a:gradFill>
          <a:effectLst>
            <a:glow rad="228600">
              <a:schemeClr val="tx1">
                <a:alpha val="40000"/>
              </a:schemeClr>
            </a:glow>
          </a:effectLst>
        </p:spPr>
        <p:txBody>
          <a:bodyPr wrap="square" rtlCol="0">
            <a:spAutoFit/>
          </a:bodyPr>
          <a:lstStyle>
            <a:defPPr/>
          </a:lstStyle>
          <a:p>
            <a:pPr/>
            <a:r>
              <a:rPr lang="ru-RU" sz="2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Подвижная </a:t>
            </a: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игра «Как котята» (автор Е.Железнова) Дети выполняют движения по тексту</a:t>
            </a:r>
          </a:p>
          <a:p>
            <a:pPr/>
            <a:endParaRPr lang="ru-RU" sz="24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/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Как котята тихо – тихо мы с тобой идем, мы с тобой идем</a:t>
            </a:r>
          </a:p>
          <a:p>
            <a:pPr/>
            <a:r>
              <a:rPr lang="ru-RU" sz="2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А </a:t>
            </a: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теперь в ладоши хлопнем: «Мяу – мяу» - мы споем</a:t>
            </a:r>
          </a:p>
          <a:p>
            <a:pPr/>
            <a:r>
              <a:rPr lang="ru-RU" sz="2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А </a:t>
            </a: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теперь в ладоши хлопнем: «Мяу – мяу» - мы споем</a:t>
            </a:r>
          </a:p>
          <a:p>
            <a:pPr/>
            <a:r>
              <a:rPr lang="ru-RU" sz="2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Как </a:t>
            </a: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котята тихо – тихо мы с тобой идем, мы с тобой идем</a:t>
            </a:r>
          </a:p>
          <a:p>
            <a:pPr/>
            <a:r>
              <a:rPr lang="ru-RU" sz="2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А </a:t>
            </a: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теперь мы дружно топнем: «Мяу – мяу» - мы споем</a:t>
            </a:r>
          </a:p>
          <a:p>
            <a:pPr/>
            <a:r>
              <a:rPr lang="ru-RU" sz="2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А </a:t>
            </a: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теперь мы дружно топнем: «Мяу – мяу» - мы споем</a:t>
            </a:r>
          </a:p>
          <a:p>
            <a:pPr/>
            <a:r>
              <a:rPr lang="ru-RU" sz="2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Как </a:t>
            </a: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котята тихо – тихо мы с тобой идем, мы с тобой идем</a:t>
            </a:r>
          </a:p>
          <a:p>
            <a:pPr/>
            <a:r>
              <a:rPr lang="ru-RU" sz="2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А </a:t>
            </a: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теперь подпрыгнем ловко: «Мяу – мяу» - мы споем</a:t>
            </a:r>
          </a:p>
          <a:p>
            <a:pPr/>
            <a:r>
              <a:rPr lang="ru-RU" sz="2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А </a:t>
            </a: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теперь подпрыгнем ловко: «Мяу – мяу» - мы споем</a:t>
            </a:r>
          </a:p>
        </p:txBody>
      </p:sp>
    </p:spTree>
    <p:extLst>
      <p:ext uri="{BB962C8B-B14F-4D97-AF65-F5344CB8AC3E}">
        <p14:creationId xmlns:p14="http://schemas.microsoft.com/office/powerpoint/2010/main" val="234243249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glow rad="228600">
              <a:srgbClr val="C00000">
                <a:alpha val="40000"/>
              </a:srgbClr>
            </a:glow>
          </a:effectLst>
        </p:spPr>
      </p:pic>
      <p:sp>
        <p:nvSpPr>
          <p:cNvPr id="5" name="TextBox 4"/>
          <p:cNvSpPr txBox="1"/>
          <p:nvPr/>
        </p:nvSpPr>
        <p:spPr>
          <a:xfrm>
            <a:off x="5972175" y="995933"/>
            <a:ext cx="5953991" cy="452431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glow rad="228600">
              <a:srgbClr val="C00000">
                <a:alpha val="40000"/>
              </a:srgbClr>
            </a:glow>
          </a:effectLst>
        </p:spPr>
        <p:txBody>
          <a:bodyPr wrap="square" numCol="1" rtlCol="0">
            <a:spAutoFit/>
          </a:bodyPr>
          <a:lstStyle>
            <a:defPPr/>
          </a:lstStyle>
          <a:p>
            <a:pPr/>
            <a:r>
              <a:rPr lang="ru-RU"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Скажите, ребята, чем мы сегодня занимались? (ответы детей)</a:t>
            </a:r>
          </a:p>
          <a:p>
            <a:pPr/>
            <a:r>
              <a:rPr lang="ru-RU" sz="36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- Кто побывал у нас  </a:t>
            </a:r>
            <a:r>
              <a:rPr lang="ru-RU"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в гостях? </a:t>
            </a:r>
          </a:p>
          <a:p>
            <a:pPr/>
            <a:r>
              <a:rPr lang="ru-RU" sz="36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Спасибо </a:t>
            </a:r>
            <a:r>
              <a:rPr lang="ru-RU"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вам за работу и внимание. До скорого свидания!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837862"/>
            <a:ext cx="5830039" cy="5344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332610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Широкоэкранный</PresentationFormat>
  <Paragraphs>43</Paragraphs>
  <Slides>8</Slides>
  <Notes>0</Notes>
  <TotalTime>365</TotalTime>
  <HiddenSlides>0</HiddenSlides>
  <MMClips>0</MMClips>
  <ScaleCrop>0</ScaleCrop>
  <HeadingPairs>
    <vt:vector baseType="variant" size="6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baseType="lpstr" size="13">
      <vt:lpstr>Arial</vt:lpstr>
      <vt:lpstr>Calibri Light</vt:lpstr>
      <vt:lpstr>Calibri</vt:lpstr>
      <vt:lpstr>Comic Sans MS</vt:lpstr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Презентация PowerPoint</dc:title>
  <dc:creator>Пользователь</dc:creator>
  <cp:lastModifiedBy>Пользователь</cp:lastModifiedBy>
  <cp:revision>24</cp:revision>
  <dcterms:created xsi:type="dcterms:W3CDTF">2022-09-16T06:52:22Z</dcterms:created>
  <dcterms:modified xsi:type="dcterms:W3CDTF">2022-10-30T11:49:10Z</dcterms:modified>
</cp:coreProperties>
</file>