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716" r:id="rId1"/>
  </p:sldMasterIdLst>
  <p:notesMasterIdLst>
    <p:notesMasterId r:id="rId12"/>
  </p:notesMasterIdLst>
  <p:handoutMasterIdLst>
    <p:handoutMasterId r:id="rId13"/>
  </p:handoutMasterIdLst>
  <p:sldIdLst>
    <p:sldId id="608" r:id="rId2"/>
    <p:sldId id="613" r:id="rId3"/>
    <p:sldId id="614" r:id="rId4"/>
    <p:sldId id="615" r:id="rId5"/>
    <p:sldId id="598" r:id="rId6"/>
    <p:sldId id="619" r:id="rId7"/>
    <p:sldId id="620" r:id="rId8"/>
    <p:sldId id="645" r:id="rId9"/>
    <p:sldId id="644" r:id="rId10"/>
    <p:sldId id="646" r:id="rId11"/>
  </p:sldIdLst>
  <p:sldSz cx="9906000" cy="6858000" type="A4"/>
  <p:notesSz cx="6858000" cy="9710738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  <a:srgbClr val="A50021"/>
    <a:srgbClr val="FF99FF"/>
    <a:srgbClr val="FFCCCC"/>
    <a:srgbClr val="FFFF99"/>
    <a:srgbClr val="99CCFF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48" autoAdjust="0"/>
    <p:restoredTop sz="92832" autoAdjust="0"/>
  </p:normalViewPr>
  <p:slideViewPr>
    <p:cSldViewPr>
      <p:cViewPr varScale="1">
        <p:scale>
          <a:sx n="68" d="100"/>
          <a:sy n="68" d="100"/>
        </p:scale>
        <p:origin x="-990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F09452-057C-4934-8344-47DF6AEB3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00100" y="728663"/>
            <a:ext cx="5257800" cy="3641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3275"/>
            <a:ext cx="54864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9D3D9B9-4FA1-4AB4-9681-9DD63D29A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A60A790-1A61-41A5-8AEB-F51CAC9101C7}" type="slidenum">
              <a:rPr lang="ru-RU" sz="1200"/>
              <a:pPr algn="r"/>
              <a:t>1</a:t>
            </a:fld>
            <a:endParaRPr lang="ru-RU" sz="120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ru-RU" sz="14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 pitchFamily="18" charset="0"/>
              </a:rPr>
              <a:t>Слайд1. </a:t>
            </a:r>
          </a:p>
          <a:p>
            <a:pPr>
              <a:defRPr/>
            </a:pPr>
            <a:r>
              <a:rPr lang="ru-RU" sz="14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 pitchFamily="18" charset="0"/>
              </a:rPr>
              <a:t> Тема проекта: «Взаимодействие педагога с родителями»</a:t>
            </a:r>
            <a:endParaRPr lang="ru-RU" sz="1400" dirty="0" smtClean="0">
              <a:cs typeface="Times New Roman" pitchFamily="18" charset="0"/>
            </a:endParaRPr>
          </a:p>
          <a:p>
            <a:pPr>
              <a:defRPr/>
            </a:pPr>
            <a:endParaRPr lang="ru-RU" sz="1400" i="1" kern="10" dirty="0" smtClean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cs typeface="Times New Roman" pitchFamily="18" charset="0"/>
            </a:endParaRPr>
          </a:p>
          <a:p>
            <a:pPr>
              <a:defRPr/>
            </a:pPr>
            <a:r>
              <a:rPr lang="ru-RU" sz="14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 pitchFamily="18" charset="0"/>
              </a:rPr>
              <a:t>  </a:t>
            </a:r>
          </a:p>
          <a:p>
            <a:pPr>
              <a:defRPr/>
            </a:pPr>
            <a:endParaRPr lang="ru-RU" sz="1400" i="1" kern="10" dirty="0" smtClean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5C7EB3A-744A-47A7-BBFF-8ED797D5A3C6}" type="slidenum">
              <a:rPr lang="ru-RU" sz="1200"/>
              <a:pPr algn="r"/>
              <a:t>10</a:t>
            </a:fld>
            <a:endParaRPr lang="ru-RU" sz="120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Слайд 30.</a:t>
            </a:r>
          </a:p>
          <a:p>
            <a:pPr eaLnBrk="1" hangingPunct="1"/>
            <a:r>
              <a:rPr lang="ru-RU" smtClean="0"/>
              <a:t>Спасибо за внимание.</a:t>
            </a:r>
          </a:p>
          <a:p>
            <a:r>
              <a:rPr lang="ru-RU" smtClean="0"/>
              <a:t> </a:t>
            </a:r>
          </a:p>
          <a:p>
            <a:r>
              <a:rPr lang="ru-RU" smtClean="0"/>
              <a:t>Оформление поздравительной стен-газеты посвященной Дню Защитника Отечества. Подарок для папы руками ребенка.</a:t>
            </a:r>
          </a:p>
          <a:p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6ABF5F-9F6E-422F-A62E-82610F3A4006}" type="slidenum">
              <a:rPr lang="ru-RU" sz="1200"/>
              <a:pPr algn="r"/>
              <a:t>2</a:t>
            </a:fld>
            <a:endParaRPr lang="ru-RU" sz="120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Слайд 2. </a:t>
            </a:r>
          </a:p>
          <a:p>
            <a:pPr eaLnBrk="1" hangingPunct="1"/>
            <a:r>
              <a:rPr lang="ru-RU" sz="1800" smtClean="0">
                <a:solidFill>
                  <a:srgbClr val="FF0000"/>
                </a:solidFill>
                <a:cs typeface="Times New Roman" pitchFamily="18" charset="0"/>
              </a:rPr>
              <a:t>Цель</a:t>
            </a:r>
            <a:r>
              <a:rPr lang="en-US" sz="1800" smtClean="0">
                <a:solidFill>
                  <a:srgbClr val="FF0000"/>
                </a:solidFill>
                <a:cs typeface="Times New Roman" pitchFamily="18" charset="0"/>
              </a:rPr>
              <a:t>:</a:t>
            </a:r>
            <a:r>
              <a:rPr lang="ru-RU" sz="2000" smtClean="0">
                <a:cs typeface="Times New Roman" pitchFamily="18" charset="0"/>
              </a:rPr>
              <a:t> </a:t>
            </a:r>
            <a:r>
              <a:rPr lang="ru-RU" smtClean="0">
                <a:cs typeface="Times New Roman" pitchFamily="18" charset="0"/>
              </a:rPr>
              <a:t>установление партнерских отношений участников педагогического процесса, приобщение родителей к жизни детского сада.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1E40F84-8786-4779-ADD1-C76A798322E3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Слайд 3. </a:t>
            </a:r>
          </a:p>
          <a:p>
            <a:r>
              <a:rPr lang="ru-RU" smtClean="0"/>
              <a:t>Нами поставлены след</a:t>
            </a:r>
            <a:r>
              <a:rPr lang="ru-RU" sz="1100" smtClean="0"/>
              <a:t>ующие задачи :</a:t>
            </a:r>
          </a:p>
          <a:p>
            <a:r>
              <a:rPr lang="ru-RU" sz="1100" smtClean="0">
                <a:cs typeface="Times New Roman" pitchFamily="18" charset="0"/>
              </a:rPr>
              <a:t>- </a:t>
            </a:r>
            <a:r>
              <a:rPr lang="ru-RU" smtClean="0">
                <a:cs typeface="Times New Roman" pitchFamily="18" charset="0"/>
              </a:rPr>
              <a:t>Повышение уровня компетентности родителей и </a:t>
            </a:r>
          </a:p>
          <a:p>
            <a:r>
              <a:rPr lang="ru-RU" smtClean="0">
                <a:cs typeface="Times New Roman" pitchFamily="18" charset="0"/>
              </a:rPr>
              <a:t>привлечение их к сотрудничеству в вопросах развития детей.</a:t>
            </a:r>
          </a:p>
          <a:p>
            <a:pPr>
              <a:buFontTx/>
              <a:buChar char="-"/>
            </a:pPr>
            <a:r>
              <a:rPr lang="ru-RU" smtClean="0">
                <a:cs typeface="Times New Roman" pitchFamily="18" charset="0"/>
              </a:rPr>
              <a:t>Обеспечение информационно – просветительской</a:t>
            </a:r>
          </a:p>
          <a:p>
            <a:r>
              <a:rPr lang="ru-RU" smtClean="0">
                <a:cs typeface="Times New Roman" pitchFamily="18" charset="0"/>
              </a:rPr>
              <a:t>поддержки выбора родителями направлений в развитии и воспитании по средством выработки компетентной</a:t>
            </a:r>
          </a:p>
          <a:p>
            <a:r>
              <a:rPr lang="ru-RU" smtClean="0">
                <a:cs typeface="Times New Roman" pitchFamily="18" charset="0"/>
              </a:rPr>
              <a:t>педагогической позиции по отношению к собственному </a:t>
            </a:r>
          </a:p>
          <a:p>
            <a:r>
              <a:rPr lang="ru-RU" smtClean="0">
                <a:cs typeface="Times New Roman" pitchFamily="18" charset="0"/>
              </a:rPr>
              <a:t>ребенку.</a:t>
            </a:r>
          </a:p>
          <a:p>
            <a:pPr>
              <a:buFontTx/>
              <a:buChar char="-"/>
            </a:pPr>
            <a:r>
              <a:rPr lang="ru-RU" smtClean="0">
                <a:cs typeface="Times New Roman" pitchFamily="18" charset="0"/>
              </a:rPr>
              <a:t> Создание условий для развития способностей ребенка в различных видах образовательной деятельности, обеспечение непрерывности подготовки к следующему образовательному этапу (школьное обучение)</a:t>
            </a:r>
          </a:p>
          <a:p>
            <a:pPr>
              <a:buFontTx/>
              <a:buChar char="-"/>
            </a:pPr>
            <a:r>
              <a:rPr lang="ru-RU" smtClean="0">
                <a:cs typeface="Times New Roman" pitchFamily="18" charset="0"/>
              </a:rPr>
              <a:t> Индивидуальная работа с семьями воспитанников, дифференцированный подход к семьям разного типа.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484257F-8183-486E-A590-53913488F534}" type="slidenum">
              <a:rPr lang="ru-RU" sz="1200"/>
              <a:pPr algn="r"/>
              <a:t>4</a:t>
            </a:fld>
            <a:endParaRPr lang="ru-RU" sz="120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Слайд 4. Хотим поделиться секретами: </a:t>
            </a:r>
            <a:r>
              <a:rPr lang="ru-RU" dirty="0" smtClean="0">
                <a:solidFill>
                  <a:srgbClr val="FF0000"/>
                </a:solidFill>
              </a:rPr>
              <a:t>так как же мы строим взаимоотношения с родителями?</a:t>
            </a:r>
          </a:p>
          <a:p>
            <a:pPr eaLnBrk="1" hangingPunct="1"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marL="514350" indent="-51435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dirty="0" smtClean="0"/>
              <a:t>Прежде всего, родители получили информацию о том, как проходит жизнь детей в детском саду  .</a:t>
            </a:r>
          </a:p>
          <a:p>
            <a:pPr marL="514350" indent="-51435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dirty="0" smtClean="0"/>
              <a:t>Об особенностях организации учебной деятельности детей  , о режиме дня  и здоровье сберегающих технологиях которые применяются в нашем детском саду.</a:t>
            </a:r>
          </a:p>
          <a:p>
            <a:pPr marL="514350" indent="-51435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dirty="0" smtClean="0"/>
              <a:t>Родителям пояснено, что без их помощи, без их живого участия мы не сможем подготовить и провести всю грандиозную работу по воспитанию и обучению детей.</a:t>
            </a:r>
          </a:p>
          <a:p>
            <a:pPr marL="514350" indent="-51435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dirty="0" smtClean="0"/>
              <a:t>А затем мы обратились с просьбой поддержать своих детей и ДОУ в его начинаниях.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CD8BDC5-BA78-4107-9587-8516B05D86FC}" type="slidenum">
              <a:rPr lang="ru-RU" sz="1200"/>
              <a:pPr algn="r"/>
              <a:t>5</a:t>
            </a:fld>
            <a:endParaRPr lang="ru-RU" sz="120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Слайд 10.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Основные принципы организации работы с семьёй:</a:t>
            </a:r>
          </a:p>
          <a:p>
            <a:r>
              <a:rPr lang="ru-RU" smtClean="0"/>
              <a:t>-   Открытость детского сада для семьи (каждому родителю обеспечивается</a:t>
            </a:r>
          </a:p>
          <a:p>
            <a:r>
              <a:rPr lang="ru-RU" smtClean="0"/>
              <a:t>     возможность знать и видеть как живёт и развивается его ребёнок);  </a:t>
            </a:r>
          </a:p>
          <a:p>
            <a:r>
              <a:rPr lang="ru-RU" smtClean="0"/>
              <a:t> -   Сотрудничество педагогов и родителей в воспитании детей;</a:t>
            </a:r>
          </a:p>
          <a:p>
            <a:r>
              <a:rPr lang="ru-RU" smtClean="0"/>
              <a:t> -   Отсутствие формализма в организации работы с семьёй;</a:t>
            </a:r>
          </a:p>
          <a:p>
            <a:r>
              <a:rPr lang="ru-RU" smtClean="0"/>
              <a:t> -   Создание активной развивающей среды, обеспечивающей единые </a:t>
            </a:r>
          </a:p>
          <a:p>
            <a:r>
              <a:rPr lang="ru-RU" smtClean="0"/>
              <a:t>     подходы к развитию личности в семье и детском коллективе;</a:t>
            </a:r>
          </a:p>
          <a:p>
            <a:r>
              <a:rPr lang="ru-RU" smtClean="0"/>
              <a:t> -   Диагностика  общих  и   частных  проблем  в  воспитании  и  развитии ребёнка.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92C5A16-4242-4376-8482-7BB103DED79E}" type="slidenum">
              <a:rPr lang="ru-RU" sz="1200"/>
              <a:pPr algn="r"/>
              <a:t>6</a:t>
            </a:fld>
            <a:endParaRPr lang="ru-RU" sz="120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Слайд 5.6.</a:t>
            </a:r>
          </a:p>
          <a:p>
            <a:r>
              <a:rPr lang="ru-RU" smtClean="0"/>
              <a:t>Выделяют </a:t>
            </a:r>
            <a:r>
              <a:rPr lang="ru-RU" smtClean="0">
                <a:solidFill>
                  <a:srgbClr val="FF0000"/>
                </a:solidFill>
              </a:rPr>
              <a:t>традиционные и нетрадиционные формы взаимодействия с родителями. </a:t>
            </a:r>
          </a:p>
          <a:p>
            <a:r>
              <a:rPr lang="ru-RU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E7BD586-F80F-4BD7-A387-1C99458AC7B7}" type="slidenum">
              <a:rPr lang="ru-RU" sz="1200"/>
              <a:pPr algn="r"/>
              <a:t>7</a:t>
            </a:fld>
            <a:endParaRPr lang="ru-RU" sz="120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C34F01A-8C91-4A50-BC61-A4CDB7448FEB}" type="slidenum">
              <a:rPr lang="ru-RU" sz="1200"/>
              <a:pPr algn="r"/>
              <a:t>8</a:t>
            </a:fld>
            <a:endParaRPr lang="ru-RU" sz="120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Слайд 8. 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Мы выделяем два основных направления с семьёй:</a:t>
            </a:r>
          </a:p>
          <a:p>
            <a:pPr eaLnBrk="1" hangingPunct="1">
              <a:defRPr/>
            </a:pP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defRPr/>
            </a:pPr>
            <a:r>
              <a:rPr lang="ru-RU" dirty="0" smtClean="0">
                <a:cs typeface="Times New Roman" pitchFamily="18" charset="0"/>
              </a:rPr>
              <a:t>1. Повышение уровня педагогической компетентности родителей через родительские собрания, родительские уголки, папки – передвижки, групповые консультации, индивидуальные беседы.</a:t>
            </a:r>
          </a:p>
          <a:p>
            <a:pPr algn="just">
              <a:defRPr/>
            </a:pPr>
            <a:endParaRPr lang="ru-RU" sz="105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>
                <a:cs typeface="Times New Roman" pitchFamily="18" charset="0"/>
              </a:rPr>
              <a:t>2. Привлечение родителей к работе детского сада посредством организации </a:t>
            </a:r>
            <a:r>
              <a:rPr lang="ru-RU" dirty="0" err="1" smtClean="0">
                <a:cs typeface="Times New Roman" pitchFamily="18" charset="0"/>
              </a:rPr>
              <a:t>досуговых</a:t>
            </a:r>
            <a:r>
              <a:rPr lang="ru-RU" dirty="0" smtClean="0">
                <a:cs typeface="Times New Roman" pitchFamily="18" charset="0"/>
              </a:rPr>
              <a:t> мероприятий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634D2EB-6BA6-4F31-A138-090F944CB601}" type="slidenum">
              <a:rPr lang="ru-RU" sz="1200"/>
              <a:pPr algn="r"/>
              <a:t>9</a:t>
            </a:fld>
            <a:endParaRPr lang="ru-RU" sz="120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Слайд 28.</a:t>
            </a:r>
          </a:p>
          <a:p>
            <a:pPr eaLnBrk="1" hangingPunct="1"/>
            <a:r>
              <a:rPr lang="ru-RU" sz="1400" smtClean="0"/>
              <a:t>Предлагаем </a:t>
            </a:r>
            <a:r>
              <a:rPr lang="ru-RU" sz="1400" smtClean="0">
                <a:cs typeface="Times New Roman" pitchFamily="18" charset="0"/>
              </a:rPr>
              <a:t>советы, которые помогут активизировать участие родителей</a:t>
            </a:r>
            <a:endParaRPr lang="ru-RU" sz="1400" smtClean="0"/>
          </a:p>
          <a:p>
            <a:r>
              <a:rPr lang="ru-RU" smtClean="0"/>
              <a:t>- </a:t>
            </a:r>
            <a:r>
              <a:rPr lang="ru-RU" sz="1400" smtClean="0"/>
              <a:t>Проявляйте взаимное уважение друг к другу.</a:t>
            </a:r>
          </a:p>
          <a:p>
            <a:pPr>
              <a:buFontTx/>
              <a:buChar char="-"/>
            </a:pPr>
            <a:r>
              <a:rPr lang="ru-RU" sz="1400" smtClean="0"/>
              <a:t> Поощряйте инициативу, творчество и фантазию родителей, помогайте им.</a:t>
            </a:r>
          </a:p>
          <a:p>
            <a:pPr>
              <a:buFontTx/>
              <a:buChar char="-"/>
            </a:pPr>
            <a:r>
              <a:rPr lang="ru-RU" sz="1400" smtClean="0"/>
              <a:t> Привлекайте родителей к занимательным мероприятиям детского сада.</a:t>
            </a:r>
          </a:p>
          <a:p>
            <a:pPr>
              <a:buFontTx/>
              <a:buChar char="-"/>
            </a:pPr>
            <a:r>
              <a:rPr lang="ru-RU" sz="1400" smtClean="0"/>
              <a:t> Позвольте родителям самим выбирать, какую помощь они могут оказать детскому саду.</a:t>
            </a:r>
          </a:p>
          <a:p>
            <a:pPr>
              <a:buFontTx/>
              <a:buChar char="-"/>
            </a:pPr>
            <a:r>
              <a:rPr lang="ru-RU" sz="1400" smtClean="0"/>
              <a:t> Доводите до сведения родителей, что их участие в жизни ДОУ и группы ценится, а любая помощь с их стороны приветствуется.</a:t>
            </a:r>
          </a:p>
          <a:p>
            <a:pPr>
              <a:buFontTx/>
              <a:buChar char="-"/>
            </a:pPr>
            <a:r>
              <a:rPr lang="ru-RU" sz="1400" smtClean="0"/>
              <a:t> Говорите семьям о надеждах, возлагаемых воспитателями на родителей.</a:t>
            </a:r>
          </a:p>
          <a:p>
            <a:pPr>
              <a:buFontTx/>
              <a:buChar char="-"/>
            </a:pPr>
            <a:r>
              <a:rPr lang="ru-RU" sz="1400" smtClean="0"/>
              <a:t> Делайте ударения на сильные стороны семьи и давайте положительные оценки.</a:t>
            </a:r>
          </a:p>
          <a:p>
            <a:pPr>
              <a:buFontTx/>
              <a:buChar char="-"/>
            </a:pPr>
            <a:r>
              <a:rPr lang="ru-RU" sz="1400" smtClean="0"/>
              <a:t> Поддерживайте тесные контакты.</a:t>
            </a:r>
          </a:p>
          <a:p>
            <a:pPr>
              <a:buFontTx/>
              <a:buChar char="-"/>
            </a:pPr>
            <a:r>
              <a:rPr lang="ru-RU" sz="1400" smtClean="0"/>
              <a:t> Высказывайте свою признательность им.</a:t>
            </a:r>
          </a:p>
          <a:p>
            <a:pPr>
              <a:buFontTx/>
              <a:buChar char="-"/>
            </a:pPr>
            <a:r>
              <a:rPr lang="ru-RU" sz="1400" smtClean="0"/>
              <a:t> Напоминайте родителям, что вы рады любому их участию.</a:t>
            </a:r>
          </a:p>
          <a:p>
            <a:pPr>
              <a:buFontTx/>
              <a:buChar char="-"/>
            </a:pPr>
            <a:r>
              <a:rPr lang="ru-RU" sz="1400" smtClean="0"/>
              <a:t> Постарайтесь заинтересовать и привлечь всю семью.</a:t>
            </a:r>
          </a:p>
          <a:p>
            <a:pPr>
              <a:buFontTx/>
              <a:buChar char="-"/>
            </a:pPr>
            <a:r>
              <a:rPr lang="ru-RU" sz="1400" smtClean="0"/>
              <a:t> Поощряйте посещаемость родительских собраний.</a:t>
            </a:r>
          </a:p>
          <a:p>
            <a:pPr>
              <a:buFontTx/>
              <a:buChar char="-"/>
            </a:pPr>
            <a:r>
              <a:rPr lang="ru-RU" sz="1400" smtClean="0"/>
              <a:t> Сохраняйте конфиденциальность любой информации.</a:t>
            </a:r>
          </a:p>
          <a:p>
            <a:pPr>
              <a:buFontTx/>
              <a:buChar char="-"/>
            </a:pPr>
            <a:r>
              <a:rPr lang="ru-RU" sz="1400" smtClean="0"/>
              <a:t> Обучайте навыкам  сотрудничества.</a:t>
            </a:r>
          </a:p>
          <a:p>
            <a:pPr>
              <a:buFontTx/>
              <a:buChar char="-"/>
            </a:pPr>
            <a:r>
              <a:rPr lang="ru-RU" sz="1400" smtClean="0"/>
              <a:t> Создавайте совместные развивающие занятия с родителями и детьми для укрепления их взаимопонимания.</a:t>
            </a:r>
          </a:p>
          <a:p>
            <a:pPr eaLnBrk="1" hangingPunct="1"/>
            <a:endParaRPr lang="ru-RU" sz="14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57212" y="5349903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412750" y="4853412"/>
            <a:ext cx="916305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12750" y="3886200"/>
            <a:ext cx="916305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915400" y="6473952"/>
            <a:ext cx="822198" cy="246888"/>
          </a:xfrm>
        </p:spPr>
        <p:txBody>
          <a:bodyPr/>
          <a:lstStyle/>
          <a:p>
            <a:pPr>
              <a:defRPr/>
            </a:pPr>
            <a:fld id="{716D559F-645C-416C-8F04-8F51BCF90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28228F-35C2-463B-9E96-F3677FFA40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29500" y="549277"/>
            <a:ext cx="1981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549277"/>
            <a:ext cx="67691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E59D8-9EA8-4F77-8439-0B1A46E8B0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879850" y="76201"/>
            <a:ext cx="31369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915400" y="6473952"/>
            <a:ext cx="822198" cy="246888"/>
          </a:xfrm>
        </p:spPr>
        <p:txBody>
          <a:bodyPr/>
          <a:lstStyle/>
          <a:p>
            <a:pPr>
              <a:defRPr/>
            </a:pPr>
            <a:fld id="{D59678AF-2DCB-4D85-B0FE-42623639EC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57212" y="3444903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12750" y="1676400"/>
            <a:ext cx="916305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30314-75A4-46FE-B485-3246BE3955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5515" y="2947086"/>
            <a:ext cx="94107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26898" y="457200"/>
            <a:ext cx="94107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30200" y="1600200"/>
            <a:ext cx="454025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035550" y="1600200"/>
            <a:ext cx="470535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CE4817-773E-48B3-A5EC-64FA06BEDC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30200" y="5410200"/>
            <a:ext cx="932815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4898" y="666750"/>
            <a:ext cx="4648102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5032111" y="666750"/>
            <a:ext cx="464992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4898" y="1316038"/>
            <a:ext cx="4648102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5036124" y="1316038"/>
            <a:ext cx="4645914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915400" y="6477000"/>
            <a:ext cx="825500" cy="246888"/>
          </a:xfrm>
        </p:spPr>
        <p:txBody>
          <a:bodyPr/>
          <a:lstStyle/>
          <a:p>
            <a:pPr>
              <a:defRPr/>
            </a:pPr>
            <a:fld id="{7AC29CB1-5F60-4463-AAA6-546D9529AD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57212" y="6019801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26898" y="457200"/>
            <a:ext cx="94107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917929-CA41-44D0-8FEC-CD2A718AE6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C61C72-65D6-46F7-8D53-AC9D9A449D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57212" y="5849118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95300" y="5486400"/>
            <a:ext cx="916305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95300" y="609600"/>
            <a:ext cx="3259006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872971" y="609600"/>
            <a:ext cx="5785379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8B2897-E11C-4A0F-BD3C-15DE744B9B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797300" y="616634"/>
            <a:ext cx="54483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F5D53F-D7B2-4709-85B9-5C4D38607E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12750" y="4993760"/>
            <a:ext cx="635635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412750" y="5533218"/>
            <a:ext cx="635635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57212" y="1050899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30200" y="1554163"/>
            <a:ext cx="94107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7016750" y="76201"/>
            <a:ext cx="272415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384550" y="76201"/>
            <a:ext cx="36322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915400" y="6477001"/>
            <a:ext cx="8255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DA4B328-CB9E-49C0-B56A-6C1C97687A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30200" y="457200"/>
            <a:ext cx="94107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57212" y="1050899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57212" y="1057987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17" r:id="rId1"/>
    <p:sldLayoutId id="2147485718" r:id="rId2"/>
    <p:sldLayoutId id="2147485719" r:id="rId3"/>
    <p:sldLayoutId id="2147485720" r:id="rId4"/>
    <p:sldLayoutId id="2147485721" r:id="rId5"/>
    <p:sldLayoutId id="2147485722" r:id="rId6"/>
    <p:sldLayoutId id="2147485723" r:id="rId7"/>
    <p:sldLayoutId id="2147485724" r:id="rId8"/>
    <p:sldLayoutId id="2147485725" r:id="rId9"/>
    <p:sldLayoutId id="2147485726" r:id="rId10"/>
    <p:sldLayoutId id="2147485727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428625" y="1725613"/>
            <a:ext cx="92837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 i="1">
              <a:solidFill>
                <a:srgbClr val="C00000"/>
              </a:solidFill>
            </a:endParaRPr>
          </a:p>
          <a:p>
            <a:pPr algn="l"/>
            <a:endParaRPr lang="ru-RU" sz="280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741363" y="260350"/>
            <a:ext cx="8656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 sz="2000" b="1">
              <a:solidFill>
                <a:srgbClr val="009900"/>
              </a:solidFill>
            </a:endParaRPr>
          </a:p>
        </p:txBody>
      </p:sp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920750" y="404813"/>
            <a:ext cx="8064500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57"/>
              </a:avLst>
            </a:prstTxWarp>
          </a:bodyPr>
          <a:lstStyle/>
          <a:p>
            <a:endParaRPr lang="ru-RU" sz="2800" b="1" i="1" kern="1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Georgia"/>
            </a:endParaRPr>
          </a:p>
        </p:txBody>
      </p:sp>
      <p:sp>
        <p:nvSpPr>
          <p:cNvPr id="40966" name="WordArt 8"/>
          <p:cNvSpPr>
            <a:spLocks noChangeArrowheads="1" noChangeShapeType="1" noTextEdit="1"/>
          </p:cNvSpPr>
          <p:nvPr/>
        </p:nvSpPr>
        <p:spPr bwMode="auto">
          <a:xfrm>
            <a:off x="848544" y="1124744"/>
            <a:ext cx="8568952" cy="4104455"/>
          </a:xfrm>
          <a:prstGeom prst="rect">
            <a:avLst/>
          </a:prstGeom>
          <a:ln>
            <a:solidFill>
              <a:srgbClr val="A50021"/>
            </a:solidFill>
          </a:ln>
        </p:spPr>
        <p:txBody>
          <a:bodyPr wrap="none" fromWordArt="1" anchor="ctr">
            <a:prstTxWarp prst="textPlain">
              <a:avLst>
                <a:gd name="adj" fmla="val 45156"/>
              </a:avLst>
            </a:prstTxWarp>
          </a:bodyPr>
          <a:lstStyle/>
          <a:p>
            <a:pPr>
              <a:defRPr/>
            </a:pPr>
            <a:endParaRPr lang="ru-RU" sz="28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5367" name="Прямоугольник 6"/>
          <p:cNvSpPr>
            <a:spLocks noChangeArrowheads="1"/>
          </p:cNvSpPr>
          <p:nvPr/>
        </p:nvSpPr>
        <p:spPr bwMode="auto">
          <a:xfrm>
            <a:off x="3513138" y="4365625"/>
            <a:ext cx="59039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>
              <a:cs typeface="Times New Roman" pitchFamily="18" charset="0"/>
            </a:endParaRPr>
          </a:p>
        </p:txBody>
      </p:sp>
      <p:pic>
        <p:nvPicPr>
          <p:cNvPr id="15368" name="Picture 4" descr="dud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050" y="4076700"/>
            <a:ext cx="20161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Прямоугольник 8"/>
          <p:cNvSpPr>
            <a:spLocks noChangeArrowheads="1"/>
          </p:cNvSpPr>
          <p:nvPr/>
        </p:nvSpPr>
        <p:spPr bwMode="auto">
          <a:xfrm>
            <a:off x="849313" y="0"/>
            <a:ext cx="8207375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dirty="0">
              <a:cs typeface="Times New Roman" pitchFamily="18" charset="0"/>
            </a:endParaRPr>
          </a:p>
          <a:p>
            <a:r>
              <a:rPr lang="ru-RU" sz="1800" b="1" dirty="0">
                <a:cs typeface="Times New Roman" pitchFamily="18" charset="0"/>
              </a:rPr>
              <a:t>МКДОУ «Детский сад </a:t>
            </a:r>
            <a:r>
              <a:rPr lang="ru-RU" sz="1800" b="1" dirty="0" smtClean="0">
                <a:cs typeface="Times New Roman" pitchFamily="18" charset="0"/>
              </a:rPr>
              <a:t>«Сказка</a:t>
            </a:r>
            <a:r>
              <a:rPr lang="ru-RU" sz="1800" b="1" dirty="0">
                <a:cs typeface="Times New Roman" pitchFamily="18" charset="0"/>
              </a:rPr>
              <a:t>»  </a:t>
            </a:r>
            <a:r>
              <a:rPr lang="ru-RU" sz="1800" b="1" dirty="0" smtClean="0">
                <a:cs typeface="Times New Roman" pitchFamily="18" charset="0"/>
              </a:rPr>
              <a:t>г. Щигры Курской области</a:t>
            </a:r>
            <a:endParaRPr lang="ru-RU" sz="1800" dirty="0"/>
          </a:p>
        </p:txBody>
      </p:sp>
      <p:sp>
        <p:nvSpPr>
          <p:cNvPr id="15370" name="Прямоугольник 9"/>
          <p:cNvSpPr>
            <a:spLocks noChangeArrowheads="1"/>
          </p:cNvSpPr>
          <p:nvPr/>
        </p:nvSpPr>
        <p:spPr bwMode="auto">
          <a:xfrm>
            <a:off x="5024438" y="5445224"/>
            <a:ext cx="488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1600" b="1" dirty="0" smtClean="0">
                <a:cs typeface="Times New Roman" pitchFamily="18" charset="0"/>
              </a:rPr>
              <a:t>Подготовила</a:t>
            </a:r>
            <a:r>
              <a:rPr lang="ru-RU" sz="1600" dirty="0" smtClean="0">
                <a:cs typeface="Times New Roman" pitchFamily="18" charset="0"/>
              </a:rPr>
              <a:t>: </a:t>
            </a:r>
            <a:r>
              <a:rPr lang="ru-RU" sz="1600" b="1" dirty="0" err="1" smtClean="0">
                <a:cs typeface="Times New Roman" pitchFamily="18" charset="0"/>
              </a:rPr>
              <a:t>Логачёва</a:t>
            </a:r>
            <a:r>
              <a:rPr lang="ru-RU" sz="1600" b="1" dirty="0" smtClean="0">
                <a:cs typeface="Times New Roman" pitchFamily="18" charset="0"/>
              </a:rPr>
              <a:t> Оксана Игоревна</a:t>
            </a:r>
            <a:endParaRPr lang="ru-RU" sz="1600" dirty="0">
              <a:cs typeface="Times New Roman" pitchFamily="18" charset="0"/>
            </a:endParaRPr>
          </a:p>
        </p:txBody>
      </p:sp>
      <p:sp>
        <p:nvSpPr>
          <p:cNvPr id="15371" name="Прямоугольник 10"/>
          <p:cNvSpPr>
            <a:spLocks noChangeArrowheads="1"/>
          </p:cNvSpPr>
          <p:nvPr/>
        </p:nvSpPr>
        <p:spPr bwMode="auto">
          <a:xfrm>
            <a:off x="4016375" y="6092825"/>
            <a:ext cx="1709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dirty="0" smtClean="0"/>
              <a:t>Щигры-2019</a:t>
            </a:r>
            <a:endParaRPr lang="ru-RU" sz="2000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742950" y="1196753"/>
            <a:ext cx="8746554" cy="24037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«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педагогов с родителями по созданию комфортного климата дома и в детском саду»</a:t>
            </a:r>
            <a:b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(из опыта работы)</a:t>
            </a: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906000" cy="6858000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1208088" y="476250"/>
            <a:ext cx="6996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>
              <a:solidFill>
                <a:srgbClr val="FF0000"/>
              </a:solidFill>
            </a:endParaRPr>
          </a:p>
        </p:txBody>
      </p:sp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415925" y="765175"/>
            <a:ext cx="900112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6000" b="1">
                <a:solidFill>
                  <a:srgbClr val="FF0000"/>
                </a:solidFill>
              </a:rPr>
              <a:t>Спасибо за внимание!  </a:t>
            </a:r>
          </a:p>
        </p:txBody>
      </p:sp>
      <p:pic>
        <p:nvPicPr>
          <p:cNvPr id="27654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813" y="2133600"/>
            <a:ext cx="56864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906000" cy="6858000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16388" name="Прямоугольник 8"/>
          <p:cNvSpPr>
            <a:spLocks noChangeArrowheads="1"/>
          </p:cNvSpPr>
          <p:nvPr/>
        </p:nvSpPr>
        <p:spPr bwMode="auto">
          <a:xfrm>
            <a:off x="560388" y="260350"/>
            <a:ext cx="878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849313" y="188913"/>
            <a:ext cx="8280151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  <a:t>Цель:</a:t>
            </a:r>
            <a:r>
              <a:rPr lang="ru-RU" sz="36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  <a:t/>
            </a:r>
            <a:br>
              <a:rPr lang="ru-RU" sz="36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</a:br>
            <a:r>
              <a:rPr lang="ru-RU" sz="36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  <a:t> - </a:t>
            </a:r>
            <a:r>
              <a:rPr lang="ru-RU" sz="40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  <a:t>Создание условий для благоприятного климата взаимодействия с родителями.</a:t>
            </a:r>
            <a:br>
              <a:rPr lang="ru-RU" sz="40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</a:br>
            <a:r>
              <a:rPr lang="ru-RU" sz="40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  <a:t>- Установление доверительных и партнерских отношений с родителями.</a:t>
            </a:r>
            <a:br>
              <a:rPr lang="ru-RU" sz="40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</a:br>
            <a:r>
              <a:rPr lang="ru-RU" sz="4000" dirty="0">
                <a:ln w="6350">
                  <a:solidFill>
                    <a:srgbClr val="FF388C">
                      <a:shade val="43000"/>
                    </a:srgbClr>
                  </a:solidFill>
                </a:ln>
              </a:rPr>
              <a:t>- Вовлечение семьи в единое образовательное пространство.</a:t>
            </a:r>
            <a:endParaRPr lang="en-US" sz="4000" dirty="0">
              <a:ln w="6350">
                <a:solidFill>
                  <a:srgbClr val="FF388C">
                    <a:shade val="43000"/>
                  </a:srgbClr>
                </a:solidFill>
              </a:ln>
            </a:endParaRPr>
          </a:p>
          <a:p>
            <a:pPr>
              <a:buFont typeface="Wingdings" pitchFamily="2" charset="2"/>
              <a:buChar char="q"/>
              <a:defRPr/>
            </a:pPr>
            <a:endParaRPr lang="en-US" sz="3600" dirty="0">
              <a:ln w="6350">
                <a:solidFill>
                  <a:srgbClr val="FF388C">
                    <a:shade val="43000"/>
                  </a:srgbClr>
                </a:solidFill>
              </a:ln>
            </a:endParaRPr>
          </a:p>
        </p:txBody>
      </p:sp>
      <p:sp>
        <p:nvSpPr>
          <p:cNvPr id="16390" name="Прямоугольник 5"/>
          <p:cNvSpPr>
            <a:spLocks noChangeArrowheads="1"/>
          </p:cNvSpPr>
          <p:nvPr/>
        </p:nvSpPr>
        <p:spPr bwMode="auto">
          <a:xfrm>
            <a:off x="776288" y="3860800"/>
            <a:ext cx="91297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solidFill>
                <a:srgbClr val="FF0000"/>
              </a:solidFill>
            </a:endParaRPr>
          </a:p>
        </p:txBody>
      </p:sp>
      <p:sp>
        <p:nvSpPr>
          <p:cNvPr id="16391" name="Прямоугольник 6"/>
          <p:cNvSpPr>
            <a:spLocks noChangeArrowheads="1"/>
          </p:cNvSpPr>
          <p:nvPr/>
        </p:nvSpPr>
        <p:spPr bwMode="auto">
          <a:xfrm>
            <a:off x="1281113" y="5157788"/>
            <a:ext cx="79930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solidFill>
                <a:srgbClr val="FF0000"/>
              </a:solidFill>
            </a:endParaRPr>
          </a:p>
        </p:txBody>
      </p:sp>
      <p:pic>
        <p:nvPicPr>
          <p:cNvPr id="16392" name="Picture 4" descr="dud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488" y="4481513"/>
            <a:ext cx="20161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906000" cy="6858000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17412" name="Прямоугольник 8"/>
          <p:cNvSpPr>
            <a:spLocks noChangeArrowheads="1"/>
          </p:cNvSpPr>
          <p:nvPr/>
        </p:nvSpPr>
        <p:spPr bwMode="auto">
          <a:xfrm>
            <a:off x="560388" y="260350"/>
            <a:ext cx="878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3873500" y="476250"/>
            <a:ext cx="36718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cs typeface="Times New Roman" pitchFamily="18" charset="0"/>
              </a:rPr>
              <a:t>Задачи</a:t>
            </a:r>
            <a:r>
              <a:rPr lang="en-US" sz="4800" b="1">
                <a:solidFill>
                  <a:srgbClr val="FF0000"/>
                </a:solidFill>
                <a:cs typeface="Times New Roman" pitchFamily="18" charset="0"/>
              </a:rPr>
              <a:t>:</a:t>
            </a:r>
            <a:endParaRPr lang="ru-RU" sz="4800">
              <a:solidFill>
                <a:srgbClr val="FF0000"/>
              </a:solidFill>
            </a:endParaRPr>
          </a:p>
        </p:txBody>
      </p:sp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273050" y="1916113"/>
            <a:ext cx="93599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>
                <a:cs typeface="Times New Roman" pitchFamily="18" charset="0"/>
              </a:rPr>
              <a:t>- </a:t>
            </a:r>
            <a:r>
              <a:rPr lang="ru-RU" sz="2400">
                <a:cs typeface="Times New Roman" pitchFamily="18" charset="0"/>
              </a:rPr>
              <a:t>Повышение уровня компетентности родителей и </a:t>
            </a:r>
          </a:p>
          <a:p>
            <a:pPr algn="l"/>
            <a:r>
              <a:rPr lang="ru-RU" sz="2400">
                <a:cs typeface="Times New Roman" pitchFamily="18" charset="0"/>
              </a:rPr>
              <a:t>привлечение их к сотрудничеству в вопросах развития детей.</a:t>
            </a:r>
          </a:p>
          <a:p>
            <a:pPr algn="l">
              <a:buFontTx/>
              <a:buChar char="-"/>
            </a:pPr>
            <a:r>
              <a:rPr lang="ru-RU" sz="2400">
                <a:cs typeface="Times New Roman" pitchFamily="18" charset="0"/>
              </a:rPr>
              <a:t>Обеспечение информационно – просветительской</a:t>
            </a:r>
          </a:p>
          <a:p>
            <a:pPr algn="l"/>
            <a:r>
              <a:rPr lang="ru-RU" sz="2400">
                <a:cs typeface="Times New Roman" pitchFamily="18" charset="0"/>
              </a:rPr>
              <a:t>поддержки выбора родителями направлений в развитии и воспитании по средством выработки компетентной</a:t>
            </a:r>
          </a:p>
          <a:p>
            <a:pPr algn="l"/>
            <a:r>
              <a:rPr lang="ru-RU" sz="2400">
                <a:cs typeface="Times New Roman" pitchFamily="18" charset="0"/>
              </a:rPr>
              <a:t>педагогической позиции по отношению к собственному </a:t>
            </a:r>
          </a:p>
          <a:p>
            <a:pPr algn="l"/>
            <a:r>
              <a:rPr lang="ru-RU" sz="2400">
                <a:cs typeface="Times New Roman" pitchFamily="18" charset="0"/>
              </a:rPr>
              <a:t>ребенку.</a:t>
            </a:r>
          </a:p>
          <a:p>
            <a:pPr algn="l">
              <a:buFontTx/>
              <a:buChar char="-"/>
            </a:pPr>
            <a:r>
              <a:rPr lang="ru-RU" sz="2400">
                <a:cs typeface="Times New Roman" pitchFamily="18" charset="0"/>
              </a:rPr>
              <a:t> Создание условий для развития способностей ребенка в различных видах образовательной деятельности, обеспечение непрерывности подготовки к следующему образовательному этапу (школьное обучение)</a:t>
            </a:r>
          </a:p>
          <a:p>
            <a:pPr algn="l">
              <a:buFontTx/>
              <a:buChar char="-"/>
            </a:pPr>
            <a:r>
              <a:rPr lang="ru-RU" sz="2400">
                <a:cs typeface="Times New Roman" pitchFamily="18" charset="0"/>
              </a:rPr>
              <a:t> Индивидуальная работа с семьями воспитанников, дифференцированный подход к семьям разного типа.</a:t>
            </a:r>
          </a:p>
        </p:txBody>
      </p:sp>
      <p:pic>
        <p:nvPicPr>
          <p:cNvPr id="17415" name="Picture 4" descr="dud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488" y="0"/>
            <a:ext cx="1852612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906000" cy="6858000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18436" name="Прямоугольник 8"/>
          <p:cNvSpPr>
            <a:spLocks noChangeArrowheads="1"/>
          </p:cNvSpPr>
          <p:nvPr/>
        </p:nvSpPr>
        <p:spPr bwMode="auto">
          <a:xfrm>
            <a:off x="2792413" y="260350"/>
            <a:ext cx="64817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«Так как же мы строим взаимоотношения с родителями</a:t>
            </a:r>
            <a:r>
              <a:rPr lang="ru-RU" sz="3600">
                <a:solidFill>
                  <a:srgbClr val="FF0000"/>
                </a:solidFill>
              </a:rPr>
              <a:t>?»</a:t>
            </a:r>
          </a:p>
        </p:txBody>
      </p:sp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>
            <a:off x="704850" y="2133600"/>
            <a:ext cx="8785225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l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600" b="1" dirty="0"/>
              <a:t>Прежде всего, родители получили информацию о том, как проходит жизнь детей в детском саду  .</a:t>
            </a:r>
          </a:p>
          <a:p>
            <a:pPr marL="514350" indent="-514350" algn="l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600" b="1" dirty="0"/>
              <a:t>Об особенностях организации учебной деятельности детей  , о режиме дня  и здоровье сберегающих </a:t>
            </a:r>
            <a:r>
              <a:rPr lang="ru-RU" sz="2600" b="1" dirty="0" smtClean="0"/>
              <a:t>технологиях, </a:t>
            </a:r>
            <a:r>
              <a:rPr lang="ru-RU" sz="2600" b="1" dirty="0"/>
              <a:t>которые применяются в нашем детском саду.</a:t>
            </a:r>
          </a:p>
          <a:p>
            <a:pPr marL="514350" indent="-514350" algn="l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600" b="1" dirty="0"/>
              <a:t>Родителям пояснено, что без их помощи, без их живого участия мы не сможем подготовить и провести всю грандиозную работу по воспитанию и обучению детей.</a:t>
            </a:r>
          </a:p>
          <a:p>
            <a:pPr marL="514350" indent="-514350" algn="l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600" b="1" dirty="0"/>
              <a:t>А затем мы обратились с просьбой поддержать своих детей и ДОУ в его начинаниях.</a:t>
            </a:r>
          </a:p>
        </p:txBody>
      </p:sp>
      <p:pic>
        <p:nvPicPr>
          <p:cNvPr id="18438" name="Picture 4" descr="dud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488" y="0"/>
            <a:ext cx="2087562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906000" cy="6858000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24580" name="TextBox 9"/>
          <p:cNvSpPr txBox="1">
            <a:spLocks noChangeArrowheads="1"/>
          </p:cNvSpPr>
          <p:nvPr/>
        </p:nvSpPr>
        <p:spPr bwMode="auto">
          <a:xfrm>
            <a:off x="776288" y="260350"/>
            <a:ext cx="84978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cs typeface="Times New Roman" pitchFamily="18" charset="0"/>
              </a:rPr>
              <a:t>Основные принципы организации работы с семьёй:</a:t>
            </a:r>
          </a:p>
        </p:txBody>
      </p:sp>
      <p:sp>
        <p:nvSpPr>
          <p:cNvPr id="24581" name="TextBox 10"/>
          <p:cNvSpPr txBox="1">
            <a:spLocks noChangeArrowheads="1"/>
          </p:cNvSpPr>
          <p:nvPr/>
        </p:nvSpPr>
        <p:spPr bwMode="auto">
          <a:xfrm>
            <a:off x="200472" y="1412874"/>
            <a:ext cx="9433048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200" b="1" dirty="0" smtClean="0"/>
              <a:t> </a:t>
            </a:r>
            <a:r>
              <a:rPr lang="ru-RU" sz="2000" b="1" dirty="0"/>
              <a:t>Открытость детского сада для семьи (каждому родителю обеспечивается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/>
              <a:t>  </a:t>
            </a:r>
            <a:r>
              <a:rPr lang="ru-RU" sz="2000" b="1" dirty="0" smtClean="0"/>
              <a:t>Возможность </a:t>
            </a:r>
            <a:r>
              <a:rPr lang="ru-RU" sz="2000" b="1" dirty="0"/>
              <a:t>знать и видеть как живёт и развивается его ребёнок);  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Сотрудничество </a:t>
            </a:r>
            <a:r>
              <a:rPr lang="ru-RU" sz="2000" b="1" dirty="0"/>
              <a:t>педагогов и родителей в воспитании детей;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Отсутствие </a:t>
            </a:r>
            <a:r>
              <a:rPr lang="ru-RU" sz="2000" b="1" dirty="0"/>
              <a:t>формализма в организации работы с семьёй;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Создание </a:t>
            </a:r>
            <a:r>
              <a:rPr lang="ru-RU" sz="2000" b="1" dirty="0"/>
              <a:t>активной развивающей среды, обеспечивающей единые 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Подходы </a:t>
            </a:r>
            <a:r>
              <a:rPr lang="ru-RU" sz="2000" b="1" dirty="0"/>
              <a:t>к развитию личности в семье и детском коллективе;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Диагностика  </a:t>
            </a:r>
            <a:r>
              <a:rPr lang="ru-RU" sz="2000" b="1" dirty="0"/>
              <a:t>общих  и   частных  проблем  в  воспитании  и  развитии ребёнка.</a:t>
            </a:r>
          </a:p>
          <a:p>
            <a:pPr algn="l"/>
            <a:r>
              <a:rPr lang="ru-RU" sz="2200" b="1" dirty="0"/>
              <a:t>     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906000" cy="6858000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19460" name="Прямоугольник 8"/>
          <p:cNvSpPr>
            <a:spLocks noChangeArrowheads="1"/>
          </p:cNvSpPr>
          <p:nvPr/>
        </p:nvSpPr>
        <p:spPr bwMode="auto">
          <a:xfrm>
            <a:off x="560388" y="260350"/>
            <a:ext cx="878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273050" y="188913"/>
            <a:ext cx="9432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Традиционные формы взаимодействия</a:t>
            </a:r>
          </a:p>
        </p:txBody>
      </p:sp>
      <p:pic>
        <p:nvPicPr>
          <p:cNvPr id="19462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425" y="1052513"/>
            <a:ext cx="955357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4" descr="dud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1788" y="3960813"/>
            <a:ext cx="2519362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-65088" y="-49213"/>
            <a:ext cx="9971088" cy="7672388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20484" name="Прямоугольник 8"/>
          <p:cNvSpPr>
            <a:spLocks noChangeArrowheads="1"/>
          </p:cNvSpPr>
          <p:nvPr/>
        </p:nvSpPr>
        <p:spPr bwMode="auto">
          <a:xfrm>
            <a:off x="560388" y="260350"/>
            <a:ext cx="878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352425" y="260350"/>
            <a:ext cx="9201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Нетрадиционные формы взаимодействия</a:t>
            </a:r>
          </a:p>
        </p:txBody>
      </p:sp>
      <p:sp>
        <p:nvSpPr>
          <p:cNvPr id="20486" name="Прямоугольник 5"/>
          <p:cNvSpPr>
            <a:spLocks noChangeArrowheads="1"/>
          </p:cNvSpPr>
          <p:nvPr/>
        </p:nvSpPr>
        <p:spPr bwMode="auto">
          <a:xfrm>
            <a:off x="4860925" y="3305175"/>
            <a:ext cx="1841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0487" name="Прямоугольник 6"/>
          <p:cNvSpPr>
            <a:spLocks noChangeArrowheads="1"/>
          </p:cNvSpPr>
          <p:nvPr/>
        </p:nvSpPr>
        <p:spPr bwMode="auto">
          <a:xfrm>
            <a:off x="4860925" y="3305175"/>
            <a:ext cx="1841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 i="1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488" name="Рисунок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050" y="1557338"/>
            <a:ext cx="829945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4" descr="dud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5050" y="4437063"/>
            <a:ext cx="2520950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906000" cy="6858000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9223" name="TextBox 11"/>
          <p:cNvSpPr txBox="1">
            <a:spLocks noChangeArrowheads="1"/>
          </p:cNvSpPr>
          <p:nvPr/>
        </p:nvSpPr>
        <p:spPr bwMode="auto">
          <a:xfrm>
            <a:off x="2289175" y="1773238"/>
            <a:ext cx="73437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endParaRPr lang="ru-RU" sz="2800" b="1" dirty="0">
              <a:latin typeface="+mj-lt"/>
            </a:endParaRPr>
          </a:p>
          <a:p>
            <a:pPr algn="just">
              <a:defRPr/>
            </a:pP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76500" y="260648"/>
            <a:ext cx="495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</a:rPr>
              <a:t>Проблемы взаимодействия семьи </a:t>
            </a:r>
            <a:r>
              <a:rPr lang="ru-RU" sz="2800" b="1" dirty="0" smtClean="0">
                <a:solidFill>
                  <a:srgbClr val="C00000"/>
                </a:solidFill>
              </a:rPr>
              <a:t>и </a:t>
            </a:r>
            <a:r>
              <a:rPr lang="ru-RU" sz="2800" b="1" dirty="0">
                <a:solidFill>
                  <a:srgbClr val="C00000"/>
                </a:solidFill>
              </a:rPr>
              <a:t>детского сада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2480" y="1340768"/>
            <a:ext cx="91450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charset="0"/>
              <a:buChar char="•"/>
            </a:pPr>
            <a:r>
              <a:rPr lang="ru-RU" sz="2800" dirty="0" smtClean="0"/>
              <a:t>пассивность родителей, безразличное отношение к своему ребенку;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/>
              <a:t> чрезмерная занятость родителей; 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/>
              <a:t> недоверие родителей к педагогам, нежелание идти на контакт;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/>
              <a:t> агрессивное восприятие информации, идущей от воспитателя;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/>
              <a:t> недостаток времени у воспитателей для полноценного взаимодействия с семьей.</a:t>
            </a:r>
            <a:endParaRPr lang="ru-RU" sz="2800" dirty="0" smtClean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906000" cy="6858000"/>
          </a:xfrm>
          <a:gradFill rotWithShape="0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495300" y="1371600"/>
            <a:ext cx="3632200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>
              <a:defRPr/>
            </a:pPr>
            <a:r>
              <a:rPr lang="ru-RU" sz="3600" b="1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rgbClr val="FF0066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 </a:t>
            </a:r>
          </a:p>
        </p:txBody>
      </p:sp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1208088" y="476250"/>
            <a:ext cx="6996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>
              <a:solidFill>
                <a:srgbClr val="FF0000"/>
              </a:solidFill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488950" y="476250"/>
            <a:ext cx="8785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415925" y="1412875"/>
            <a:ext cx="9001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ru-RU" sz="3200" b="1"/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88950" y="333375"/>
            <a:ext cx="85677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cs typeface="Times New Roman" pitchFamily="18" charset="0"/>
              </a:rPr>
              <a:t>Советы, которые помогут активизировать участие родителей</a:t>
            </a:r>
            <a:endParaRPr lang="ru-RU" sz="3200"/>
          </a:p>
        </p:txBody>
      </p:sp>
      <p:sp>
        <p:nvSpPr>
          <p:cNvPr id="8" name="Прямоугольник 7"/>
          <p:cNvSpPr/>
          <p:nvPr/>
        </p:nvSpPr>
        <p:spPr>
          <a:xfrm>
            <a:off x="415925" y="1557338"/>
            <a:ext cx="9217025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1800" dirty="0">
                <a:latin typeface="+mj-lt"/>
              </a:rPr>
              <a:t>- </a:t>
            </a:r>
            <a:r>
              <a:rPr lang="ru-RU" sz="1800" b="1" dirty="0">
                <a:cs typeface="Times New Roman" pitchFamily="18" charset="0"/>
              </a:rPr>
              <a:t>Проявляйте взаимное уважение друг к другу.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Поощряйте инициативу, творчество и фантазию родителей, помогайте им.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Привлекайте родителей к занимательным мероприятиям детского сада.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Позвольте родителям самим выбирать, какую помощь они могут оказать детскому саду.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Доводите до сведения родителей, что их участие в жизни ДОУ и группы ценится, а любая помощь с их стороны приветствуется.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Говорите семьям о надеждах, возлагаемых воспитателями на родителей.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Делайте ударения на сильные стороны семьи и давайте положительные оценки.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Поддерживайте тесные контакты.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Высказывайте свою признательность им.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Напоминайте родителям, что вы рады любому их участию.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Постарайтесь заинтересовать и привлечь всю семью.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Поощряйте посещаемость родительских собраний.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Сохраняйте конфиденциальность любой информации.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Обучайте навыкам  сотрудничества.</a:t>
            </a:r>
          </a:p>
          <a:p>
            <a:pPr algn="l">
              <a:buFontTx/>
              <a:buChar char="-"/>
              <a:defRPr/>
            </a:pPr>
            <a:r>
              <a:rPr lang="ru-RU" sz="1800" b="1" dirty="0">
                <a:cs typeface="Times New Roman" pitchFamily="18" charset="0"/>
              </a:rPr>
              <a:t> Создавайте совместные развивающие занятия с родителями и детьми для укрепления их взаимопонимания.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8721</TotalTime>
  <Words>1049</Words>
  <Application>Microsoft Office PowerPoint</Application>
  <PresentationFormat>Лист A4 (210x297 мм)</PresentationFormat>
  <Paragraphs>135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Times New Roman</vt:lpstr>
      <vt:lpstr>Arial</vt:lpstr>
      <vt:lpstr>Georgia</vt:lpstr>
      <vt:lpstr>Wingdings</vt:lpstr>
      <vt:lpstr>Трек</vt:lpstr>
      <vt:lpstr>«Взаимодействие педагогов с родителями по созданию комфортного климата дома и в детском саду» (из опыта работы)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МДОУ №214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Оператор</dc:creator>
  <cp:lastModifiedBy>Ксю</cp:lastModifiedBy>
  <cp:revision>444</cp:revision>
  <dcterms:created xsi:type="dcterms:W3CDTF">2008-06-06T12:42:22Z</dcterms:created>
  <dcterms:modified xsi:type="dcterms:W3CDTF">2019-12-10T13:44:10Z</dcterms:modified>
</cp:coreProperties>
</file>