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30.10.2022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30.10.2022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30.10.2022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alpha val="84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30.10.2022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980056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924944"/>
            <a:ext cx="8229600" cy="1143000"/>
          </a:xfrm>
        </p:spPr>
        <p:txBody>
          <a:bodyPr>
            <a:noAutofit/>
          </a:bodyPr>
          <a:lstStyle/>
          <a:p>
            <a:r>
              <a:rPr lang="ru-RU" sz="2400" i="1" dirty="0">
                <a:solidFill>
                  <a:srgbClr val="002060"/>
                </a:solidFill>
              </a:rPr>
              <a:t>Физминутка:</a:t>
            </a:r>
            <a:r>
              <a:rPr lang="ru-RU" sz="2400" dirty="0">
                <a:solidFill>
                  <a:srgbClr val="002060"/>
                </a:solidFill>
              </a:rPr>
              <a:t/>
            </a:r>
            <a:br>
              <a:rPr lang="ru-RU" sz="2400" dirty="0">
                <a:solidFill>
                  <a:srgbClr val="002060"/>
                </a:solidFill>
              </a:rPr>
            </a:br>
            <a:r>
              <a:rPr lang="ru-RU" sz="2400" dirty="0">
                <a:solidFill>
                  <a:srgbClr val="002060"/>
                </a:solidFill>
              </a:rPr>
              <a:t>В нашей стране горы высокие, (</a:t>
            </a:r>
            <a:r>
              <a:rPr lang="ru-RU" sz="2400" i="1" dirty="0">
                <a:solidFill>
                  <a:srgbClr val="002060"/>
                </a:solidFill>
              </a:rPr>
              <a:t>потягивания вверх на носочках)</a:t>
            </a:r>
            <a:r>
              <a:rPr lang="ru-RU" sz="2400" dirty="0">
                <a:solidFill>
                  <a:srgbClr val="002060"/>
                </a:solidFill>
              </a:rPr>
              <a:t/>
            </a:r>
            <a:br>
              <a:rPr lang="ru-RU" sz="2400" dirty="0">
                <a:solidFill>
                  <a:srgbClr val="002060"/>
                </a:solidFill>
              </a:rPr>
            </a:br>
            <a:r>
              <a:rPr lang="ru-RU" sz="2400" dirty="0">
                <a:solidFill>
                  <a:srgbClr val="002060"/>
                </a:solidFill>
              </a:rPr>
              <a:t>Реки глубокие, (</a:t>
            </a:r>
            <a:r>
              <a:rPr lang="ru-RU" sz="2400" i="1" dirty="0">
                <a:solidFill>
                  <a:srgbClr val="002060"/>
                </a:solidFill>
              </a:rPr>
              <a:t>присели)</a:t>
            </a:r>
            <a:r>
              <a:rPr lang="ru-RU" sz="2400" dirty="0">
                <a:solidFill>
                  <a:srgbClr val="002060"/>
                </a:solidFill>
              </a:rPr>
              <a:t/>
            </a:r>
            <a:br>
              <a:rPr lang="ru-RU" sz="2400" dirty="0">
                <a:solidFill>
                  <a:srgbClr val="002060"/>
                </a:solidFill>
              </a:rPr>
            </a:br>
            <a:r>
              <a:rPr lang="ru-RU" sz="2400" dirty="0">
                <a:solidFill>
                  <a:srgbClr val="002060"/>
                </a:solidFill>
              </a:rPr>
              <a:t>Степи широкие, (</a:t>
            </a:r>
            <a:r>
              <a:rPr lang="ru-RU" sz="2400" i="1" dirty="0">
                <a:solidFill>
                  <a:srgbClr val="002060"/>
                </a:solidFill>
              </a:rPr>
              <a:t>руки в стороны)</a:t>
            </a:r>
            <a:r>
              <a:rPr lang="ru-RU" sz="2400" dirty="0">
                <a:solidFill>
                  <a:srgbClr val="002060"/>
                </a:solidFill>
              </a:rPr>
              <a:t/>
            </a:r>
            <a:br>
              <a:rPr lang="ru-RU" sz="2400" dirty="0">
                <a:solidFill>
                  <a:srgbClr val="002060"/>
                </a:solidFill>
              </a:rPr>
            </a:br>
            <a:r>
              <a:rPr lang="ru-RU" sz="2400" dirty="0">
                <a:solidFill>
                  <a:srgbClr val="002060"/>
                </a:solidFill>
              </a:rPr>
              <a:t>Леса большие, (</a:t>
            </a:r>
            <a:r>
              <a:rPr lang="ru-RU" sz="2400" i="1" dirty="0">
                <a:solidFill>
                  <a:srgbClr val="002060"/>
                </a:solidFill>
              </a:rPr>
              <a:t>руками описываем круг)</a:t>
            </a:r>
            <a:r>
              <a:rPr lang="ru-RU" sz="2400" dirty="0">
                <a:solidFill>
                  <a:srgbClr val="002060"/>
                </a:solidFill>
              </a:rPr>
              <a:t/>
            </a:r>
            <a:br>
              <a:rPr lang="ru-RU" sz="2400" dirty="0">
                <a:solidFill>
                  <a:srgbClr val="002060"/>
                </a:solidFill>
              </a:rPr>
            </a:br>
            <a:r>
              <a:rPr lang="ru-RU" sz="2400" dirty="0">
                <a:solidFill>
                  <a:srgbClr val="002060"/>
                </a:solidFill>
              </a:rPr>
              <a:t>А мы, ребята, вот такие! (</a:t>
            </a:r>
            <a:r>
              <a:rPr lang="ru-RU" sz="2400" i="1" dirty="0">
                <a:solidFill>
                  <a:srgbClr val="002060"/>
                </a:solidFill>
              </a:rPr>
              <a:t>вытягиваем руки вперед, сжать в кулак,</a:t>
            </a:r>
            <a:r>
              <a:rPr lang="ru-RU" sz="2400" dirty="0">
                <a:solidFill>
                  <a:srgbClr val="002060"/>
                </a:solidFill>
              </a:rPr>
              <a:t/>
            </a:r>
            <a:br>
              <a:rPr lang="ru-RU" sz="2400" dirty="0">
                <a:solidFill>
                  <a:srgbClr val="002060"/>
                </a:solidFill>
              </a:rPr>
            </a:br>
            <a:r>
              <a:rPr lang="ru-RU" sz="2400" i="1" dirty="0">
                <a:solidFill>
                  <a:srgbClr val="002060"/>
                </a:solidFill>
              </a:rPr>
              <a:t>выставить большой палец вверх («класс</a:t>
            </a:r>
            <a:r>
              <a:rPr lang="ru-RU" sz="2400" i="1" dirty="0" smtClean="0">
                <a:solidFill>
                  <a:srgbClr val="002060"/>
                </a:solidFill>
              </a:rPr>
              <a:t>»)</a:t>
            </a:r>
            <a:r>
              <a:rPr lang="ru-RU" sz="2400" dirty="0" smtClean="0">
                <a:solidFill>
                  <a:srgbClr val="002060"/>
                </a:solidFill>
              </a:rPr>
              <a:t>.</a:t>
            </a:r>
            <a:endParaRPr lang="ru-RU" sz="2400" dirty="0">
              <a:solidFill>
                <a:srgbClr val="002060"/>
              </a:solidFill>
            </a:endParaRPr>
          </a:p>
        </p:txBody>
      </p:sp>
    </p:spTree>
    <p:extLst>
      <p:ext uri="{BB962C8B-B14F-4D97-AF65-F5344CB8AC3E}">
        <p14:creationId xmlns:p14="http://schemas.microsoft.com/office/powerpoint/2010/main" val="3093959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80928"/>
            <a:ext cx="8229600" cy="1143000"/>
          </a:xfrm>
        </p:spPr>
        <p:txBody>
          <a:bodyPr>
            <a:noAutofit/>
          </a:bodyPr>
          <a:lstStyle/>
          <a:p>
            <a:r>
              <a:rPr lang="ru-RU" sz="2400" dirty="0">
                <a:solidFill>
                  <a:srgbClr val="002060"/>
                </a:solidFill>
              </a:rPr>
              <a:t>Живут в России разные</a:t>
            </a:r>
            <a:br>
              <a:rPr lang="ru-RU" sz="2400" dirty="0">
                <a:solidFill>
                  <a:srgbClr val="002060"/>
                </a:solidFill>
              </a:rPr>
            </a:br>
            <a:r>
              <a:rPr lang="ru-RU" sz="2400" dirty="0">
                <a:solidFill>
                  <a:srgbClr val="002060"/>
                </a:solidFill>
              </a:rPr>
              <a:t>Народы с давних пор.</a:t>
            </a:r>
            <a:br>
              <a:rPr lang="ru-RU" sz="2400" dirty="0">
                <a:solidFill>
                  <a:srgbClr val="002060"/>
                </a:solidFill>
              </a:rPr>
            </a:br>
            <a:r>
              <a:rPr lang="ru-RU" sz="2400" dirty="0">
                <a:solidFill>
                  <a:srgbClr val="002060"/>
                </a:solidFill>
              </a:rPr>
              <a:t>Одним – тайга по нраву,</a:t>
            </a:r>
            <a:br>
              <a:rPr lang="ru-RU" sz="2400" dirty="0">
                <a:solidFill>
                  <a:srgbClr val="002060"/>
                </a:solidFill>
              </a:rPr>
            </a:br>
            <a:r>
              <a:rPr lang="ru-RU" sz="2400" dirty="0">
                <a:solidFill>
                  <a:srgbClr val="002060"/>
                </a:solidFill>
              </a:rPr>
              <a:t>Другим – степной простор.</a:t>
            </a:r>
            <a:br>
              <a:rPr lang="ru-RU" sz="2400" dirty="0">
                <a:solidFill>
                  <a:srgbClr val="002060"/>
                </a:solidFill>
              </a:rPr>
            </a:br>
            <a:r>
              <a:rPr lang="ru-RU" sz="2400" dirty="0">
                <a:solidFill>
                  <a:srgbClr val="002060"/>
                </a:solidFill>
              </a:rPr>
              <a:t>У каждого народа</a:t>
            </a:r>
            <a:br>
              <a:rPr lang="ru-RU" sz="2400" dirty="0">
                <a:solidFill>
                  <a:srgbClr val="002060"/>
                </a:solidFill>
              </a:rPr>
            </a:br>
            <a:r>
              <a:rPr lang="ru-RU" sz="2400" dirty="0">
                <a:solidFill>
                  <a:srgbClr val="002060"/>
                </a:solidFill>
              </a:rPr>
              <a:t>Язык свой и наряд.</a:t>
            </a:r>
            <a:br>
              <a:rPr lang="ru-RU" sz="2400" dirty="0">
                <a:solidFill>
                  <a:srgbClr val="002060"/>
                </a:solidFill>
              </a:rPr>
            </a:br>
            <a:r>
              <a:rPr lang="ru-RU" sz="2400" dirty="0">
                <a:solidFill>
                  <a:srgbClr val="002060"/>
                </a:solidFill>
              </a:rPr>
              <a:t>Один – черкеску носит,</a:t>
            </a:r>
            <a:br>
              <a:rPr lang="ru-RU" sz="2400" dirty="0">
                <a:solidFill>
                  <a:srgbClr val="002060"/>
                </a:solidFill>
              </a:rPr>
            </a:br>
            <a:r>
              <a:rPr lang="ru-RU" sz="2400" dirty="0">
                <a:solidFill>
                  <a:srgbClr val="002060"/>
                </a:solidFill>
              </a:rPr>
              <a:t>Другой надел халат.</a:t>
            </a:r>
            <a:br>
              <a:rPr lang="ru-RU" sz="2400" dirty="0">
                <a:solidFill>
                  <a:srgbClr val="002060"/>
                </a:solidFill>
              </a:rPr>
            </a:br>
            <a:r>
              <a:rPr lang="ru-RU" sz="2400" dirty="0">
                <a:solidFill>
                  <a:srgbClr val="002060"/>
                </a:solidFill>
              </a:rPr>
              <a:t>Один – рыбак с рожденья,</a:t>
            </a:r>
            <a:br>
              <a:rPr lang="ru-RU" sz="2400" dirty="0">
                <a:solidFill>
                  <a:srgbClr val="002060"/>
                </a:solidFill>
              </a:rPr>
            </a:br>
            <a:r>
              <a:rPr lang="ru-RU" sz="2400" dirty="0">
                <a:solidFill>
                  <a:srgbClr val="002060"/>
                </a:solidFill>
              </a:rPr>
              <a:t>Другой – оленевод.</a:t>
            </a:r>
            <a:br>
              <a:rPr lang="ru-RU" sz="2400" dirty="0">
                <a:solidFill>
                  <a:srgbClr val="002060"/>
                </a:solidFill>
              </a:rPr>
            </a:br>
            <a:r>
              <a:rPr lang="ru-RU" sz="2400" dirty="0">
                <a:solidFill>
                  <a:srgbClr val="002060"/>
                </a:solidFill>
              </a:rPr>
              <a:t>Один – кумыс готовит,</a:t>
            </a:r>
            <a:br>
              <a:rPr lang="ru-RU" sz="2400" dirty="0">
                <a:solidFill>
                  <a:srgbClr val="002060"/>
                </a:solidFill>
              </a:rPr>
            </a:br>
            <a:r>
              <a:rPr lang="ru-RU" sz="2400" dirty="0">
                <a:solidFill>
                  <a:srgbClr val="002060"/>
                </a:solidFill>
              </a:rPr>
              <a:t>Другой – готовит мёд.</a:t>
            </a:r>
            <a:br>
              <a:rPr lang="ru-RU" sz="2400" dirty="0">
                <a:solidFill>
                  <a:srgbClr val="002060"/>
                </a:solidFill>
              </a:rPr>
            </a:br>
            <a:r>
              <a:rPr lang="ru-RU" sz="2400" dirty="0">
                <a:solidFill>
                  <a:srgbClr val="002060"/>
                </a:solidFill>
              </a:rPr>
              <a:t>Одним – милее осень,</a:t>
            </a:r>
            <a:br>
              <a:rPr lang="ru-RU" sz="2400" dirty="0">
                <a:solidFill>
                  <a:srgbClr val="002060"/>
                </a:solidFill>
              </a:rPr>
            </a:br>
            <a:r>
              <a:rPr lang="ru-RU" sz="2400" dirty="0">
                <a:solidFill>
                  <a:srgbClr val="002060"/>
                </a:solidFill>
              </a:rPr>
              <a:t>Другим – милей весна.</a:t>
            </a:r>
            <a:br>
              <a:rPr lang="ru-RU" sz="2400" dirty="0">
                <a:solidFill>
                  <a:srgbClr val="002060"/>
                </a:solidFill>
              </a:rPr>
            </a:br>
            <a:r>
              <a:rPr lang="ru-RU" sz="2400" dirty="0">
                <a:solidFill>
                  <a:srgbClr val="002060"/>
                </a:solidFill>
              </a:rPr>
              <a:t>А Родина Россия</a:t>
            </a:r>
            <a:br>
              <a:rPr lang="ru-RU" sz="2400" dirty="0">
                <a:solidFill>
                  <a:srgbClr val="002060"/>
                </a:solidFill>
              </a:rPr>
            </a:br>
            <a:r>
              <a:rPr lang="ru-RU" sz="2400" dirty="0">
                <a:solidFill>
                  <a:srgbClr val="002060"/>
                </a:solidFill>
              </a:rPr>
              <a:t>У нас у всех – одна</a:t>
            </a:r>
            <a:r>
              <a:rPr lang="ru-RU" sz="2400" dirty="0" smtClean="0">
                <a:solidFill>
                  <a:srgbClr val="002060"/>
                </a:solidFill>
              </a:rPr>
              <a:t>.</a:t>
            </a:r>
            <a:endParaRPr lang="ru-RU" sz="2400" dirty="0">
              <a:solidFill>
                <a:srgbClr val="002060"/>
              </a:solidFill>
            </a:endParaRPr>
          </a:p>
        </p:txBody>
      </p:sp>
    </p:spTree>
    <p:extLst>
      <p:ext uri="{BB962C8B-B14F-4D97-AF65-F5344CB8AC3E}">
        <p14:creationId xmlns:p14="http://schemas.microsoft.com/office/powerpoint/2010/main" val="4154072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37" y="0"/>
            <a:ext cx="9128125" cy="6858000"/>
          </a:xfrm>
          <a:prstGeom prst="rect">
            <a:avLst/>
          </a:prstGeom>
        </p:spPr>
      </p:pic>
    </p:spTree>
    <p:extLst>
      <p:ext uri="{BB962C8B-B14F-4D97-AF65-F5344CB8AC3E}">
        <p14:creationId xmlns:p14="http://schemas.microsoft.com/office/powerpoint/2010/main" val="2791306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80928"/>
            <a:ext cx="8229600" cy="1143000"/>
          </a:xfrm>
        </p:spPr>
        <p:txBody>
          <a:bodyPr>
            <a:noAutofit/>
          </a:bodyPr>
          <a:lstStyle/>
          <a:p>
            <a:r>
              <a:rPr lang="ru-RU" sz="2400" dirty="0">
                <a:solidFill>
                  <a:srgbClr val="002060"/>
                </a:solidFill>
              </a:rPr>
              <a:t>«Мы День единства отмечаем</a:t>
            </a:r>
            <a:br>
              <a:rPr lang="ru-RU" sz="2400" dirty="0">
                <a:solidFill>
                  <a:srgbClr val="002060"/>
                </a:solidFill>
              </a:rPr>
            </a:br>
            <a:r>
              <a:rPr lang="ru-RU" sz="2400" dirty="0">
                <a:solidFill>
                  <a:srgbClr val="002060"/>
                </a:solidFill>
              </a:rPr>
              <a:t>России праздник молодой.</a:t>
            </a:r>
            <a:br>
              <a:rPr lang="ru-RU" sz="2400" dirty="0">
                <a:solidFill>
                  <a:srgbClr val="002060"/>
                </a:solidFill>
              </a:rPr>
            </a:br>
            <a:r>
              <a:rPr lang="ru-RU" sz="2400" dirty="0">
                <a:solidFill>
                  <a:srgbClr val="002060"/>
                </a:solidFill>
              </a:rPr>
              <a:t>И всем и каждому желаем,</a:t>
            </a:r>
            <a:br>
              <a:rPr lang="ru-RU" sz="2400" dirty="0">
                <a:solidFill>
                  <a:srgbClr val="002060"/>
                </a:solidFill>
              </a:rPr>
            </a:br>
            <a:r>
              <a:rPr lang="ru-RU" sz="2400" dirty="0">
                <a:solidFill>
                  <a:srgbClr val="002060"/>
                </a:solidFill>
              </a:rPr>
              <a:t>Стране быть верным всей душой.</a:t>
            </a:r>
            <a:br>
              <a:rPr lang="ru-RU" sz="2400" dirty="0">
                <a:solidFill>
                  <a:srgbClr val="002060"/>
                </a:solidFill>
              </a:rPr>
            </a:br>
            <a:r>
              <a:rPr lang="ru-RU" sz="2400" dirty="0">
                <a:solidFill>
                  <a:srgbClr val="002060"/>
                </a:solidFill>
              </a:rPr>
              <a:t>В единстве, братстве сила наша,</a:t>
            </a:r>
            <a:br>
              <a:rPr lang="ru-RU" sz="2400" dirty="0">
                <a:solidFill>
                  <a:srgbClr val="002060"/>
                </a:solidFill>
              </a:rPr>
            </a:br>
            <a:r>
              <a:rPr lang="ru-RU" sz="2400" dirty="0">
                <a:solidFill>
                  <a:srgbClr val="002060"/>
                </a:solidFill>
              </a:rPr>
              <a:t>И нас врагу не победить.</a:t>
            </a:r>
            <a:br>
              <a:rPr lang="ru-RU" sz="2400" dirty="0">
                <a:solidFill>
                  <a:srgbClr val="002060"/>
                </a:solidFill>
              </a:rPr>
            </a:br>
            <a:r>
              <a:rPr lang="ru-RU" sz="2400" dirty="0">
                <a:solidFill>
                  <a:srgbClr val="002060"/>
                </a:solidFill>
              </a:rPr>
              <a:t>Так пусть становиться все краше,</a:t>
            </a:r>
            <a:br>
              <a:rPr lang="ru-RU" sz="2400" dirty="0">
                <a:solidFill>
                  <a:srgbClr val="002060"/>
                </a:solidFill>
              </a:rPr>
            </a:br>
            <a:r>
              <a:rPr lang="ru-RU" sz="2400" dirty="0">
                <a:solidFill>
                  <a:srgbClr val="002060"/>
                </a:solidFill>
              </a:rPr>
              <a:t>Страна, где довелось нам жить.</a:t>
            </a:r>
            <a:br>
              <a:rPr lang="ru-RU" sz="2400" dirty="0">
                <a:solidFill>
                  <a:srgbClr val="002060"/>
                </a:solidFill>
              </a:rPr>
            </a:br>
            <a:r>
              <a:rPr lang="ru-RU" sz="2400" dirty="0">
                <a:solidFill>
                  <a:srgbClr val="002060"/>
                </a:solidFill>
              </a:rPr>
              <a:t>Сильна великая держава,</a:t>
            </a:r>
            <a:br>
              <a:rPr lang="ru-RU" sz="2400" dirty="0">
                <a:solidFill>
                  <a:srgbClr val="002060"/>
                </a:solidFill>
              </a:rPr>
            </a:br>
            <a:r>
              <a:rPr lang="ru-RU" sz="2400" dirty="0">
                <a:solidFill>
                  <a:srgbClr val="002060"/>
                </a:solidFill>
              </a:rPr>
              <a:t>Сынами, </a:t>
            </a:r>
            <a:r>
              <a:rPr lang="ru-RU" sz="2400" dirty="0" err="1">
                <a:solidFill>
                  <a:srgbClr val="002060"/>
                </a:solidFill>
              </a:rPr>
              <a:t>дочерьми</a:t>
            </a:r>
            <a:r>
              <a:rPr lang="ru-RU" sz="2400" dirty="0">
                <a:solidFill>
                  <a:srgbClr val="002060"/>
                </a:solidFill>
              </a:rPr>
              <a:t> своими.</a:t>
            </a:r>
            <a:br>
              <a:rPr lang="ru-RU" sz="2400" dirty="0">
                <a:solidFill>
                  <a:srgbClr val="002060"/>
                </a:solidFill>
              </a:rPr>
            </a:br>
            <a:r>
              <a:rPr lang="ru-RU" sz="2400" dirty="0">
                <a:solidFill>
                  <a:srgbClr val="002060"/>
                </a:solidFill>
              </a:rPr>
              <a:t>России не померкнет слава,</a:t>
            </a:r>
            <a:br>
              <a:rPr lang="ru-RU" sz="2400" dirty="0">
                <a:solidFill>
                  <a:srgbClr val="002060"/>
                </a:solidFill>
              </a:rPr>
            </a:br>
            <a:r>
              <a:rPr lang="ru-RU" sz="2400" dirty="0">
                <a:solidFill>
                  <a:srgbClr val="002060"/>
                </a:solidFill>
              </a:rPr>
              <a:t>Пока мы вместе, мы едины</a:t>
            </a:r>
            <a:r>
              <a:rPr lang="ru-RU" sz="2400" dirty="0" smtClean="0">
                <a:solidFill>
                  <a:srgbClr val="002060"/>
                </a:solidFill>
              </a:rPr>
              <a:t>.»</a:t>
            </a:r>
            <a:endParaRPr lang="ru-RU" sz="2400" dirty="0">
              <a:solidFill>
                <a:srgbClr val="002060"/>
              </a:solidFill>
            </a:endParaRPr>
          </a:p>
        </p:txBody>
      </p:sp>
    </p:spTree>
    <p:extLst>
      <p:ext uri="{BB962C8B-B14F-4D97-AF65-F5344CB8AC3E}">
        <p14:creationId xmlns:p14="http://schemas.microsoft.com/office/powerpoint/2010/main" val="3032259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301208"/>
            <a:ext cx="8784976" cy="1143000"/>
          </a:xfrm>
        </p:spPr>
        <p:txBody>
          <a:bodyPr>
            <a:noAutofit/>
          </a:bodyPr>
          <a:lstStyle/>
          <a:p>
            <a:r>
              <a:rPr lang="ru-RU" sz="2400" dirty="0">
                <a:solidFill>
                  <a:srgbClr val="002060"/>
                </a:solidFill>
              </a:rPr>
              <a:t>В 1610 г. напали на нас поляки. Захватили Москву и главную крепость столицы – Кремль. Трудно было жителям Москвы, захватчики разрушили их дома, осквернили храмы. Но нашлись храбрые люди – Кузьма Минин и Дмитрий Пожарский.</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19672" y="188640"/>
            <a:ext cx="5878268" cy="4856919"/>
          </a:xfrm>
          <a:prstGeom prst="rect">
            <a:avLst/>
          </a:prstGeom>
        </p:spPr>
      </p:pic>
    </p:spTree>
    <p:extLst>
      <p:ext uri="{BB962C8B-B14F-4D97-AF65-F5344CB8AC3E}">
        <p14:creationId xmlns:p14="http://schemas.microsoft.com/office/powerpoint/2010/main" val="2022826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157192"/>
            <a:ext cx="8784976" cy="1143000"/>
          </a:xfrm>
        </p:spPr>
        <p:txBody>
          <a:bodyPr>
            <a:noAutofit/>
          </a:bodyPr>
          <a:lstStyle/>
          <a:p>
            <a:r>
              <a:rPr lang="ru-RU" sz="2400" dirty="0">
                <a:solidFill>
                  <a:srgbClr val="002060"/>
                </a:solidFill>
              </a:rPr>
              <a:t>Собрали они войско, помолились Небесной Заступнице иконе Пресвятой Богородицы и пошли освобождать столицу России - Москву и главную крепость - Кремль. Два месяца сражались русские воины и 4-го ноября разбили врага, выгнали его из Кремля. Русь снова стала самодержавной, то есть, независимой</a:t>
            </a:r>
            <a:r>
              <a:rPr lang="ru-RU" sz="2400" dirty="0" smtClean="0">
                <a:solidFill>
                  <a:srgbClr val="002060"/>
                </a:solidFill>
              </a:rPr>
              <a:t>.</a:t>
            </a:r>
            <a:endParaRPr lang="ru-RU" sz="2400" dirty="0">
              <a:solidFill>
                <a:srgbClr val="00206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63688" y="125708"/>
            <a:ext cx="5328592" cy="4635145"/>
          </a:xfrm>
          <a:prstGeom prst="rect">
            <a:avLst/>
          </a:prstGeom>
        </p:spPr>
      </p:pic>
    </p:spTree>
    <p:extLst>
      <p:ext uri="{BB962C8B-B14F-4D97-AF65-F5344CB8AC3E}">
        <p14:creationId xmlns:p14="http://schemas.microsoft.com/office/powerpoint/2010/main" val="422356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293096"/>
            <a:ext cx="9036496" cy="1143000"/>
          </a:xfrm>
        </p:spPr>
        <p:txBody>
          <a:bodyPr>
            <a:noAutofit/>
          </a:bodyPr>
          <a:lstStyle/>
          <a:p>
            <a:r>
              <a:rPr lang="ru-RU" sz="2400" dirty="0">
                <a:solidFill>
                  <a:srgbClr val="002060"/>
                </a:solidFill>
              </a:rPr>
              <a:t>В память чудесного освобождения Москвы на Красной площади был воздвигнут прекрасный Казанский собор, а спустя два века поставили памятник героям-освободителям Кузьме Минину и Дмитрию Пожарскому.</a:t>
            </a:r>
            <a:br>
              <a:rPr lang="ru-RU" sz="2400" dirty="0">
                <a:solidFill>
                  <a:srgbClr val="002060"/>
                </a:solidFill>
              </a:rPr>
            </a:br>
            <a:r>
              <a:rPr lang="ru-RU" sz="2400" dirty="0">
                <a:solidFill>
                  <a:srgbClr val="002060"/>
                </a:solidFill>
              </a:rPr>
              <a:t>Россия много раз подвергалась испытаниям, не раз переживала времена вражды. После каждой трагедии она становилась лишь сильнее на зависть врагам.</a:t>
            </a:r>
            <a:br>
              <a:rPr lang="ru-RU" sz="2400" dirty="0">
                <a:solidFill>
                  <a:srgbClr val="002060"/>
                </a:solidFill>
              </a:rPr>
            </a:br>
            <a:r>
              <a:rPr lang="ru-RU" sz="2400" dirty="0">
                <a:solidFill>
                  <a:srgbClr val="002060"/>
                </a:solidFill>
              </a:rPr>
              <a:t>С тех пор 4 ноября мы отмечаем праздник Казанской иконы Богородицы, которая чудесно помогла нашим воинам, и День народного Единства</a:t>
            </a:r>
            <a:r>
              <a:rPr lang="ru-RU" sz="2400" dirty="0" smtClean="0">
                <a:solidFill>
                  <a:srgbClr val="002060"/>
                </a:solidFill>
              </a:rPr>
              <a:t>.</a:t>
            </a:r>
            <a:endParaRPr lang="ru-RU" sz="2400" dirty="0">
              <a:solidFill>
                <a:srgbClr val="00206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2326" y="129606"/>
            <a:ext cx="3482482" cy="2854371"/>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7584" y="129607"/>
            <a:ext cx="3168352" cy="2854371"/>
          </a:xfrm>
          <a:prstGeom prst="rect">
            <a:avLst/>
          </a:prstGeom>
        </p:spPr>
      </p:pic>
    </p:spTree>
    <p:extLst>
      <p:ext uri="{BB962C8B-B14F-4D97-AF65-F5344CB8AC3E}">
        <p14:creationId xmlns:p14="http://schemas.microsoft.com/office/powerpoint/2010/main" val="1707738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869160"/>
            <a:ext cx="8784976" cy="1143000"/>
          </a:xfrm>
        </p:spPr>
        <p:txBody>
          <a:bodyPr>
            <a:noAutofit/>
          </a:bodyPr>
          <a:lstStyle/>
          <a:p>
            <a:r>
              <a:rPr lang="ru-RU" sz="2400" dirty="0">
                <a:solidFill>
                  <a:srgbClr val="002060"/>
                </a:solidFill>
              </a:rPr>
              <a:t>У России флаг трёхцветный, он состоит из трёх полосок - белой, синей, красной. Что же они обозначают?</a:t>
            </a:r>
            <a:br>
              <a:rPr lang="ru-RU" sz="2400" dirty="0">
                <a:solidFill>
                  <a:srgbClr val="002060"/>
                </a:solidFill>
              </a:rPr>
            </a:br>
            <a:r>
              <a:rPr lang="ru-RU" sz="2400" dirty="0">
                <a:solidFill>
                  <a:srgbClr val="002060"/>
                </a:solidFill>
              </a:rPr>
              <a:t>Белый - это цвет мира. Он говорит о том, что наша страна миролюбивая, она ни на кого не нападает.</a:t>
            </a:r>
            <a:br>
              <a:rPr lang="ru-RU" sz="2400" dirty="0">
                <a:solidFill>
                  <a:srgbClr val="002060"/>
                </a:solidFill>
              </a:rPr>
            </a:br>
            <a:r>
              <a:rPr lang="ru-RU" sz="2400" dirty="0">
                <a:solidFill>
                  <a:srgbClr val="002060"/>
                </a:solidFill>
              </a:rPr>
              <a:t>Синий цвет - это вера, верность. Народ любит свою страну, защищает её, верен ей.</a:t>
            </a:r>
            <a:br>
              <a:rPr lang="ru-RU" sz="2400" dirty="0">
                <a:solidFill>
                  <a:srgbClr val="002060"/>
                </a:solidFill>
              </a:rPr>
            </a:br>
            <a:r>
              <a:rPr lang="ru-RU" sz="2400" dirty="0">
                <a:solidFill>
                  <a:srgbClr val="002060"/>
                </a:solidFill>
              </a:rPr>
              <a:t>Красный цвет - цвет силы. Это кровь, пролитая за Родину</a:t>
            </a:r>
            <a:r>
              <a:rPr lang="ru-RU" sz="2400" dirty="0" smtClean="0">
                <a:solidFill>
                  <a:srgbClr val="002060"/>
                </a:solidFill>
              </a:rPr>
              <a:t>.</a:t>
            </a:r>
            <a:endParaRPr lang="ru-RU" sz="2400" dirty="0">
              <a:solidFill>
                <a:srgbClr val="00206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39752" y="116632"/>
            <a:ext cx="4392488" cy="3964441"/>
          </a:xfrm>
          <a:prstGeom prst="rect">
            <a:avLst/>
          </a:prstGeom>
        </p:spPr>
      </p:pic>
    </p:spTree>
    <p:extLst>
      <p:ext uri="{BB962C8B-B14F-4D97-AF65-F5344CB8AC3E}">
        <p14:creationId xmlns:p14="http://schemas.microsoft.com/office/powerpoint/2010/main" val="4171527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0" y="0"/>
            <a:ext cx="8572500" cy="6858000"/>
          </a:xfrm>
          <a:prstGeom prst="rect">
            <a:avLst/>
          </a:prstGeom>
        </p:spPr>
      </p:pic>
    </p:spTree>
    <p:extLst>
      <p:ext uri="{BB962C8B-B14F-4D97-AF65-F5344CB8AC3E}">
        <p14:creationId xmlns:p14="http://schemas.microsoft.com/office/powerpoint/2010/main" val="4196022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80928"/>
            <a:ext cx="8856984" cy="1143000"/>
          </a:xfrm>
        </p:spPr>
        <p:txBody>
          <a:bodyPr>
            <a:noAutofit/>
          </a:bodyPr>
          <a:lstStyle/>
          <a:p>
            <a:r>
              <a:rPr lang="ru-RU" sz="2400" dirty="0">
                <a:solidFill>
                  <a:srgbClr val="002060"/>
                </a:solidFill>
              </a:rPr>
              <a:t>Орёл на гербе обозначает силу, это значит, что государство, на гербе которого изображён орёл - сильное и непобедимое</a:t>
            </a:r>
            <a:r>
              <a:rPr lang="ru-RU" sz="2400" dirty="0" smtClean="0">
                <a:solidFill>
                  <a:srgbClr val="002060"/>
                </a:solidFill>
              </a:rPr>
              <a:t>.</a:t>
            </a:r>
            <a:r>
              <a:rPr lang="ru-RU" sz="2400" dirty="0">
                <a:solidFill>
                  <a:srgbClr val="002060"/>
                </a:solidFill>
              </a:rPr>
              <a:t> Русское государство очень большое и головы орла смотрят на запад и на восток, как бы показывая, что государство большое, но единое. В России живут люди разных национальностей, а не только русские.</a:t>
            </a:r>
            <a:br>
              <a:rPr lang="ru-RU" sz="2400" dirty="0">
                <a:solidFill>
                  <a:srgbClr val="002060"/>
                </a:solidFill>
              </a:rPr>
            </a:br>
            <a:r>
              <a:rPr lang="ru-RU" sz="2400" dirty="0">
                <a:solidFill>
                  <a:srgbClr val="002060"/>
                </a:solidFill>
              </a:rPr>
              <a:t>Корона обозначает, что в России главный царь</a:t>
            </a:r>
            <a:r>
              <a:rPr lang="ru-RU" sz="2400" dirty="0" smtClean="0">
                <a:solidFill>
                  <a:srgbClr val="002060"/>
                </a:solidFill>
              </a:rPr>
              <a:t>.</a:t>
            </a:r>
            <a:r>
              <a:rPr lang="ru-RU" sz="2400" dirty="0">
                <a:solidFill>
                  <a:srgbClr val="002060"/>
                </a:solidFill>
              </a:rPr>
              <a:t> </a:t>
            </a:r>
            <a:r>
              <a:rPr lang="ru-RU" sz="2400" dirty="0" smtClean="0">
                <a:solidFill>
                  <a:srgbClr val="002060"/>
                </a:solidFill>
              </a:rPr>
              <a:t>Посох </a:t>
            </a:r>
            <a:r>
              <a:rPr lang="ru-RU" sz="2400" dirty="0">
                <a:solidFill>
                  <a:srgbClr val="002060"/>
                </a:solidFill>
              </a:rPr>
              <a:t>или жезл, а ещё его называют </a:t>
            </a:r>
            <a:r>
              <a:rPr lang="ru-RU" sz="2400" dirty="0" smtClean="0">
                <a:solidFill>
                  <a:srgbClr val="002060"/>
                </a:solidFill>
              </a:rPr>
              <a:t>скипетр - это </a:t>
            </a:r>
            <a:r>
              <a:rPr lang="ru-RU" sz="2400" dirty="0">
                <a:solidFill>
                  <a:srgbClr val="002060"/>
                </a:solidFill>
              </a:rPr>
              <a:t>символ царской власти. В другой лапе у орла шар, его называют держава.</a:t>
            </a:r>
            <a:br>
              <a:rPr lang="ru-RU" sz="2400" dirty="0">
                <a:solidFill>
                  <a:srgbClr val="002060"/>
                </a:solidFill>
              </a:rPr>
            </a:br>
            <a:r>
              <a:rPr lang="ru-RU" sz="2400" dirty="0" smtClean="0">
                <a:solidFill>
                  <a:srgbClr val="002060"/>
                </a:solidFill>
              </a:rPr>
              <a:t>Держава </a:t>
            </a:r>
            <a:r>
              <a:rPr lang="ru-RU" sz="2400" dirty="0">
                <a:solidFill>
                  <a:srgbClr val="002060"/>
                </a:solidFill>
              </a:rPr>
              <a:t>- значит могущество, то есть страна, в которой правит царь, могучая</a:t>
            </a:r>
            <a:r>
              <a:rPr lang="ru-RU" sz="2400" dirty="0" smtClean="0">
                <a:solidFill>
                  <a:srgbClr val="002060"/>
                </a:solidFill>
              </a:rPr>
              <a:t>.</a:t>
            </a:r>
            <a:r>
              <a:rPr lang="ru-RU" sz="2400" dirty="0">
                <a:solidFill>
                  <a:srgbClr val="002060"/>
                </a:solidFill>
              </a:rPr>
              <a:t> </a:t>
            </a:r>
            <a:r>
              <a:rPr lang="ru-RU" sz="2400" dirty="0" smtClean="0">
                <a:solidFill>
                  <a:srgbClr val="002060"/>
                </a:solidFill>
              </a:rPr>
              <a:t>В </a:t>
            </a:r>
            <a:r>
              <a:rPr lang="ru-RU" sz="2400" dirty="0">
                <a:solidFill>
                  <a:srgbClr val="002060"/>
                </a:solidFill>
              </a:rPr>
              <a:t>центре изображён герб Москвы</a:t>
            </a:r>
            <a:r>
              <a:rPr lang="ru-RU" sz="2400" dirty="0" smtClean="0">
                <a:solidFill>
                  <a:srgbClr val="002060"/>
                </a:solidFill>
              </a:rPr>
              <a:t>.</a:t>
            </a:r>
            <a:endParaRPr lang="ru-RU" sz="2400" dirty="0">
              <a:solidFill>
                <a:srgbClr val="002060"/>
              </a:solidFill>
            </a:endParaRPr>
          </a:p>
        </p:txBody>
      </p:sp>
    </p:spTree>
    <p:extLst>
      <p:ext uri="{BB962C8B-B14F-4D97-AF65-F5344CB8AC3E}">
        <p14:creationId xmlns:p14="http://schemas.microsoft.com/office/powerpoint/2010/main" val="1625473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924944"/>
            <a:ext cx="8229600" cy="1143000"/>
          </a:xfrm>
        </p:spPr>
        <p:txBody>
          <a:bodyPr>
            <a:noAutofit/>
          </a:bodyPr>
          <a:lstStyle/>
          <a:p>
            <a:r>
              <a:rPr lang="ru-RU" sz="2400" dirty="0">
                <a:solidFill>
                  <a:srgbClr val="002060"/>
                </a:solidFill>
              </a:rPr>
              <a:t>У каждого государства обязательно есть свой гимн.</a:t>
            </a:r>
            <a:br>
              <a:rPr lang="ru-RU" sz="2400" dirty="0">
                <a:solidFill>
                  <a:srgbClr val="002060"/>
                </a:solidFill>
              </a:rPr>
            </a:br>
            <a:r>
              <a:rPr lang="ru-RU" sz="2400" dirty="0">
                <a:solidFill>
                  <a:srgbClr val="002060"/>
                </a:solidFill>
              </a:rPr>
              <a:t>Гимн - это торжественная песня. Его исполняют в самых торжественных случаях - во время праздников и других важных событиях.</a:t>
            </a:r>
            <a:br>
              <a:rPr lang="ru-RU" sz="2400" dirty="0">
                <a:solidFill>
                  <a:srgbClr val="002060"/>
                </a:solidFill>
              </a:rPr>
            </a:br>
            <a:r>
              <a:rPr lang="ru-RU" sz="2400" dirty="0">
                <a:solidFill>
                  <a:srgbClr val="002060"/>
                </a:solidFill>
              </a:rPr>
              <a:t>Когда спортсмены побеждают на соревнованиях, то поднимается флаг их Родины, и звучит гимн их страны. При исполнении гимна все обязательно встают, а мужчины снимают головные убор</a:t>
            </a:r>
            <a:r>
              <a:rPr lang="ru-RU" sz="2400" dirty="0" smtClean="0">
                <a:solidFill>
                  <a:srgbClr val="002060"/>
                </a:solidFill>
              </a:rPr>
              <a:t>.</a:t>
            </a:r>
            <a:endParaRPr lang="ru-RU" sz="2400" dirty="0">
              <a:solidFill>
                <a:srgbClr val="002060"/>
              </a:solidFill>
            </a:endParaRPr>
          </a:p>
        </p:txBody>
      </p:sp>
    </p:spTree>
    <p:extLst>
      <p:ext uri="{BB962C8B-B14F-4D97-AF65-F5344CB8AC3E}">
        <p14:creationId xmlns:p14="http://schemas.microsoft.com/office/powerpoint/2010/main" val="3713038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25144"/>
            <a:ext cx="8784976" cy="1143000"/>
          </a:xfrm>
        </p:spPr>
        <p:txBody>
          <a:bodyPr>
            <a:noAutofit/>
          </a:bodyPr>
          <a:lstStyle/>
          <a:p>
            <a:r>
              <a:rPr lang="ru-RU" sz="2400" dirty="0">
                <a:solidFill>
                  <a:srgbClr val="002060"/>
                </a:solidFill>
              </a:rPr>
              <a:t>Мы живем с вами в России, самой большой стране на Земле. Когда на одном ее конце дети просыпаются, то на другом - уже ложатся спать, когда в одном месте нашей страны цветут деревья, то в другом - может идти снег. Чтобы пересечь нашу страну надо целую неделю ехать на поезде или целый день лететь на самолете.</a:t>
            </a:r>
            <a:br>
              <a:rPr lang="ru-RU" sz="2400" dirty="0">
                <a:solidFill>
                  <a:srgbClr val="002060"/>
                </a:solidFill>
              </a:rPr>
            </a:br>
            <a:r>
              <a:rPr lang="ru-RU" sz="2400" dirty="0">
                <a:solidFill>
                  <a:srgbClr val="002060"/>
                </a:solidFill>
              </a:rPr>
              <a:t>Дети, наша страна занимает обширную территорию. На такой огромной территории живут более 100 народов и народностей</a:t>
            </a:r>
            <a:r>
              <a:rPr lang="ru-RU" sz="2400" dirty="0" smtClean="0">
                <a:solidFill>
                  <a:srgbClr val="002060"/>
                </a:solidFill>
              </a:rPr>
              <a:t>.</a:t>
            </a:r>
            <a:endParaRPr lang="ru-RU" sz="2400" dirty="0">
              <a:solidFill>
                <a:srgbClr val="00206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40202" y="116632"/>
            <a:ext cx="6244464" cy="3645024"/>
          </a:xfrm>
          <a:prstGeom prst="rect">
            <a:avLst/>
          </a:prstGeom>
        </p:spPr>
      </p:pic>
    </p:spTree>
    <p:extLst>
      <p:ext uri="{BB962C8B-B14F-4D97-AF65-F5344CB8AC3E}">
        <p14:creationId xmlns:p14="http://schemas.microsoft.com/office/powerpoint/2010/main" val="128073383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281</Words>
  <Application>Microsoft Office PowerPoint</Application>
  <PresentationFormat>Экран (4:3)</PresentationFormat>
  <Paragraphs>10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В 1610 г. напали на нас поляки. Захватили Москву и главную крепость столицы – Кремль. Трудно было жителям Москвы, захватчики разрушили их дома, осквернили храмы. Но нашлись храбрые люди – Кузьма Минин и Дмитрий Пожарский.</vt:lpstr>
      <vt:lpstr>Собрали они войско, помолились Небесной Заступнице иконе Пресвятой Богородицы и пошли освобождать столицу России - Москву и главную крепость - Кремль. Два месяца сражались русские воины и 4-го ноября разбили врага, выгнали его из Кремля. Русь снова стала самодержавной, то есть, независимой.</vt:lpstr>
      <vt:lpstr>В память чудесного освобождения Москвы на Красной площади был воздвигнут прекрасный Казанский собор, а спустя два века поставили памятник героям-освободителям Кузьме Минину и Дмитрию Пожарскому. Россия много раз подвергалась испытаниям, не раз переживала времена вражды. После каждой трагедии она становилась лишь сильнее на зависть врагам. С тех пор 4 ноября мы отмечаем праздник Казанской иконы Богородицы, которая чудесно помогла нашим воинам, и День народного Единства.</vt:lpstr>
      <vt:lpstr>У России флаг трёхцветный, он состоит из трёх полосок - белой, синей, красной. Что же они обозначают? Белый - это цвет мира. Он говорит о том, что наша страна миролюбивая, она ни на кого не нападает. Синий цвет - это вера, верность. Народ любит свою страну, защищает её, верен ей. Красный цвет - цвет силы. Это кровь, пролитая за Родину.</vt:lpstr>
      <vt:lpstr>Презентация PowerPoint</vt:lpstr>
      <vt:lpstr>Орёл на гербе обозначает силу, это значит, что государство, на гербе которого изображён орёл - сильное и непобедимое. Русское государство очень большое и головы орла смотрят на запад и на восток, как бы показывая, что государство большое, но единое. В России живут люди разных национальностей, а не только русские. Корона обозначает, что в России главный царь. Посох или жезл, а ещё его называют скипетр - это символ царской власти. В другой лапе у орла шар, его называют держава. Держава - значит могущество, то есть страна, в которой правит царь, могучая. В центре изображён герб Москвы.</vt:lpstr>
      <vt:lpstr>У каждого государства обязательно есть свой гимн. Гимн - это торжественная песня. Его исполняют в самых торжественных случаях - во время праздников и других важных событиях. Когда спортсмены побеждают на соревнованиях, то поднимается флаг их Родины, и звучит гимн их страны. При исполнении гимна все обязательно встают, а мужчины снимают головные убор.</vt:lpstr>
      <vt:lpstr>Мы живем с вами в России, самой большой стране на Земле. Когда на одном ее конце дети просыпаются, то на другом - уже ложатся спать, когда в одном месте нашей страны цветут деревья, то в другом - может идти снег. Чтобы пересечь нашу страну надо целую неделю ехать на поезде или целый день лететь на самолете. Дети, наша страна занимает обширную территорию. На такой огромной территории живут более 100 народов и народностей.</vt:lpstr>
      <vt:lpstr>Физминутка: В нашей стране горы высокие, (потягивания вверх на носочках) Реки глубокие, (присели) Степи широкие, (руки в стороны) Леса большие, (руками описываем круг) А мы, ребята, вот такие! (вытягиваем руки вперед, сжать в кулак, выставить большой палец вверх («класс»).</vt:lpstr>
      <vt:lpstr>Живут в России разные Народы с давних пор. Одним – тайга по нраву, Другим – степной простор. У каждого народа Язык свой и наряд. Один – черкеску носит, Другой надел халат. Один – рыбак с рожденья, Другой – оленевод. Один – кумыс готовит, Другой – готовит мёд. Одним – милее осень, Другим – милей весна. А Родина Россия У нас у всех – одна.</vt:lpstr>
      <vt:lpstr>Презентация PowerPoint</vt:lpstr>
      <vt:lpstr>«Мы День единства отмечаем России праздник молодой. И всем и каждому желаем, Стране быть верным всей душой. В единстве, братстве сила наша, И нас врагу не победить. Так пусть становиться все краше, Страна, где довелось нам жить. Сильна великая держава, Сынами, дочерьми своими. России не померкнет слава, Пока мы вместе, мы едины.»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пк</dc:creator>
  <cp:lastModifiedBy>пк</cp:lastModifiedBy>
  <cp:revision>7</cp:revision>
  <dcterms:created xsi:type="dcterms:W3CDTF">2022-10-30T11:34:48Z</dcterms:created>
  <dcterms:modified xsi:type="dcterms:W3CDTF">2022-10-30T13:05:36Z</dcterms:modified>
</cp:coreProperties>
</file>