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9" r:id="rId6"/>
    <p:sldId id="260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97" autoAdjust="0"/>
    <p:restoredTop sz="88679" autoAdjust="0"/>
  </p:normalViewPr>
  <p:slideViewPr>
    <p:cSldViewPr>
      <p:cViewPr>
        <p:scale>
          <a:sx n="67" d="100"/>
          <a:sy n="67" d="100"/>
        </p:scale>
        <p:origin x="-143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AC2B67-50AA-438A-8B83-5D0619C47A50}" type="doc">
      <dgm:prSet loTypeId="urn:microsoft.com/office/officeart/2005/8/layout/radial4" loCatId="relationship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7E7B0C1-99BE-495C-8C04-C497C5452D36}">
      <dgm:prSet phldrT="[Текст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ru-RU" dirty="0"/>
            <a:t>Задачи</a:t>
          </a:r>
        </a:p>
      </dgm:t>
    </dgm:pt>
    <dgm:pt modelId="{E573A9CB-B9AE-48E0-BD55-6BBBD5DD2AE8}" type="parTrans" cxnId="{CCC6FA25-9799-4DC8-B8AB-C482CD450F73}">
      <dgm:prSet/>
      <dgm:spPr/>
      <dgm:t>
        <a:bodyPr/>
        <a:lstStyle/>
        <a:p>
          <a:endParaRPr lang="ru-RU"/>
        </a:p>
      </dgm:t>
    </dgm:pt>
    <dgm:pt modelId="{95FBDB05-FEA4-46AC-BEDC-5D2664292948}" type="sibTrans" cxnId="{CCC6FA25-9799-4DC8-B8AB-C482CD450F73}">
      <dgm:prSet/>
      <dgm:spPr/>
      <dgm:t>
        <a:bodyPr/>
        <a:lstStyle/>
        <a:p>
          <a:endParaRPr lang="ru-RU"/>
        </a:p>
      </dgm:t>
    </dgm:pt>
    <dgm:pt modelId="{B19BC564-BED3-4895-A36A-55645DED97E9}">
      <dgm:prSet/>
      <dgm:spPr>
        <a:solidFill>
          <a:srgbClr val="00B050"/>
        </a:solidFill>
      </dgm:spPr>
      <dgm:t>
        <a:bodyPr/>
        <a:lstStyle/>
        <a:p>
          <a:r>
            <a:rPr lang="ru-RU" dirty="0"/>
            <a:t>вовлечение родителей в активное участие в организации, планировании и контроле образовательного процесса;</a:t>
          </a:r>
        </a:p>
      </dgm:t>
    </dgm:pt>
    <dgm:pt modelId="{1D33C7FE-1FD7-4C1D-8497-BF53AF120BE7}" type="parTrans" cxnId="{6217879B-1D53-4EF2-B174-AA936B51C782}">
      <dgm:prSet/>
      <dgm:spPr/>
      <dgm:t>
        <a:bodyPr/>
        <a:lstStyle/>
        <a:p>
          <a:endParaRPr lang="ru-RU"/>
        </a:p>
      </dgm:t>
    </dgm:pt>
    <dgm:pt modelId="{C250AECB-6F7C-44BB-82DE-E8BB54DCBA78}" type="sibTrans" cxnId="{6217879B-1D53-4EF2-B174-AA936B51C782}">
      <dgm:prSet/>
      <dgm:spPr/>
      <dgm:t>
        <a:bodyPr/>
        <a:lstStyle/>
        <a:p>
          <a:endParaRPr lang="ru-RU"/>
        </a:p>
      </dgm:t>
    </dgm:pt>
    <dgm:pt modelId="{16C46376-8844-4E1F-A0AD-6DF387A18AA4}">
      <dgm:prSet/>
      <dgm:spPr>
        <a:solidFill>
          <a:srgbClr val="FFC000"/>
        </a:solidFill>
      </dgm:spPr>
      <dgm:t>
        <a:bodyPr/>
        <a:lstStyle/>
        <a:p>
          <a:r>
            <a:rPr lang="ru-RU" dirty="0"/>
            <a:t>повышение компетентности взрослых в развитии детей через саморазвитие</a:t>
          </a:r>
        </a:p>
      </dgm:t>
    </dgm:pt>
    <dgm:pt modelId="{D1143242-8A9A-48C6-85A5-77CE1158A487}" type="parTrans" cxnId="{E428AAAA-567B-4333-AF59-FB67818988FC}">
      <dgm:prSet/>
      <dgm:spPr/>
      <dgm:t>
        <a:bodyPr/>
        <a:lstStyle/>
        <a:p>
          <a:endParaRPr lang="ru-RU"/>
        </a:p>
      </dgm:t>
    </dgm:pt>
    <dgm:pt modelId="{16FB3532-6992-4F2C-928F-A15C659BA62F}" type="sibTrans" cxnId="{E428AAAA-567B-4333-AF59-FB67818988FC}">
      <dgm:prSet/>
      <dgm:spPr/>
      <dgm:t>
        <a:bodyPr/>
        <a:lstStyle/>
        <a:p>
          <a:endParaRPr lang="ru-RU"/>
        </a:p>
      </dgm:t>
    </dgm:pt>
    <dgm:pt modelId="{407981C4-E2F3-483A-ABD9-6936680F8C3E}">
      <dgm:prSet/>
      <dgm:spPr>
        <a:solidFill>
          <a:srgbClr val="00B0F0"/>
        </a:solidFill>
      </dgm:spPr>
      <dgm:t>
        <a:bodyPr/>
        <a:lstStyle/>
        <a:p>
          <a:r>
            <a:rPr lang="ru-RU" dirty="0"/>
            <a:t>расширение представлений детей о профессиях, видах и сложности их выполнения;</a:t>
          </a:r>
        </a:p>
      </dgm:t>
    </dgm:pt>
    <dgm:pt modelId="{EBA8E7E3-F725-4FF1-A18B-03298D67A17B}" type="sibTrans" cxnId="{0CF9A5DD-8288-42EC-80DE-8685B60693D8}">
      <dgm:prSet/>
      <dgm:spPr/>
      <dgm:t>
        <a:bodyPr/>
        <a:lstStyle/>
        <a:p>
          <a:endParaRPr lang="ru-RU"/>
        </a:p>
      </dgm:t>
    </dgm:pt>
    <dgm:pt modelId="{09008112-3C18-4761-B7F7-54F2964C1889}" type="parTrans" cxnId="{0CF9A5DD-8288-42EC-80DE-8685B60693D8}">
      <dgm:prSet/>
      <dgm:spPr/>
      <dgm:t>
        <a:bodyPr/>
        <a:lstStyle/>
        <a:p>
          <a:endParaRPr lang="ru-RU"/>
        </a:p>
      </dgm:t>
    </dgm:pt>
    <dgm:pt modelId="{7A2D8A68-5C07-4E1B-8D90-976BF40F0B17}" type="pres">
      <dgm:prSet presAssocID="{EFAC2B67-50AA-438A-8B83-5D0619C47A50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A3EDBEE-CDFD-42E9-943D-290D2B27B436}" type="pres">
      <dgm:prSet presAssocID="{47E7B0C1-99BE-495C-8C04-C497C5452D36}" presName="centerShape" presStyleLbl="node0" presStyleIdx="0" presStyleCnt="1" custScaleX="135402" custScaleY="82309"/>
      <dgm:spPr/>
      <dgm:t>
        <a:bodyPr/>
        <a:lstStyle/>
        <a:p>
          <a:endParaRPr lang="ru-RU"/>
        </a:p>
      </dgm:t>
    </dgm:pt>
    <dgm:pt modelId="{800CD8DA-76F8-4130-9A6A-FB68F3511347}" type="pres">
      <dgm:prSet presAssocID="{D1143242-8A9A-48C6-85A5-77CE1158A487}" presName="parTrans" presStyleLbl="bgSibTrans2D1" presStyleIdx="0" presStyleCnt="3"/>
      <dgm:spPr/>
      <dgm:t>
        <a:bodyPr/>
        <a:lstStyle/>
        <a:p>
          <a:endParaRPr lang="ru-RU"/>
        </a:p>
      </dgm:t>
    </dgm:pt>
    <dgm:pt modelId="{6D07ECB1-F50F-40A5-9ECA-AECAB9AE5DF2}" type="pres">
      <dgm:prSet presAssocID="{16C46376-8844-4E1F-A0AD-6DF387A18AA4}" presName="node" presStyleLbl="node1" presStyleIdx="0" presStyleCnt="3" custScaleX="1306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30B919-A70A-40F4-B05F-F0E3B7952E92}" type="pres">
      <dgm:prSet presAssocID="{1D33C7FE-1FD7-4C1D-8497-BF53AF120BE7}" presName="parTrans" presStyleLbl="bgSibTrans2D1" presStyleIdx="1" presStyleCnt="3"/>
      <dgm:spPr/>
      <dgm:t>
        <a:bodyPr/>
        <a:lstStyle/>
        <a:p>
          <a:endParaRPr lang="ru-RU"/>
        </a:p>
      </dgm:t>
    </dgm:pt>
    <dgm:pt modelId="{91445E85-138A-4F1C-A471-52969D3B4056}" type="pres">
      <dgm:prSet presAssocID="{B19BC564-BED3-4895-A36A-55645DED97E9}" presName="node" presStyleLbl="node1" presStyleIdx="1" presStyleCnt="3" custScaleY="1314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34A99E-0420-4126-A31B-ED857DCDE20A}" type="pres">
      <dgm:prSet presAssocID="{09008112-3C18-4761-B7F7-54F2964C1889}" presName="parTrans" presStyleLbl="bgSibTrans2D1" presStyleIdx="2" presStyleCnt="3"/>
      <dgm:spPr/>
      <dgm:t>
        <a:bodyPr/>
        <a:lstStyle/>
        <a:p>
          <a:endParaRPr lang="ru-RU"/>
        </a:p>
      </dgm:t>
    </dgm:pt>
    <dgm:pt modelId="{44532AC3-808C-4625-8818-429578807ED7}" type="pres">
      <dgm:prSet presAssocID="{407981C4-E2F3-483A-ABD9-6936680F8C3E}" presName="node" presStyleLbl="node1" presStyleIdx="2" presStyleCnt="3" custScaleX="1365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1DB6AEA-B899-4EB6-A410-293A84B763CA}" type="presOf" srcId="{B19BC564-BED3-4895-A36A-55645DED97E9}" destId="{91445E85-138A-4F1C-A471-52969D3B4056}" srcOrd="0" destOrd="0" presId="urn:microsoft.com/office/officeart/2005/8/layout/radial4"/>
    <dgm:cxn modelId="{6217879B-1D53-4EF2-B174-AA936B51C782}" srcId="{47E7B0C1-99BE-495C-8C04-C497C5452D36}" destId="{B19BC564-BED3-4895-A36A-55645DED97E9}" srcOrd="1" destOrd="0" parTransId="{1D33C7FE-1FD7-4C1D-8497-BF53AF120BE7}" sibTransId="{C250AECB-6F7C-44BB-82DE-E8BB54DCBA78}"/>
    <dgm:cxn modelId="{C45A925D-0B15-4AB8-8EB8-BA30376F91E2}" type="presOf" srcId="{EFAC2B67-50AA-438A-8B83-5D0619C47A50}" destId="{7A2D8A68-5C07-4E1B-8D90-976BF40F0B17}" srcOrd="0" destOrd="0" presId="urn:microsoft.com/office/officeart/2005/8/layout/radial4"/>
    <dgm:cxn modelId="{E428AAAA-567B-4333-AF59-FB67818988FC}" srcId="{47E7B0C1-99BE-495C-8C04-C497C5452D36}" destId="{16C46376-8844-4E1F-A0AD-6DF387A18AA4}" srcOrd="0" destOrd="0" parTransId="{D1143242-8A9A-48C6-85A5-77CE1158A487}" sibTransId="{16FB3532-6992-4F2C-928F-A15C659BA62F}"/>
    <dgm:cxn modelId="{0CF9A5DD-8288-42EC-80DE-8685B60693D8}" srcId="{47E7B0C1-99BE-495C-8C04-C497C5452D36}" destId="{407981C4-E2F3-483A-ABD9-6936680F8C3E}" srcOrd="2" destOrd="0" parTransId="{09008112-3C18-4761-B7F7-54F2964C1889}" sibTransId="{EBA8E7E3-F725-4FF1-A18B-03298D67A17B}"/>
    <dgm:cxn modelId="{68B958C8-2405-4111-88A2-054A0828E73F}" type="presOf" srcId="{47E7B0C1-99BE-495C-8C04-C497C5452D36}" destId="{DA3EDBEE-CDFD-42E9-943D-290D2B27B436}" srcOrd="0" destOrd="0" presId="urn:microsoft.com/office/officeart/2005/8/layout/radial4"/>
    <dgm:cxn modelId="{DFB1A5E3-678C-4B90-A90F-6F675D56B560}" type="presOf" srcId="{09008112-3C18-4761-B7F7-54F2964C1889}" destId="{7034A99E-0420-4126-A31B-ED857DCDE20A}" srcOrd="0" destOrd="0" presId="urn:microsoft.com/office/officeart/2005/8/layout/radial4"/>
    <dgm:cxn modelId="{827CCBA2-8075-4F79-8184-8911FC594899}" type="presOf" srcId="{407981C4-E2F3-483A-ABD9-6936680F8C3E}" destId="{44532AC3-808C-4625-8818-429578807ED7}" srcOrd="0" destOrd="0" presId="urn:microsoft.com/office/officeart/2005/8/layout/radial4"/>
    <dgm:cxn modelId="{2536625B-A64E-4C26-A926-236FCA0C8A58}" type="presOf" srcId="{16C46376-8844-4E1F-A0AD-6DF387A18AA4}" destId="{6D07ECB1-F50F-40A5-9ECA-AECAB9AE5DF2}" srcOrd="0" destOrd="0" presId="urn:microsoft.com/office/officeart/2005/8/layout/radial4"/>
    <dgm:cxn modelId="{CCC6FA25-9799-4DC8-B8AB-C482CD450F73}" srcId="{EFAC2B67-50AA-438A-8B83-5D0619C47A50}" destId="{47E7B0C1-99BE-495C-8C04-C497C5452D36}" srcOrd="0" destOrd="0" parTransId="{E573A9CB-B9AE-48E0-BD55-6BBBD5DD2AE8}" sibTransId="{95FBDB05-FEA4-46AC-BEDC-5D2664292948}"/>
    <dgm:cxn modelId="{FC1B9790-FB55-4C92-919A-74AEE11125A6}" type="presOf" srcId="{1D33C7FE-1FD7-4C1D-8497-BF53AF120BE7}" destId="{B130B919-A70A-40F4-B05F-F0E3B7952E92}" srcOrd="0" destOrd="0" presId="urn:microsoft.com/office/officeart/2005/8/layout/radial4"/>
    <dgm:cxn modelId="{3C60A82C-3B88-4F64-A894-26F67662FAC1}" type="presOf" srcId="{D1143242-8A9A-48C6-85A5-77CE1158A487}" destId="{800CD8DA-76F8-4130-9A6A-FB68F3511347}" srcOrd="0" destOrd="0" presId="urn:microsoft.com/office/officeart/2005/8/layout/radial4"/>
    <dgm:cxn modelId="{51A1E708-12F0-40E9-8784-CDBB0D42C7FD}" type="presParOf" srcId="{7A2D8A68-5C07-4E1B-8D90-976BF40F0B17}" destId="{DA3EDBEE-CDFD-42E9-943D-290D2B27B436}" srcOrd="0" destOrd="0" presId="urn:microsoft.com/office/officeart/2005/8/layout/radial4"/>
    <dgm:cxn modelId="{72FDED2F-60EE-4E4F-B411-B16A18000E2D}" type="presParOf" srcId="{7A2D8A68-5C07-4E1B-8D90-976BF40F0B17}" destId="{800CD8DA-76F8-4130-9A6A-FB68F3511347}" srcOrd="1" destOrd="0" presId="urn:microsoft.com/office/officeart/2005/8/layout/radial4"/>
    <dgm:cxn modelId="{24B1E7F9-AA04-4B92-8244-343F646F3D91}" type="presParOf" srcId="{7A2D8A68-5C07-4E1B-8D90-976BF40F0B17}" destId="{6D07ECB1-F50F-40A5-9ECA-AECAB9AE5DF2}" srcOrd="2" destOrd="0" presId="urn:microsoft.com/office/officeart/2005/8/layout/radial4"/>
    <dgm:cxn modelId="{C12FB942-80FA-470E-8BDC-B7DACF5DF96A}" type="presParOf" srcId="{7A2D8A68-5C07-4E1B-8D90-976BF40F0B17}" destId="{B130B919-A70A-40F4-B05F-F0E3B7952E92}" srcOrd="3" destOrd="0" presId="urn:microsoft.com/office/officeart/2005/8/layout/radial4"/>
    <dgm:cxn modelId="{2A14F021-61EF-43A0-A4CA-E48E31CA9D97}" type="presParOf" srcId="{7A2D8A68-5C07-4E1B-8D90-976BF40F0B17}" destId="{91445E85-138A-4F1C-A471-52969D3B4056}" srcOrd="4" destOrd="0" presId="urn:microsoft.com/office/officeart/2005/8/layout/radial4"/>
    <dgm:cxn modelId="{0D5F9B72-6EDD-43FC-81E0-0630386E73BD}" type="presParOf" srcId="{7A2D8A68-5C07-4E1B-8D90-976BF40F0B17}" destId="{7034A99E-0420-4126-A31B-ED857DCDE20A}" srcOrd="5" destOrd="0" presId="urn:microsoft.com/office/officeart/2005/8/layout/radial4"/>
    <dgm:cxn modelId="{AA1A5B72-D0D2-4BB2-8FD0-9273C110D1FF}" type="presParOf" srcId="{7A2D8A68-5C07-4E1B-8D90-976BF40F0B17}" destId="{44532AC3-808C-4625-8818-429578807ED7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3EDBEE-CDFD-42E9-943D-290D2B27B436}">
      <dsp:nvSpPr>
        <dsp:cNvPr id="0" name=""/>
        <dsp:cNvSpPr/>
      </dsp:nvSpPr>
      <dsp:spPr>
        <a:xfrm>
          <a:off x="2450000" y="3338128"/>
          <a:ext cx="3262822" cy="1983424"/>
        </a:xfrm>
        <a:prstGeom prst="ellipse">
          <a:avLst/>
        </a:prstGeom>
        <a:solidFill>
          <a:schemeClr val="accent2">
            <a:lumMod val="7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800" kern="1200" dirty="0"/>
            <a:t>Задачи</a:t>
          </a:r>
        </a:p>
      </dsp:txBody>
      <dsp:txXfrm>
        <a:off x="2927829" y="3628594"/>
        <a:ext cx="2307164" cy="1402492"/>
      </dsp:txXfrm>
    </dsp:sp>
    <dsp:sp modelId="{800CD8DA-76F8-4130-9A6A-FB68F3511347}">
      <dsp:nvSpPr>
        <dsp:cNvPr id="0" name=""/>
        <dsp:cNvSpPr/>
      </dsp:nvSpPr>
      <dsp:spPr>
        <a:xfrm rot="12900000">
          <a:off x="1333333" y="2676148"/>
          <a:ext cx="1753533" cy="686772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D07ECB1-F50F-40A5-9ECA-AECAB9AE5DF2}">
      <dsp:nvSpPr>
        <dsp:cNvPr id="0" name=""/>
        <dsp:cNvSpPr/>
      </dsp:nvSpPr>
      <dsp:spPr>
        <a:xfrm>
          <a:off x="-3942" y="1600944"/>
          <a:ext cx="2991674" cy="1831394"/>
        </a:xfrm>
        <a:prstGeom prst="roundRect">
          <a:avLst>
            <a:gd name="adj" fmla="val 10000"/>
          </a:avLst>
        </a:prstGeom>
        <a:solidFill>
          <a:srgbClr val="FFC00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/>
            <a:t>повышение компетентности взрослых в развитии детей через саморазвитие</a:t>
          </a:r>
        </a:p>
      </dsp:txBody>
      <dsp:txXfrm>
        <a:off x="49698" y="1654584"/>
        <a:ext cx="2884394" cy="1724114"/>
      </dsp:txXfrm>
    </dsp:sp>
    <dsp:sp modelId="{B130B919-A70A-40F4-B05F-F0E3B7952E92}">
      <dsp:nvSpPr>
        <dsp:cNvPr id="0" name=""/>
        <dsp:cNvSpPr/>
      </dsp:nvSpPr>
      <dsp:spPr>
        <a:xfrm rot="16200000">
          <a:off x="3056320" y="1850329"/>
          <a:ext cx="2050180" cy="686772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1445E85-138A-4F1C-A471-52969D3B4056}">
      <dsp:nvSpPr>
        <dsp:cNvPr id="0" name=""/>
        <dsp:cNvSpPr/>
      </dsp:nvSpPr>
      <dsp:spPr>
        <a:xfrm>
          <a:off x="2936789" y="-35141"/>
          <a:ext cx="2289243" cy="2407533"/>
        </a:xfrm>
        <a:prstGeom prst="roundRect">
          <a:avLst>
            <a:gd name="adj" fmla="val 10000"/>
          </a:avLst>
        </a:prstGeom>
        <a:solidFill>
          <a:srgbClr val="00B05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/>
            <a:t>вовлечение родителей в активное участие в организации, планировании и контроле образовательного процесса;</a:t>
          </a:r>
        </a:p>
      </dsp:txBody>
      <dsp:txXfrm>
        <a:off x="3003839" y="31909"/>
        <a:ext cx="2155143" cy="2273433"/>
      </dsp:txXfrm>
    </dsp:sp>
    <dsp:sp modelId="{7034A99E-0420-4126-A31B-ED857DCDE20A}">
      <dsp:nvSpPr>
        <dsp:cNvPr id="0" name=""/>
        <dsp:cNvSpPr/>
      </dsp:nvSpPr>
      <dsp:spPr>
        <a:xfrm rot="19500000">
          <a:off x="5075955" y="2676148"/>
          <a:ext cx="1753533" cy="686772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4532AC3-808C-4625-8818-429578807ED7}">
      <dsp:nvSpPr>
        <dsp:cNvPr id="0" name=""/>
        <dsp:cNvSpPr/>
      </dsp:nvSpPr>
      <dsp:spPr>
        <a:xfrm>
          <a:off x="5108313" y="1600944"/>
          <a:ext cx="3125229" cy="1831394"/>
        </a:xfrm>
        <a:prstGeom prst="roundRect">
          <a:avLst>
            <a:gd name="adj" fmla="val 10000"/>
          </a:avLst>
        </a:prstGeom>
        <a:solidFill>
          <a:srgbClr val="00B0F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/>
            <a:t>расширение представлений детей о профессиях, видах и сложности их выполнения;</a:t>
          </a:r>
        </a:p>
      </dsp:txBody>
      <dsp:txXfrm>
        <a:off x="5161953" y="1654584"/>
        <a:ext cx="3017949" cy="17241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topoboi.com-3310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>
                <a:solidFill>
                  <a:srgbClr val="FF0000"/>
                </a:solidFill>
              </a:rPr>
              <a:t>Ранняя профориентация 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детей </a:t>
            </a:r>
            <a:r>
              <a:rPr lang="ru-RU" b="1" dirty="0" smtClean="0">
                <a:solidFill>
                  <a:srgbClr val="FF0000"/>
                </a:solidFill>
              </a:rPr>
              <a:t>при помощи технологии </a:t>
            </a:r>
            <a:r>
              <a:rPr lang="ru-RU" b="1" dirty="0">
                <a:solidFill>
                  <a:srgbClr val="FF0000"/>
                </a:solidFill>
              </a:rPr>
              <a:t/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«Виртуального гостевания»</a:t>
            </a:r>
            <a:r>
              <a:rPr lang="ru-RU" b="1" dirty="0">
                <a:solidFill>
                  <a:srgbClr val="FF0000"/>
                </a:solidFill>
              </a:rPr>
              <a:t/>
            </a:r>
            <a:br>
              <a:rPr lang="ru-RU" b="1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topoboi.com-3310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>
                <a:solidFill>
                  <a:srgbClr val="FF0000"/>
                </a:solidFill>
              </a:rPr>
              <a:t>Виртуальное </a:t>
            </a:r>
            <a:r>
              <a:rPr lang="ru-RU" b="1" dirty="0" err="1">
                <a:solidFill>
                  <a:srgbClr val="FF0000"/>
                </a:solidFill>
              </a:rPr>
              <a:t>гостевание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это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форма организации детской деятельности, которая позволяет значительно расширить сферу общения и включить ребенка в жизнь, познакомить с разнообразием мира через виртуальную реальность.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topoboi.com-3310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grpSp>
        <p:nvGrpSpPr>
          <p:cNvPr id="5" name="Группа 4"/>
          <p:cNvGrpSpPr/>
          <p:nvPr/>
        </p:nvGrpSpPr>
        <p:grpSpPr>
          <a:xfrm>
            <a:off x="500035" y="2433429"/>
            <a:ext cx="2571767" cy="1991142"/>
            <a:chOff x="84627" y="1486881"/>
            <a:chExt cx="2424813" cy="1991142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84627" y="1486881"/>
              <a:ext cx="2424813" cy="1991142"/>
            </a:xfrm>
            <a:prstGeom prst="roundRect">
              <a:avLst>
                <a:gd name="adj" fmla="val 10000"/>
              </a:avLst>
            </a:prstGeom>
            <a:solidFill>
              <a:srgbClr val="FFC000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Скругленный прямоугольник 4"/>
            <p:cNvSpPr/>
            <p:nvPr/>
          </p:nvSpPr>
          <p:spPr>
            <a:xfrm>
              <a:off x="142946" y="1545200"/>
              <a:ext cx="2308175" cy="18745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kern="1200" dirty="0"/>
                <a:t>ЦЕЛЬ </a:t>
              </a: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4572000" y="1285860"/>
            <a:ext cx="4071966" cy="2000264"/>
            <a:chOff x="4018771" y="285744"/>
            <a:chExt cx="3982284" cy="1991142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4018771" y="285744"/>
              <a:ext cx="3982284" cy="1991142"/>
            </a:xfrm>
            <a:prstGeom prst="roundRect">
              <a:avLst>
                <a:gd name="adj" fmla="val 10000"/>
              </a:avLst>
            </a:prstGeom>
            <a:solidFill>
              <a:srgbClr val="92D050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Скругленный прямоугольник 4"/>
            <p:cNvSpPr/>
            <p:nvPr/>
          </p:nvSpPr>
          <p:spPr>
            <a:xfrm>
              <a:off x="4077091" y="344063"/>
              <a:ext cx="3865646" cy="187450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kern="1200" dirty="0"/>
                <a:t>Вовлечение семей воспитанников в образовательный процесс дошкольного учреждения через информационно-коммуникационные ресурсы в сети Интернет</a:t>
              </a: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4572000" y="3857627"/>
            <a:ext cx="4071966" cy="2143141"/>
            <a:chOff x="4018249" y="2594095"/>
            <a:chExt cx="3982284" cy="1991142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4018249" y="2594095"/>
              <a:ext cx="3982284" cy="1991142"/>
            </a:xfrm>
            <a:prstGeom prst="roundRect">
              <a:avLst>
                <a:gd name="adj" fmla="val 10000"/>
              </a:avLst>
            </a:prstGeom>
            <a:solidFill>
              <a:schemeClr val="accent6">
                <a:lumMod val="75000"/>
              </a:schemeClr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Скругленный прямоугольник 4"/>
            <p:cNvSpPr/>
            <p:nvPr/>
          </p:nvSpPr>
          <p:spPr>
            <a:xfrm>
              <a:off x="4076569" y="2652414"/>
              <a:ext cx="3865647" cy="18745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kern="1200" dirty="0"/>
                <a:t>Продолжать знакомить детей с разными профессиями не покидая группы, но при этом путешествовать по организациям , где работают их родители</a:t>
              </a:r>
            </a:p>
          </p:txBody>
        </p:sp>
      </p:grpSp>
      <p:cxnSp>
        <p:nvCxnSpPr>
          <p:cNvPr id="16" name="Прямая соединительная линия 15"/>
          <p:cNvCxnSpPr/>
          <p:nvPr/>
        </p:nvCxnSpPr>
        <p:spPr>
          <a:xfrm rot="10800000" flipV="1">
            <a:off x="3000364" y="2071678"/>
            <a:ext cx="1857388" cy="1143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000364" y="3214686"/>
            <a:ext cx="1785950" cy="1143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topoboi.com-3310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662608221"/>
              </p:ext>
            </p:extLst>
          </p:nvPr>
        </p:nvGraphicFramePr>
        <p:xfrm>
          <a:off x="467544" y="500042"/>
          <a:ext cx="8229600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Алгоритм, как подготовиться и провести занятие «Виртуальный гость группы»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4481501"/>
              </p:ext>
            </p:extLst>
          </p:nvPr>
        </p:nvGraphicFramePr>
        <p:xfrm>
          <a:off x="0" y="1556792"/>
          <a:ext cx="9108504" cy="50794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"/>
                <a:gridCol w="8460432"/>
              </a:tblGrid>
              <a:tr h="597586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Расскажите родителям об идее провести с детьми дистанционные занятия, чтобы познакомить их с разными профессиями.</a:t>
                      </a:r>
                      <a:endParaRPr lang="ru-RU" sz="1600" dirty="0"/>
                    </a:p>
                  </a:txBody>
                  <a:tcPr/>
                </a:tc>
              </a:tr>
              <a:tr h="533611">
                <a:tc>
                  <a:txBody>
                    <a:bodyPr/>
                    <a:lstStyle/>
                    <a:p>
                      <a:r>
                        <a:rPr lang="ru-RU" dirty="0" smtClean="0"/>
                        <a:t>2.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Проведите анкетирование родителей или опрос  об их профессиональной</a:t>
                      </a:r>
                      <a:r>
                        <a:rPr lang="ru-RU" sz="1600" baseline="0" dirty="0" smtClean="0"/>
                        <a:t> деятельности.</a:t>
                      </a:r>
                      <a:endParaRPr lang="ru-RU" sz="1600" dirty="0"/>
                    </a:p>
                  </a:txBody>
                  <a:tcPr/>
                </a:tc>
              </a:tr>
              <a:tr h="533611">
                <a:tc>
                  <a:txBody>
                    <a:bodyPr/>
                    <a:lstStyle/>
                    <a:p>
                      <a:r>
                        <a:rPr lang="ru-RU" dirty="0" smtClean="0"/>
                        <a:t>3.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Составьте  список профессий родителей , с которыми будете знакомить родителей.</a:t>
                      </a:r>
                      <a:endParaRPr lang="ru-RU" sz="1800" dirty="0"/>
                    </a:p>
                  </a:txBody>
                  <a:tcPr/>
                </a:tc>
              </a:tr>
              <a:tr h="533611">
                <a:tc>
                  <a:txBody>
                    <a:bodyPr/>
                    <a:lstStyle/>
                    <a:p>
                      <a:r>
                        <a:rPr lang="ru-RU" dirty="0" smtClean="0"/>
                        <a:t>4.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Составьте </a:t>
                      </a:r>
                      <a:r>
                        <a:rPr lang="ru-RU" baseline="0" dirty="0" smtClean="0"/>
                        <a:t> п</a:t>
                      </a:r>
                      <a:r>
                        <a:rPr lang="ru-RU" dirty="0" smtClean="0"/>
                        <a:t>ерспективный план по ознакомлению детей с профессиями родителей.</a:t>
                      </a:r>
                      <a:endParaRPr lang="ru-RU" dirty="0"/>
                    </a:p>
                  </a:txBody>
                  <a:tcPr/>
                </a:tc>
              </a:tr>
              <a:tr h="533611">
                <a:tc>
                  <a:txBody>
                    <a:bodyPr/>
                    <a:lstStyle/>
                    <a:p>
                      <a:r>
                        <a:rPr lang="ru-RU" dirty="0" smtClean="0"/>
                        <a:t>5.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Проведите</a:t>
                      </a:r>
                      <a:r>
                        <a:rPr lang="ru-RU" baseline="0" dirty="0" smtClean="0"/>
                        <a:t> мастер-класс для родителей , как создавать видеоролик о своей профессии.</a:t>
                      </a:r>
                      <a:endParaRPr lang="ru-RU" dirty="0"/>
                    </a:p>
                  </a:txBody>
                  <a:tcPr/>
                </a:tc>
              </a:tr>
              <a:tr h="533611">
                <a:tc>
                  <a:txBody>
                    <a:bodyPr/>
                    <a:lstStyle/>
                    <a:p>
                      <a:r>
                        <a:rPr lang="ru-RU" dirty="0" smtClean="0"/>
                        <a:t>6.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Проведите с родителями индивидуальную консультацию и  обсудите</a:t>
                      </a:r>
                      <a:r>
                        <a:rPr lang="ru-RU" baseline="0" dirty="0" smtClean="0"/>
                        <a:t> требования к содержанию видеоролика с учетом возрастных особенностей детей группы.</a:t>
                      </a:r>
                      <a:endParaRPr lang="ru-RU" dirty="0"/>
                    </a:p>
                  </a:txBody>
                  <a:tcPr/>
                </a:tc>
              </a:tr>
              <a:tr h="533611">
                <a:tc>
                  <a:txBody>
                    <a:bodyPr/>
                    <a:lstStyle/>
                    <a:p>
                      <a:r>
                        <a:rPr lang="ru-RU" dirty="0" smtClean="0"/>
                        <a:t>7.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Проведите с детьми предварительные беседы о профессии родителей.</a:t>
                      </a:r>
                      <a:endParaRPr lang="ru-RU" dirty="0"/>
                    </a:p>
                  </a:txBody>
                  <a:tcPr/>
                </a:tc>
              </a:tr>
              <a:tr h="533611">
                <a:tc>
                  <a:txBody>
                    <a:bodyPr/>
                    <a:lstStyle/>
                    <a:p>
                      <a:r>
                        <a:rPr lang="ru-RU" dirty="0" smtClean="0"/>
                        <a:t>8.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Организуйте просмотр видеоролика во время ООД</a:t>
                      </a:r>
                      <a:r>
                        <a:rPr lang="ru-RU" baseline="0" dirty="0" smtClean="0"/>
                        <a:t> с детьми.</a:t>
                      </a:r>
                      <a:endParaRPr lang="ru-RU" dirty="0"/>
                    </a:p>
                  </a:txBody>
                  <a:tcPr/>
                </a:tc>
              </a:tr>
              <a:tr h="533611">
                <a:tc>
                  <a:txBody>
                    <a:bodyPr/>
                    <a:lstStyle/>
                    <a:p>
                      <a:r>
                        <a:rPr lang="ru-RU" dirty="0" smtClean="0"/>
                        <a:t>9.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Закрепите с детьми новые знания  о профессии после просмотра.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0426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topoboi.com-3310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5150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5976664"/>
          </a:xfrm>
        </p:spPr>
        <p:txBody>
          <a:bodyPr>
            <a:normAutofit/>
          </a:bodyPr>
          <a:lstStyle/>
          <a:p>
            <a:pPr algn="l"/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</a:rPr>
            </a:b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482647963"/>
              </p:ext>
            </p:extLst>
          </p:nvPr>
        </p:nvGraphicFramePr>
        <p:xfrm>
          <a:off x="8676456" y="1397000"/>
          <a:ext cx="72008" cy="1597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0472680"/>
              </p:ext>
            </p:extLst>
          </p:nvPr>
        </p:nvGraphicFramePr>
        <p:xfrm>
          <a:off x="0" y="0"/>
          <a:ext cx="9217024" cy="708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1962"/>
                <a:gridCol w="6625062"/>
              </a:tblGrid>
              <a:tr h="0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Формат видеоролика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Родители записывают видеоролик в электронном виде в формате МР4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85725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Продолжительность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dirty="0" smtClean="0"/>
                        <a:t>Максимальная</a:t>
                      </a:r>
                      <a:r>
                        <a:rPr lang="ru-RU" b="0" baseline="0" dirty="0" smtClean="0"/>
                        <a:t> продолжительность видеоролика 3-5 минут.</a:t>
                      </a:r>
                      <a:endParaRPr lang="ru-RU" b="0" dirty="0"/>
                    </a:p>
                  </a:txBody>
                  <a:tcPr/>
                </a:tc>
              </a:tr>
              <a:tr h="85725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Участие в кадре рассказчика о профессии.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dirty="0" smtClean="0"/>
                        <a:t>Родитель,</a:t>
                      </a:r>
                      <a:r>
                        <a:rPr lang="ru-RU" b="0" baseline="0" dirty="0" smtClean="0"/>
                        <a:t> который рассказывает о своей профессии, обязательно должен быть в кадре и, если профессия предусматривает,  -в спецодежде.</a:t>
                      </a:r>
                      <a:endParaRPr lang="ru-RU" b="0" dirty="0"/>
                    </a:p>
                  </a:txBody>
                  <a:tcPr/>
                </a:tc>
              </a:tr>
              <a:tr h="85725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Место записи.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dirty="0" smtClean="0"/>
                        <a:t> Запись родители делают на свое рабочем месте.</a:t>
                      </a:r>
                      <a:endParaRPr lang="ru-RU" b="0" dirty="0"/>
                    </a:p>
                  </a:txBody>
                  <a:tcPr/>
                </a:tc>
              </a:tr>
              <a:tr h="85725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Обзор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dirty="0" smtClean="0"/>
                        <a:t>В кадре не должно быть лишних предметов, которые не относятся к деятельности конкретного специалиста.</a:t>
                      </a:r>
                      <a:endParaRPr lang="ru-RU" b="0" dirty="0"/>
                    </a:p>
                  </a:txBody>
                  <a:tcPr/>
                </a:tc>
              </a:tr>
              <a:tr h="85725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Название организации/ места службы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dirty="0" smtClean="0"/>
                        <a:t>В видеоролике необходимо показать логотип, название организации, о которой рассказывает и где работает родитель.</a:t>
                      </a:r>
                      <a:endParaRPr lang="ru-RU" b="0" dirty="0"/>
                    </a:p>
                  </a:txBody>
                  <a:tcPr/>
                </a:tc>
              </a:tr>
              <a:tr h="85725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Информационная безопасность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dirty="0" smtClean="0"/>
                        <a:t> Содержание видеоролика не должно противоречить законодательству и  содержать </a:t>
                      </a:r>
                      <a:r>
                        <a:rPr lang="ru-RU" b="0" dirty="0" smtClean="0"/>
                        <a:t>информацию,</a:t>
                      </a:r>
                      <a:r>
                        <a:rPr lang="ru-RU" b="0" baseline="0" dirty="0" smtClean="0"/>
                        <a:t> к</a:t>
                      </a:r>
                      <a:r>
                        <a:rPr lang="ru-RU" b="0" dirty="0" smtClean="0"/>
                        <a:t>оторая </a:t>
                      </a:r>
                      <a:r>
                        <a:rPr lang="ru-RU" b="0" dirty="0" smtClean="0"/>
                        <a:t>может причинить</a:t>
                      </a:r>
                      <a:r>
                        <a:rPr lang="ru-RU" b="0" baseline="0" dirty="0" smtClean="0"/>
                        <a:t> вред здоровью и развитию дошкольников, вызвать у них страх.</a:t>
                      </a:r>
                      <a:endParaRPr lang="ru-RU" b="0" dirty="0"/>
                    </a:p>
                  </a:txBody>
                  <a:tcPr/>
                </a:tc>
              </a:tr>
              <a:tr h="85725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Содержание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dirty="0" smtClean="0"/>
                        <a:t>Видеоролик должен</a:t>
                      </a:r>
                      <a:r>
                        <a:rPr lang="ru-RU" b="0" baseline="0" dirty="0" smtClean="0"/>
                        <a:t> содержать рассказ родителя  о профессии с демонстрацией рабочего места и результатов его профессионально деятельности.</a:t>
                      </a:r>
                      <a:endParaRPr lang="ru-RU" b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topoboi.com-3310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>
                <a:solidFill>
                  <a:srgbClr val="FF0000"/>
                </a:solidFill>
              </a:rPr>
              <a:t>Таким образом, были установлены межпользовательские отношения, где дошкольники, с помощью родителей смогли окунуться в удивительный мир взрослых, прочувствовать и увидеть в каких условиях работают их родители.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</TotalTime>
  <Words>351</Words>
  <Application>Microsoft Office PowerPoint</Application>
  <PresentationFormat>Экран (4:3)</PresentationFormat>
  <Paragraphs>46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        Ранняя профориентация  детей при помощи технологии  «Виртуального гостевания» </vt:lpstr>
      <vt:lpstr>         Виртуальное гостевание - это  форма организации детской деятельности, которая позволяет значительно расширить сферу общения и включить ребенка в жизнь, познакомить с разнообразием мира через виртуальную реальность. </vt:lpstr>
      <vt:lpstr>Презентация PowerPoint</vt:lpstr>
      <vt:lpstr>Презентация PowerPoint</vt:lpstr>
      <vt:lpstr>Алгоритм, как подготовиться и провести занятие «Виртуальный гость группы»</vt:lpstr>
      <vt:lpstr> </vt:lpstr>
      <vt:lpstr>         Таким образом, были установлены межпользовательские отношения, где дошкольники, с помощью родителей смогли окунуться в удивительный мир взрослых, прочувствовать и увидеть в каких условиях работают их родители.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Ранняя профориентация  детей в системе  виртуального гостевания</dc:title>
  <dc:creator>User</dc:creator>
  <cp:lastModifiedBy>RePack by Diakov</cp:lastModifiedBy>
  <cp:revision>36</cp:revision>
  <dcterms:created xsi:type="dcterms:W3CDTF">2021-03-14T06:21:20Z</dcterms:created>
  <dcterms:modified xsi:type="dcterms:W3CDTF">2022-04-27T16:40:34Z</dcterms:modified>
</cp:coreProperties>
</file>