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58" r:id="rId4"/>
    <p:sldId id="259" r:id="rId5"/>
    <p:sldId id="287" r:id="rId6"/>
    <p:sldId id="309" r:id="rId7"/>
    <p:sldId id="260" r:id="rId8"/>
    <p:sldId id="262" r:id="rId9"/>
    <p:sldId id="297" r:id="rId10"/>
    <p:sldId id="270" r:id="rId11"/>
    <p:sldId id="299" r:id="rId12"/>
    <p:sldId id="305" r:id="rId13"/>
    <p:sldId id="291" r:id="rId14"/>
    <p:sldId id="292" r:id="rId15"/>
    <p:sldId id="300" r:id="rId16"/>
    <p:sldId id="306" r:id="rId17"/>
    <p:sldId id="294" r:id="rId18"/>
    <p:sldId id="295" r:id="rId19"/>
    <p:sldId id="290" r:id="rId20"/>
    <p:sldId id="278" r:id="rId21"/>
    <p:sldId id="265" r:id="rId22"/>
    <p:sldId id="301" r:id="rId23"/>
    <p:sldId id="304" r:id="rId24"/>
    <p:sldId id="293" r:id="rId25"/>
    <p:sldId id="266" r:id="rId26"/>
    <p:sldId id="282" r:id="rId27"/>
    <p:sldId id="307" r:id="rId28"/>
    <p:sldId id="269" r:id="rId29"/>
    <p:sldId id="302" r:id="rId30"/>
    <p:sldId id="272" r:id="rId31"/>
    <p:sldId id="308" r:id="rId32"/>
    <p:sldId id="298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191" autoAdjust="0"/>
    <p:restoredTop sz="94633" autoAdjust="0"/>
  </p:normalViewPr>
  <p:slideViewPr>
    <p:cSldViewPr>
      <p:cViewPr varScale="1">
        <p:scale>
          <a:sx n="75" d="100"/>
          <a:sy n="75" d="100"/>
        </p:scale>
        <p:origin x="-7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5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0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DB018-A3B5-479B-81EA-97DC50C2C3BA}" type="datetimeFigureOut">
              <a:rPr lang="ru-RU" smtClean="0"/>
              <a:t>26.03.2006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7F3DB-F7AF-4EFC-8603-B28097E514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745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FE693-6E9F-40FA-B73D-2B262F175CEC}" type="datetimeFigureOut">
              <a:rPr lang="ru-RU" smtClean="0"/>
              <a:t>26.03.2006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5AF7B-0AAD-4C12-AA2C-5C8A21B53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410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155-C427-4F7C-8644-E8476CFA8E38}" type="datetimeFigureOut">
              <a:rPr lang="ru-RU" smtClean="0"/>
              <a:t>26.03.2006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A6E66-6684-4FA6-B36E-925FA812B0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155-C427-4F7C-8644-E8476CFA8E38}" type="datetimeFigureOut">
              <a:rPr lang="ru-RU" smtClean="0"/>
              <a:t>26.03.2006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A6E66-6684-4FA6-B36E-925FA812B0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155-C427-4F7C-8644-E8476CFA8E38}" type="datetimeFigureOut">
              <a:rPr lang="ru-RU" smtClean="0"/>
              <a:t>26.03.2006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A6E66-6684-4FA6-B36E-925FA812B00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155-C427-4F7C-8644-E8476CFA8E38}" type="datetimeFigureOut">
              <a:rPr lang="ru-RU" smtClean="0"/>
              <a:t>26.03.2006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A6E66-6684-4FA6-B36E-925FA812B00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155-C427-4F7C-8644-E8476CFA8E38}" type="datetimeFigureOut">
              <a:rPr lang="ru-RU" smtClean="0"/>
              <a:t>26.03.2006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A6E66-6684-4FA6-B36E-925FA812B0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155-C427-4F7C-8644-E8476CFA8E38}" type="datetimeFigureOut">
              <a:rPr lang="ru-RU" smtClean="0"/>
              <a:t>26.03.2006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A6E66-6684-4FA6-B36E-925FA812B00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155-C427-4F7C-8644-E8476CFA8E38}" type="datetimeFigureOut">
              <a:rPr lang="ru-RU" smtClean="0"/>
              <a:t>26.03.2006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A6E66-6684-4FA6-B36E-925FA812B0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155-C427-4F7C-8644-E8476CFA8E38}" type="datetimeFigureOut">
              <a:rPr lang="ru-RU" smtClean="0"/>
              <a:t>26.03.2006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A6E66-6684-4FA6-B36E-925FA812B0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155-C427-4F7C-8644-E8476CFA8E38}" type="datetimeFigureOut">
              <a:rPr lang="ru-RU" smtClean="0"/>
              <a:t>26.03.2006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A6E66-6684-4FA6-B36E-925FA812B0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155-C427-4F7C-8644-E8476CFA8E38}" type="datetimeFigureOut">
              <a:rPr lang="ru-RU" smtClean="0"/>
              <a:t>26.03.2006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A6E66-6684-4FA6-B36E-925FA812B00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155-C427-4F7C-8644-E8476CFA8E38}" type="datetimeFigureOut">
              <a:rPr lang="ru-RU" smtClean="0"/>
              <a:t>26.03.2006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A6E66-6684-4FA6-B36E-925FA812B00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C3C1155-C427-4F7C-8644-E8476CFA8E38}" type="datetimeFigureOut">
              <a:rPr lang="ru-RU" smtClean="0"/>
              <a:t>26.03.2006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FAA6E66-6684-4FA6-B36E-925FA812B00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pn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 ?><Relationships xmlns="http://schemas.openxmlformats.org/package/2006/relationships"><Relationship Id="rId3" Target="../media/image9.pn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4.xml" Type="http://schemas.openxmlformats.org/officeDocument/2006/relationships/slideLayout"/><Relationship Id="rId5" Target="../media/image11.jpe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14.jpeg" Type="http://schemas.openxmlformats.org/officeDocument/2006/relationships/image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5.xml.rels><?xml version="1.0" encoding="UTF-8" standalone="yes" ?><Relationships xmlns="http://schemas.openxmlformats.org/package/2006/relationships"><Relationship Id="rId8" Target="../media/image34.png" Type="http://schemas.openxmlformats.org/officeDocument/2006/relationships/image"/><Relationship Id="rId13" Target="../media/image39.png" Type="http://schemas.openxmlformats.org/officeDocument/2006/relationships/image"/><Relationship Id="rId18" Target="../media/image44.png" Type="http://schemas.openxmlformats.org/officeDocument/2006/relationships/image"/><Relationship Id="rId3" Target="../media/image29.png" Type="http://schemas.openxmlformats.org/officeDocument/2006/relationships/image"/><Relationship Id="rId7" Target="../media/image33.png" Type="http://schemas.openxmlformats.org/officeDocument/2006/relationships/image"/><Relationship Id="rId12" Target="../media/image38.png" Type="http://schemas.openxmlformats.org/officeDocument/2006/relationships/image"/><Relationship Id="rId17" Target="../media/image43.png" Type="http://schemas.openxmlformats.org/officeDocument/2006/relationships/image"/><Relationship Id="rId2" Target="../media/image28.jpeg" Type="http://schemas.openxmlformats.org/officeDocument/2006/relationships/image"/><Relationship Id="rId16" Target="../media/image42.pn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32.png" Type="http://schemas.openxmlformats.org/officeDocument/2006/relationships/image"/><Relationship Id="rId11" Target="../media/image37.png" Type="http://schemas.openxmlformats.org/officeDocument/2006/relationships/image"/><Relationship Id="rId5" Target="../media/image31.png" Type="http://schemas.openxmlformats.org/officeDocument/2006/relationships/image"/><Relationship Id="rId15" Target="../media/image41.png" Type="http://schemas.openxmlformats.org/officeDocument/2006/relationships/image"/><Relationship Id="rId10" Target="../media/image36.png" Type="http://schemas.openxmlformats.org/officeDocument/2006/relationships/image"/><Relationship Id="rId4" Target="../media/image30.png" Type="http://schemas.openxmlformats.org/officeDocument/2006/relationships/image"/><Relationship Id="rId9" Target="../media/image35.png" Type="http://schemas.openxmlformats.org/officeDocument/2006/relationships/image"/><Relationship Id="rId14" Target="../media/image40.png" Type="http://schemas.openxmlformats.org/officeDocument/2006/relationships/image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 ?><Relationships xmlns="http://schemas.openxmlformats.org/package/2006/relationships"><Relationship Id="rId3" Target="../media/image46.jpeg" Type="http://schemas.openxmlformats.org/officeDocument/2006/relationships/image"/><Relationship Id="rId7" Target="../media/image11.jpeg" Type="http://schemas.openxmlformats.org/officeDocument/2006/relationships/image"/><Relationship Id="rId2" Target="../media/image45.jpeg" Type="http://schemas.openxmlformats.org/officeDocument/2006/relationships/image"/><Relationship Id="rId1" Target="../slideLayouts/slideLayout9.xml" Type="http://schemas.openxmlformats.org/officeDocument/2006/relationships/slideLayout"/><Relationship Id="rId6" Target="../media/image49.jpeg" Type="http://schemas.openxmlformats.org/officeDocument/2006/relationships/image"/><Relationship Id="rId5" Target="../media/image48.jpeg" Type="http://schemas.openxmlformats.org/officeDocument/2006/relationships/image"/><Relationship Id="rId4" Target="../media/image47.jpeg" Type="http://schemas.openxmlformats.org/officeDocument/2006/relationships/image"/></Relationships>
</file>

<file path=ppt/slides/_rels/slide29.xml.rels><?xml version="1.0" encoding="UTF-8" standalone="yes" ?><Relationships xmlns="http://schemas.openxmlformats.org/package/2006/relationships"><Relationship Id="rId2" Target="../media/image50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 ?><Relationships xmlns="http://schemas.openxmlformats.org/package/2006/relationships"><Relationship Id="rId2" Target="../media/image50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31.xml.rels><?xml version="1.0" encoding="UTF-8" standalone="yes" ?><Relationships xmlns="http://schemas.openxmlformats.org/package/2006/relationships"><Relationship Id="rId2" Target="../media/image50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32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5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620688"/>
            <a:ext cx="8640960" cy="172819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«Путешествие Кап и ЛИ»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Авторы: Рассадина О.М., Воробьева Л.В.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492895"/>
            <a:ext cx="2249487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06481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блок «Капелька в гостях у ребят»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442768" y="2852936"/>
            <a:ext cx="2252230" cy="3446463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11560" y="1340769"/>
            <a:ext cx="8208912" cy="1440159"/>
          </a:xfrm>
        </p:spPr>
        <p:txBody>
          <a:bodyPr>
            <a:normAutofit fontScale="70000" lnSpcReduction="20000"/>
          </a:bodyPr>
          <a:lstStyle/>
          <a:p>
            <a:endParaRPr lang="ru-RU" b="1" u="sng" dirty="0" smtClean="0"/>
          </a:p>
          <a:p>
            <a:endParaRPr lang="ru-RU" b="1" u="sng" dirty="0"/>
          </a:p>
          <a:p>
            <a:endParaRPr lang="ru-RU" b="1" u="sng" dirty="0" smtClean="0"/>
          </a:p>
          <a:p>
            <a:r>
              <a:rPr lang="ru-RU" sz="29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закрепить знания о свойствах воды ( прозрачная, без запаха, без вкуса, не имеет собственной формы)</a:t>
            </a:r>
          </a:p>
          <a:p>
            <a:endParaRPr lang="ru-RU" sz="29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3068960"/>
            <a:ext cx="4840734" cy="335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0550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\\\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блок «Капелька в гостях у ребят»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442768" y="2852936"/>
            <a:ext cx="2252230" cy="3446463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11560" y="1340769"/>
            <a:ext cx="8208912" cy="489654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u="sng" dirty="0" smtClean="0"/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Мероприятия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Беседы «Вода. Какая она?», «Вода в жизни человека»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пытно-экспериментальная деятельность «Свойства воды»; 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войства соленой воды»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Слушание звуков природы, имеющих отношение к воде</a:t>
            </a:r>
          </a:p>
          <a:p>
            <a:pPr marL="0" indent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6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8671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\\\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блок «Капелька в гостях у ребят»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442768" y="2852936"/>
            <a:ext cx="2252230" cy="3446463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11560" y="1340769"/>
            <a:ext cx="8208912" cy="489654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u="sng" dirty="0" smtClean="0"/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Примерные вопросы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Кому нужна вода?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Почему на море быстрее можно научиться плавать?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Как можно посмотреть на себя, не имея зеркала?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6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4987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67544" y="2564904"/>
            <a:ext cx="4077226" cy="3062079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64904"/>
            <a:ext cx="4062727" cy="3047045"/>
          </a:xfrm>
        </p:spPr>
      </p:pic>
    </p:spTree>
    <p:extLst>
      <p:ext uri="{BB962C8B-B14F-4D97-AF65-F5344CB8AC3E}">
        <p14:creationId xmlns:p14="http://schemas.microsoft.com/office/powerpoint/2010/main" val="25317555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25272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блок «Кто я и где со мной можно встретиться? (состояния воды)»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адачи: 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 детей с агрегатными состояниями воды;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представления детей  о  явлениях неживой  природы (иней, град, роса, капель, туман и т.д.)</a:t>
            </a:r>
            <a:endParaRPr lang="ru-RU" sz="27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>
          <a:xfrm>
            <a:off x="323528" y="1340768"/>
            <a:ext cx="8496944" cy="4785712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3068960"/>
            <a:ext cx="8125534" cy="3284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5694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\\\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блок «Кто 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и где со мной можно встретиться? (состояния воды)»</a:t>
            </a:r>
            <a:br>
              <a:rPr lang="ru-RU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442768" y="2852936"/>
            <a:ext cx="2252230" cy="3446463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755576" y="1628799"/>
            <a:ext cx="8208912" cy="522920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Мероприятия: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Беседы  «Три состояния воды», «Где рождается снег», «Как образуется иней»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Опытно-экспериментальная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«Три состояния воды», зарисовка наблюдений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Наблюдения в неживой природе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Рассматривание и рисование снежинок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Чтение сказки «Живая вода», «Русалочка»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Речевая игра «Какой, какая, какие?»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Физкультурные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занятия экологической направленности «Где в природе есть вода»;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«Вода в природных явлениях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Фотовыставка «Вода, вода, кругом вода…»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Чтение сказки «Путешествие Кап и Ли»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Слушание произведений из альбома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П.И.Чайковского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«Времена года»</a:t>
            </a:r>
          </a:p>
          <a:p>
            <a:pPr marL="0" indent="0">
              <a:buNone/>
            </a:pP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4027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\\\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блок «Кто 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и где со мной можно встретиться? (состояния воды)»</a:t>
            </a:r>
            <a:br>
              <a:rPr lang="ru-RU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442768" y="2852936"/>
            <a:ext cx="2252230" cy="3446463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755576" y="1628799"/>
            <a:ext cx="8208912" cy="20882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Примерные вопросы и ситуации: 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Можно ли снег увидеть летом?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деревне зимой в колодце замерзла вода. Где взять воду?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3061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637777" y="3565603"/>
            <a:ext cx="3745560" cy="28077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585" y="649508"/>
            <a:ext cx="3151905" cy="60111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7178" y="654742"/>
            <a:ext cx="3853006" cy="28897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254" y="3753076"/>
            <a:ext cx="3018436" cy="2262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0762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64096" y="476672"/>
            <a:ext cx="4179188" cy="3136202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932040" y="476672"/>
            <a:ext cx="3934200" cy="31362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3927720"/>
            <a:ext cx="3554276" cy="266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3279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272" y="663366"/>
            <a:ext cx="3923928" cy="29429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49" y="1115476"/>
            <a:ext cx="3490032" cy="26175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92" y="3849080"/>
            <a:ext cx="2987824" cy="22408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296" y="3782005"/>
            <a:ext cx="3707904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7363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564904"/>
            <a:ext cx="7992888" cy="136815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 проекта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познавательно-исследовательский, творческий 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 участников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дети подготовительной группы, воспитатели, родители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 реализации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среднесрочный.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6847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24078"/>
            <a:ext cx="3822700" cy="2867025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969419"/>
            <a:ext cx="3822700" cy="2867024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092" y="1124744"/>
            <a:ext cx="3799847" cy="284988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757743"/>
            <a:ext cx="4133676" cy="310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1401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блок «Капелька попала в беду»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924944"/>
            <a:ext cx="1826156" cy="3446463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11560" y="1700808"/>
            <a:ext cx="8075240" cy="4176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Выяснить, почему вода иногда нуждается в очистке, и дать представление о процессе фильтрации</a:t>
            </a:r>
          </a:p>
          <a:p>
            <a:pPr marL="0" indent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оказать разные способы очищения воды от примесей (окрашенной воды, земли, подсолнечного масла)</a:t>
            </a: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7426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блок «Капелька попала в беду»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924944"/>
            <a:ext cx="1826156" cy="3446463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11560" y="1700808"/>
            <a:ext cx="8075240" cy="367240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800" b="1" u="sng" dirty="0" smtClean="0">
                <a:latin typeface="Times New Roman" pitchFamily="18" charset="0"/>
                <a:cs typeface="Times New Roman" pitchFamily="18" charset="0"/>
              </a:rPr>
              <a:t>Мероприятия: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Опытно-экспериментальная деятельность «Очищение воды», «Я и река»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Беседа «Почему надо беречь воду»,  «Болезни водоемов</a:t>
            </a:r>
            <a:r>
              <a:rPr lang="ru-RU" sz="3400" b="1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Чтение сказки «Родничок», «Два ручья»</a:t>
            </a:r>
          </a:p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Разучивание физкультминутки «Прозрачная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лужа»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водоохранных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листовок</a:t>
            </a:r>
            <a:endParaRPr lang="ru-RU" sz="3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3675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блок «Капелька попала в беду»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924944"/>
            <a:ext cx="1826156" cy="3446463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11560" y="1700808"/>
            <a:ext cx="8075240" cy="3672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800" b="1" u="sng" dirty="0" smtClean="0">
                <a:latin typeface="Times New Roman" pitchFamily="18" charset="0"/>
                <a:cs typeface="Times New Roman" pitchFamily="18" charset="0"/>
              </a:rPr>
              <a:t>Примерные вопросы:</a:t>
            </a:r>
          </a:p>
          <a:p>
            <a:pPr marL="0" indent="0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Почему нельзя пить сырую воду из крана?</a:t>
            </a:r>
          </a:p>
          <a:p>
            <a:pPr marL="0" indent="0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Почему киты выбросились на берег?</a:t>
            </a:r>
          </a:p>
        </p:txBody>
      </p:sp>
    </p:spTree>
    <p:extLst>
      <p:ext uri="{BB962C8B-B14F-4D97-AF65-F5344CB8AC3E}">
        <p14:creationId xmlns:p14="http://schemas.microsoft.com/office/powerpoint/2010/main" val="12136081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50" y="1356870"/>
            <a:ext cx="3822700" cy="28670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969419"/>
            <a:ext cx="3822700" cy="286702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365104"/>
            <a:ext cx="3323861" cy="24928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100" y="802251"/>
            <a:ext cx="3554327" cy="266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4142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144016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блок «Ходит капелька по кругу»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563888" y="1700808"/>
            <a:ext cx="5256584" cy="4608512"/>
          </a:xfrm>
        </p:spPr>
        <p:txBody>
          <a:bodyPr>
            <a:normAutofit/>
          </a:bodyPr>
          <a:lstStyle/>
          <a:p>
            <a:endParaRPr lang="ru-RU" sz="2400" b="1" dirty="0" smtClean="0"/>
          </a:p>
          <a:p>
            <a:endParaRPr lang="ru-RU" b="1" dirty="0"/>
          </a:p>
          <a:p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0252" y="845434"/>
            <a:ext cx="91450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400" b="1" dirty="0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Задачи: сформировать  </a:t>
            </a:r>
            <a:r>
              <a:rPr lang="ru-RU" sz="2400" b="1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представления детей о круговороте воды в </a:t>
            </a:r>
            <a:r>
              <a:rPr lang="ru-RU" sz="2400" b="1" dirty="0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природе, о </a:t>
            </a:r>
            <a:r>
              <a:rPr lang="ru-RU" sz="2400" b="1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значении воды в жизни человека и всего живого на земле;</a:t>
            </a:r>
            <a:br>
              <a:rPr lang="ru-RU" sz="2400" b="1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73E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20" y="1900676"/>
            <a:ext cx="7920880" cy="4686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636912"/>
            <a:ext cx="2590800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656" y="5592464"/>
            <a:ext cx="10541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628" y="5013176"/>
            <a:ext cx="10541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962" y="4821088"/>
            <a:ext cx="10541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389" y="4367287"/>
            <a:ext cx="4633913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864" y="2146544"/>
            <a:ext cx="1804987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704" y="1741592"/>
            <a:ext cx="1594841" cy="1735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35" y="1783659"/>
            <a:ext cx="5080670" cy="2716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367" y="1440105"/>
            <a:ext cx="2852737" cy="229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294" y="3555133"/>
            <a:ext cx="1566863" cy="171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045" y="1937376"/>
            <a:ext cx="811213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750" y="2219832"/>
            <a:ext cx="811213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154" y="1735576"/>
            <a:ext cx="811213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8357" y="2050089"/>
            <a:ext cx="1189037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231" y="2588738"/>
            <a:ext cx="1189037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481" y="1854826"/>
            <a:ext cx="1189037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487" y="3587030"/>
            <a:ext cx="433387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668" y="2885208"/>
            <a:ext cx="433387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736" y="3141738"/>
            <a:ext cx="433387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8851" y="4068763"/>
            <a:ext cx="433387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123" y="3307630"/>
            <a:ext cx="83914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202" y="3644183"/>
            <a:ext cx="165100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688" y="3476700"/>
            <a:ext cx="165100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3" name="Picture 2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35" y="1589156"/>
            <a:ext cx="2036847" cy="2042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54" y="2307143"/>
            <a:ext cx="2773363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5" name="Picture 31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727" y="3247213"/>
            <a:ext cx="2921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6" name="Picture 3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20" y="4068763"/>
            <a:ext cx="2921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7" name="Picture 3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827" y="4170216"/>
            <a:ext cx="2921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8" name="Picture 3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54" y="3644183"/>
            <a:ext cx="8112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9" name="Picture 35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71" y="4520259"/>
            <a:ext cx="8112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0" name="Picture 3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753" y="3854597"/>
            <a:ext cx="8112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1" name="Picture 37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459" y="3330024"/>
            <a:ext cx="554037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2" name="Picture 3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50" y="4738688"/>
            <a:ext cx="554037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3" name="Picture 39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48" y="3854597"/>
            <a:ext cx="554037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4" name="Picture 40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284" y="4379193"/>
            <a:ext cx="554037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47798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блок «Ходит капелька по кругу»</a:t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028343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Мероприятия: 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Беседа  «Круговорот воды в природе»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Просмотр видеофильмов «Круговорот воды в природе»; «Путешествие капельки»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НОД «Путешествие капельки» 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Отрывки из стихотворений  русских поэтов.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игра «Путешествие капельки»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сказки «Путешествие Кап и Ли»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Речевая игра «Какой, какая, какие?»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Физкультурные занятия экологической направленности «Где в природе есть вода»; «Вода в природных явлениях»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(познавательное, речевое, социально-коммуникативное развитие, художественно-эстетическое, физическое)</a:t>
            </a:r>
          </a:p>
        </p:txBody>
      </p:sp>
    </p:spTree>
    <p:extLst>
      <p:ext uri="{BB962C8B-B14F-4D97-AF65-F5344CB8AC3E}">
        <p14:creationId xmlns:p14="http://schemas.microsoft.com/office/powerpoint/2010/main" val="15736690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22657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блок «Ходит капелька по кругу»</a:t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Откуда берутся облака  и тучи?</a:t>
            </a:r>
            <a:br>
              <a:rPr lang="ru-RU" sz="27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из облаков иногда идет снег, а иногда дождь?</a:t>
            </a:r>
            <a:br>
              <a:rPr lang="ru-RU" sz="27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осенью и весной часто идут дожди?</a:t>
            </a:r>
            <a:endParaRPr lang="ru-RU" sz="27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028343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Примерные вопросы: </a:t>
            </a:r>
            <a:endParaRPr lang="ru-RU" sz="2400" b="1" u="sng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7304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id="7" name="Рисунок 6"/>
          <p:cNvPicPr>
            <a:picLocks noChangeAspect="1" noGrp="1"/>
          </p:cNvPicPr>
          <p:nvPr>
            <p:ph idx="1" type="pic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" r="44"/>
          <a:stretch>
            <a:fillRect/>
          </a:stretch>
        </p:blipFill>
        <p:spPr>
          <a:xfrm>
            <a:off x="251520" y="548680"/>
            <a:ext cx="3566160" cy="292608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179628"/>
            <a:ext cx="4042792" cy="30320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20" y="3969060"/>
            <a:ext cx="3851920" cy="28889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131078"/>
            <a:ext cx="3635896" cy="27269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580" y="4617132"/>
            <a:ext cx="2987824" cy="224086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60738" y="1996316"/>
            <a:ext cx="3822523" cy="286536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504" y="4283478"/>
            <a:ext cx="3635896" cy="272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525818"/>
      </p:ext>
    </p:extLst>
  </p:cSld>
  <p:clrMapOvr>
    <a:masterClrMapping/>
  </p:clrMapOvr>
  <p:transition spd="slow">
    <p:wipe/>
  </p:transition>
  <p:timing>
    <p:tnLst>
      <p:par>
        <p:cTn dur="indefinite" id="1" nodeType="tmRoot" restart="never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424936" cy="4032448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 блок «Превращения Капельки»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умения самостоятельно проводить простейшие опыты с водой; развивать интерес к опытно-экспериментальной деятельности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012160" y="3140968"/>
            <a:ext cx="2879799" cy="2997609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39552" y="-1827584"/>
            <a:ext cx="7416824" cy="15841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0278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20888"/>
            <a:ext cx="8229600" cy="2232248"/>
          </a:xfrm>
        </p:spPr>
        <p:txBody>
          <a:bodyPr>
            <a:noAutofit/>
          </a:bodyPr>
          <a:lstStyle/>
          <a:p>
            <a:pPr algn="l"/>
            <a:r>
              <a:rPr lang="ru-RU" sz="2800" b="1" u="sng" dirty="0" smtClean="0">
                <a:solidFill>
                  <a:schemeClr val="tx1"/>
                </a:solidFill>
              </a:rPr>
              <a:t/>
            </a:r>
            <a:br>
              <a:rPr lang="ru-RU" sz="2800" b="1" u="sng" dirty="0" smtClean="0">
                <a:solidFill>
                  <a:schemeClr val="tx1"/>
                </a:solidFill>
              </a:rPr>
            </a:br>
            <a:r>
              <a:rPr lang="ru-RU" sz="2800" b="1" u="sng" dirty="0">
                <a:solidFill>
                  <a:schemeClr val="tx1"/>
                </a:solidFill>
              </a:rPr>
              <a:t/>
            </a:r>
            <a:br>
              <a:rPr lang="ru-RU" sz="2800" b="1" u="sng" dirty="0">
                <a:solidFill>
                  <a:schemeClr val="tx1"/>
                </a:solidFill>
              </a:rPr>
            </a:br>
            <a:r>
              <a:rPr lang="ru-RU" sz="2800" b="1" u="sng" dirty="0" smtClean="0">
                <a:solidFill>
                  <a:schemeClr val="tx1"/>
                </a:solidFill>
              </a:rPr>
              <a:t/>
            </a:r>
            <a:br>
              <a:rPr lang="ru-RU" sz="2800" b="1" u="sng" dirty="0" smtClean="0">
                <a:solidFill>
                  <a:schemeClr val="tx1"/>
                </a:solidFill>
              </a:rPr>
            </a:br>
            <a:r>
              <a:rPr lang="ru-RU" sz="2800" b="1" u="sng" dirty="0">
                <a:solidFill>
                  <a:schemeClr val="tx1"/>
                </a:solidFill>
              </a:rPr>
              <a:t/>
            </a:r>
            <a:br>
              <a:rPr lang="ru-RU" sz="2800" b="1" u="sng" dirty="0">
                <a:solidFill>
                  <a:schemeClr val="tx1"/>
                </a:solidFill>
              </a:rPr>
            </a:br>
            <a:r>
              <a:rPr lang="ru-RU" sz="28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Проблема: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недостаточные представления детей о воде, ее свойствах; о круговороте воды, о водных ресурсах Земли (на вопрос «Откуда берется вода?» некоторые дети ответили «Из крана», а на вопрос «Почему нельзя пить воду из крана?» не могли дать четкого ответа)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ть: 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ходе проекта п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риобретение 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знаний происходит легко, в увлекательной форме, в виде 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игр-экспериментов</a:t>
            </a:r>
            <a:br>
              <a:rPr lang="ru-RU" sz="3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помощью опытов и экспериментов закрепить и обобщить знания о воде, ее свойствах и агрегатных 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состояниях, о необходимости сохранять и охранять водные ресурсы Земли</a:t>
            </a:r>
            <a:br>
              <a:rPr lang="ru-RU" sz="3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 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5883054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924944"/>
            <a:ext cx="7283152" cy="2448272"/>
          </a:xfrm>
        </p:spPr>
        <p:txBody>
          <a:bodyPr>
            <a:normAutofit/>
          </a:bodyPr>
          <a:lstStyle/>
          <a:p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23528" y="3645024"/>
            <a:ext cx="2879799" cy="2997609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971600" y="332656"/>
            <a:ext cx="7344816" cy="4104456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 </a:t>
            </a:r>
            <a:r>
              <a:rPr lang="ru-RU" sz="4500" b="1" dirty="0">
                <a:latin typeface="Times New Roman" pitchFamily="18" charset="0"/>
                <a:cs typeface="Times New Roman" pitchFamily="18" charset="0"/>
              </a:rPr>
              <a:t>5 блок «Превращения Капельки»</a:t>
            </a:r>
            <a:br>
              <a:rPr lang="ru-RU" sz="4500" b="1" dirty="0">
                <a:latin typeface="Times New Roman" pitchFamily="18" charset="0"/>
                <a:cs typeface="Times New Roman" pitchFamily="18" charset="0"/>
              </a:rPr>
            </a:br>
            <a:endParaRPr lang="ru-RU" sz="45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Изготовление  цветных льдинок»</a:t>
            </a:r>
          </a:p>
          <a:p>
            <a:pPr marL="0" indent="0"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учить работать по алгоритму (взять форму – опустить нитку-покрасить воду краской-залить воду в формы-вынести в холодное место)</a:t>
            </a:r>
          </a:p>
          <a:p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«Живая и мертвая   вода»</a:t>
            </a:r>
          </a:p>
          <a:p>
            <a:pPr marL="0" indent="0">
              <a:buNone/>
            </a:pP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научить детей измерению объема воды с помощью мерной чашки; выяснить, что объем воды не зависит от величины мерки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8935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924944"/>
            <a:ext cx="7283152" cy="2448272"/>
          </a:xfrm>
        </p:spPr>
        <p:txBody>
          <a:bodyPr>
            <a:normAutofit/>
          </a:bodyPr>
          <a:lstStyle/>
          <a:p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23528" y="3645024"/>
            <a:ext cx="2879799" cy="2997609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971600" y="332656"/>
            <a:ext cx="7344816" cy="3447288"/>
          </a:xfrm>
        </p:spPr>
        <p:txBody>
          <a:bodyPr>
            <a:normAutofit/>
          </a:bodyPr>
          <a:lstStyle/>
          <a:p>
            <a:endParaRPr lang="ru-RU" sz="28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5 блок «Превращения Капельки»</a:t>
            </a:r>
            <a:br>
              <a:rPr lang="ru-RU" sz="2800" b="1" u="sng" dirty="0">
                <a:latin typeface="Times New Roman" pitchFamily="18" charset="0"/>
                <a:cs typeface="Times New Roman" pitchFamily="18" charset="0"/>
              </a:rPr>
            </a:b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Примерные вопросы: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 интересно можно играть с водой?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Придумай свою игру с водой.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7500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996952"/>
            <a:ext cx="6912768" cy="2232248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tx1"/>
                </a:solidFill>
              </a:rPr>
              <a:t/>
            </a:r>
            <a:br>
              <a:rPr lang="ru-RU" b="1" u="sng" dirty="0" smtClean="0">
                <a:solidFill>
                  <a:schemeClr val="tx1"/>
                </a:solidFill>
              </a:rPr>
            </a:br>
            <a:r>
              <a:rPr lang="ru-RU" b="1" u="sng" dirty="0">
                <a:solidFill>
                  <a:schemeClr val="tx1"/>
                </a:solidFill>
              </a:rPr>
              <a:t/>
            </a:r>
            <a:br>
              <a:rPr lang="ru-RU" b="1" u="sng" dirty="0">
                <a:solidFill>
                  <a:schemeClr val="tx1"/>
                </a:solidFill>
              </a:rPr>
            </a:br>
            <a:r>
              <a:rPr lang="ru-RU" b="1" u="sng" dirty="0" smtClean="0">
                <a:solidFill>
                  <a:schemeClr val="tx1"/>
                </a:solidFill>
              </a:rPr>
              <a:t/>
            </a:r>
            <a:br>
              <a:rPr lang="ru-RU" b="1" u="sng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-1897768"/>
            <a:ext cx="806489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endParaRPr lang="ru-RU" sz="4400" b="1" u="sng" dirty="0" smtClean="0">
              <a:solidFill>
                <a:prstClr val="black"/>
              </a:solidFill>
            </a:endParaRPr>
          </a:p>
          <a:p>
            <a:pPr lvl="0" algn="ctr">
              <a:spcBef>
                <a:spcPct val="0"/>
              </a:spcBef>
            </a:pPr>
            <a:endParaRPr lang="ru-RU" sz="4400" b="1" u="sng" dirty="0">
              <a:solidFill>
                <a:prstClr val="black"/>
              </a:solidFill>
            </a:endParaRPr>
          </a:p>
          <a:p>
            <a:pPr lvl="0" algn="ctr">
              <a:spcBef>
                <a:spcPct val="0"/>
              </a:spcBef>
            </a:pPr>
            <a:endParaRPr lang="ru-RU" sz="4400" b="1" u="sng" dirty="0" smtClean="0">
              <a:solidFill>
                <a:prstClr val="black"/>
              </a:solidFill>
            </a:endParaRPr>
          </a:p>
          <a:p>
            <a:pPr lvl="0" algn="ctr">
              <a:spcBef>
                <a:spcPct val="0"/>
              </a:spcBef>
            </a:pPr>
            <a:r>
              <a:rPr lang="ru-RU" sz="40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Механизм реализации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Заключительный этап :</a:t>
            </a:r>
          </a:p>
          <a:p>
            <a:pPr lvl="0" algn="ctr">
              <a:spcBef>
                <a:spcPct val="0"/>
              </a:spcBef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оздание группового альбома «Путешествие Кап и Ли»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303656"/>
            <a:ext cx="2878137" cy="299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708920"/>
            <a:ext cx="2249487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36682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7848872" cy="4680520"/>
          </a:xfrm>
        </p:spPr>
        <p:txBody>
          <a:bodyPr>
            <a:noAutofit/>
          </a:bodyPr>
          <a:lstStyle/>
          <a:p>
            <a:pPr algn="l"/>
            <a:r>
              <a:rPr lang="ru-RU" sz="2400" b="1" u="sng" dirty="0" smtClean="0">
                <a:solidFill>
                  <a:schemeClr val="tx1"/>
                </a:solidFill>
              </a:rPr>
              <a:t/>
            </a:r>
            <a:br>
              <a:rPr lang="ru-RU" sz="2400" b="1" u="sng" dirty="0" smtClean="0">
                <a:solidFill>
                  <a:schemeClr val="tx1"/>
                </a:solidFill>
              </a:rPr>
            </a:br>
            <a:r>
              <a:rPr lang="ru-RU" sz="2400" b="1" u="sng" dirty="0">
                <a:solidFill>
                  <a:schemeClr val="tx1"/>
                </a:solidFill>
              </a:rPr>
              <a:t/>
            </a:r>
            <a:br>
              <a:rPr lang="ru-RU" sz="2400" b="1" u="sng" dirty="0">
                <a:solidFill>
                  <a:schemeClr val="tx1"/>
                </a:solidFill>
              </a:rPr>
            </a:br>
            <a:r>
              <a:rPr lang="ru-RU" sz="2400" b="1" u="sng" dirty="0" smtClean="0">
                <a:solidFill>
                  <a:schemeClr val="tx1"/>
                </a:solidFill>
              </a:rPr>
              <a:t/>
            </a:r>
            <a:br>
              <a:rPr lang="ru-RU" sz="2400" b="1" u="sng" dirty="0" smtClean="0">
                <a:solidFill>
                  <a:schemeClr val="tx1"/>
                </a:solidFill>
              </a:rPr>
            </a:br>
            <a:r>
              <a:rPr lang="ru-RU" sz="28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	Создать условия для опытно-экспериментальной деятельности детей;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	Расширять  и углублять  представление детей о воде, ее свойствах, состояниях;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	Формировать  представления круговороте воды в природе, о значении воды в жизни человека и всего живого на земле;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7347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435280" cy="3888432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u="sng" dirty="0" smtClean="0">
                <a:solidFill>
                  <a:schemeClr val="tx1"/>
                </a:solidFill>
              </a:rPr>
              <a:t/>
            </a:r>
            <a:br>
              <a:rPr lang="ru-RU" sz="3100" b="1" u="sng" dirty="0" smtClean="0">
                <a:solidFill>
                  <a:schemeClr val="tx1"/>
                </a:solidFill>
              </a:rPr>
            </a:br>
            <a:r>
              <a:rPr lang="ru-RU" sz="3100" b="1" u="sng" dirty="0">
                <a:solidFill>
                  <a:schemeClr val="tx1"/>
                </a:solidFill>
              </a:rPr>
              <a:t/>
            </a:r>
            <a:br>
              <a:rPr lang="ru-RU" sz="3100" b="1" u="sng" dirty="0">
                <a:solidFill>
                  <a:schemeClr val="tx1"/>
                </a:solidFill>
              </a:rPr>
            </a:br>
            <a:r>
              <a:rPr lang="ru-RU" sz="3100" b="1" u="sng" dirty="0" smtClean="0">
                <a:solidFill>
                  <a:schemeClr val="tx1"/>
                </a:solidFill>
              </a:rPr>
              <a:t/>
            </a:r>
            <a:br>
              <a:rPr lang="ru-RU" sz="3100" b="1" u="sng" dirty="0" smtClean="0">
                <a:solidFill>
                  <a:schemeClr val="tx1"/>
                </a:solidFill>
              </a:rPr>
            </a:br>
            <a:r>
              <a:rPr lang="ru-RU" sz="3100" b="1" u="sng" dirty="0">
                <a:solidFill>
                  <a:schemeClr val="tx1"/>
                </a:solidFill>
              </a:rPr>
              <a:t/>
            </a:r>
            <a:br>
              <a:rPr lang="ru-RU" sz="3100" b="1" u="sng" dirty="0">
                <a:solidFill>
                  <a:schemeClr val="tx1"/>
                </a:solidFill>
              </a:rPr>
            </a:br>
            <a:r>
              <a:rPr lang="ru-RU" sz="31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и приемы </a:t>
            </a: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	Эвристические беседы(вопросно-ответная форма обучения)</a:t>
            </a:r>
            <a:b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	Постановка и решение вопросов проблемного характера</a:t>
            </a:r>
            <a:b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	Опыты</a:t>
            </a:r>
            <a:b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	Фиксация результатов наблюдений, опытов, экспериментов</a:t>
            </a:r>
            <a:b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	Дидактические игры, игровые, обучающие и творческие ситуации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1113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-675456"/>
            <a:ext cx="8229600" cy="417079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Интеграция образовательных областей: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речевое развитие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5553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931224" cy="5904656"/>
          </a:xfrm>
        </p:spPr>
        <p:txBody>
          <a:bodyPr>
            <a:noAutofit/>
          </a:bodyPr>
          <a:lstStyle/>
          <a:p>
            <a:pPr algn="l"/>
            <a:r>
              <a:rPr lang="ru-RU" sz="2800" b="1" u="sng" dirty="0" smtClean="0">
                <a:solidFill>
                  <a:schemeClr val="tx1"/>
                </a:solidFill>
              </a:rPr>
              <a:t/>
            </a:r>
            <a:br>
              <a:rPr lang="ru-RU" sz="2800" b="1" u="sng" dirty="0" smtClean="0">
                <a:solidFill>
                  <a:schemeClr val="tx1"/>
                </a:solidFill>
              </a:rPr>
            </a:br>
            <a:r>
              <a:rPr lang="ru-RU" sz="28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результаты:  </a:t>
            </a:r>
            <a:br>
              <a:rPr lang="ru-RU" sz="28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полученные в ходе проекта знания расширят представление детей  о разных состояниях воды, природных явлениях, круговороте воды в природе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формируются умения проводить опыты , которые демонстрируют свойства воды, способы очищения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научатся 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работать с алгоритмами и таблицами, оформлять результаты графически;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у детей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будет сформирован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устойчивый интерес к поисково-исследовательской деятельности,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будет развиваться 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познавательная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активность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будет сформировано понимание необходимости бережного отношения к водным ресурсам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7556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784976" cy="475252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u="sng" dirty="0" smtClean="0">
                <a:solidFill>
                  <a:schemeClr val="tx1"/>
                </a:solidFill>
              </a:rPr>
              <a:t/>
            </a:r>
            <a:br>
              <a:rPr lang="ru-RU" b="1" u="sng" dirty="0" smtClean="0">
                <a:solidFill>
                  <a:schemeClr val="tx1"/>
                </a:solidFill>
              </a:rPr>
            </a:br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Механизм реализации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1.Подготовительный этап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изучение  литературы по данной теме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изучение опыта работы коллег через Интернет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-составление плана работы над проектом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подбор иллюстраций, художественных произведений, развивающих видеофильмов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подбор необходимого оборудования для проведения опытно-исследовательской деятельности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27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6100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784976" cy="4752528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tx1"/>
                </a:solidFill>
              </a:rPr>
              <a:t/>
            </a:r>
            <a:br>
              <a:rPr lang="ru-RU" b="1" u="sng" dirty="0" smtClean="0">
                <a:solidFill>
                  <a:schemeClr val="tx1"/>
                </a:solidFill>
              </a:rPr>
            </a:br>
            <a:r>
              <a:rPr lang="ru-RU" b="1" u="sng" dirty="0">
                <a:solidFill>
                  <a:schemeClr val="tx1"/>
                </a:solidFill>
              </a:rPr>
              <a:t/>
            </a:r>
            <a:br>
              <a:rPr lang="ru-RU" b="1" u="sng" dirty="0">
                <a:solidFill>
                  <a:schemeClr val="tx1"/>
                </a:solidFill>
              </a:rPr>
            </a:br>
            <a:r>
              <a:rPr lang="ru-RU" b="1" u="sng" dirty="0" smtClean="0">
                <a:solidFill>
                  <a:schemeClr val="tx1"/>
                </a:solidFill>
              </a:rPr>
              <a:t/>
            </a:r>
            <a:br>
              <a:rPr lang="ru-RU" b="1" u="sng" dirty="0" smtClean="0">
                <a:solidFill>
                  <a:schemeClr val="tx1"/>
                </a:solidFill>
              </a:rPr>
            </a:b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Механизм реализации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Основной этап:</a:t>
            </a: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блок «Капелька </a:t>
            </a: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гостях у ребят»</a:t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блок «Кто </a:t>
            </a: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и где со мной можно </a:t>
            </a: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встретиться?»</a:t>
            </a: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блок «Капелька </a:t>
            </a: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попала в беду»</a:t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 блок «Ходит </a:t>
            </a: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капелька по кругу</a:t>
            </a: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 блок «Превращения Капельки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6835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1082</TotalTime>
  <Words>487</Words>
  <Application>Microsoft Office PowerPoint</Application>
  <PresentationFormat>Экран (4:3)</PresentationFormat>
  <Paragraphs>106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Волна</vt:lpstr>
      <vt:lpstr>ПРОЕКТ  «Путешествие Кап и ЛИ»</vt:lpstr>
      <vt:lpstr>  Вид проекта: познавательно-исследовательский, творческий  Состав участников: дети подготовительной группы, воспитатели, родители Срок реализации : среднесрочный.  </vt:lpstr>
      <vt:lpstr>    Проблема: недостаточные представления детей о воде, ее свойствах; о круговороте воды, о водных ресурсах Земли (на вопрос «Откуда берется вода?» некоторые дети ответили «Из крана», а на вопрос «Почему нельзя пить воду из крана?» не могли дать четкого ответа) Актуальность: В ходе проекта приобретение знаний происходит легко, в увлекательной форме, в виде игр-экспериментов Цель проекта: с помощью опытов и экспериментов закрепить и обобщить знания о воде, ее свойствах и агрегатных состояниях, о необходимости сохранять и охранять водные ресурсы Земли      </vt:lpstr>
      <vt:lpstr>   Задачи: • Создать условия для опытно-экспериментальной деятельности детей; • Расширять  и углублять  представление детей о воде, ее свойствах, состояниях; • Формировать  представления круговороте воды в природе, о значении воды в жизни человека и всего живого на земле;  </vt:lpstr>
      <vt:lpstr>    Методы и приемы : • Эвристические беседы(вопросно-ответная форма обучения) • Постановка и решение вопросов проблемного характера • Опыты • Фиксация результатов наблюдений, опытов, экспериментов • Дидактические игры, игровые, обучающие и творческие ситуации </vt:lpstr>
      <vt:lpstr>        Интеграция образовательных областей: познавательное развитие речевое развитие социально-коммуникативное развитие художественно-эстетическое развитие физическое развитие  </vt:lpstr>
      <vt:lpstr> Планируемые результаты:   -полученные в ходе проекта знания расширят представление детей  о разных состояниях воды, природных явлениях, круговороте воды в природе -сформируются умения проводить опыты , которые демонстрируют свойства воды, способы очищения - дети научатся  работать с алгоритмами и таблицами, оформлять результаты графически; - у детей будет сформирован устойчивый интерес к поисково-исследовательской деятельности, будет развиваться  познавательная активность - будет сформировано понимание необходимости бережного отношения к водным ресурсам    </vt:lpstr>
      <vt:lpstr> Механизм реализации: 1.Подготовительный этап - изучение  литературы по данной теме - изучение опыта работы коллег через Интернет -составление плана работы над проектом - подбор иллюстраций, художественных произведений, развивающих видеофильмов - подбор необходимого оборудования для проведения опытно-исследовательской деятельности  </vt:lpstr>
      <vt:lpstr>   Механизм реализации: 2. Основной этап: 1 блок «Капелька в гостях у ребят» 2 блок «Кто я и где со мной можно встретиться?» 3 блок «Капелька попала в беду» 4 блок «Ходит капелька по кругу» 5 блок «Превращения Капельки» </vt:lpstr>
      <vt:lpstr>  1 блок «Капелька в гостях у ребят»  </vt:lpstr>
      <vt:lpstr>\\\  1 блок «Капелька в гостях у ребят»  </vt:lpstr>
      <vt:lpstr>\\\  1 блок «Капелька в гостях у ребят»  </vt:lpstr>
      <vt:lpstr>Презентация PowerPoint</vt:lpstr>
      <vt:lpstr>   2 блок «Кто я и где со мной можно встретиться? (состояния воды)» Задачи:  познакомить детей с агрегатными состояниями воды; формировать представления детей  о  явлениях неживой  природы (иней, град, роса, капель, туман и т.д.)</vt:lpstr>
      <vt:lpstr>\\\  2 блок «Кто я и где со мной можно встретиться? (состояния воды)»  </vt:lpstr>
      <vt:lpstr>\\\  2 блок «Кто я и где со мной можно встретиться? (состояния воды)»  </vt:lpstr>
      <vt:lpstr>Презентация PowerPoint</vt:lpstr>
      <vt:lpstr>Презентация PowerPoint</vt:lpstr>
      <vt:lpstr>Презентация PowerPoint</vt:lpstr>
      <vt:lpstr>Презентация PowerPoint</vt:lpstr>
      <vt:lpstr>3 блок «Капелька попала в беду»</vt:lpstr>
      <vt:lpstr>3 блок «Капелька попала в беду»</vt:lpstr>
      <vt:lpstr>3 блок «Капелька попала в беду»</vt:lpstr>
      <vt:lpstr>Презентация PowerPoint</vt:lpstr>
      <vt:lpstr>4 блок «Ходит капелька по кругу» </vt:lpstr>
      <vt:lpstr>4 блок «Ходит капелька по кругу» </vt:lpstr>
      <vt:lpstr>4 блок «Ходит капелька по кругу»  Откуда берутся облака  и тучи? Почему из облаков иногда идет снег, а иногда дождь? Почему осенью и весной часто идут дожди?</vt:lpstr>
      <vt:lpstr>Презентация PowerPoint</vt:lpstr>
      <vt:lpstr>5 блок «Превращения Капельки» Задачи:  формировать умения самостоятельно проводить простейшие опыты с водой; развивать интерес к опытно-экспериментальной деятельности</vt:lpstr>
      <vt:lpstr>Презентация PowerPoint</vt:lpstr>
      <vt:lpstr>Презентация PowerPoint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Valued Acer Customer</cp:lastModifiedBy>
  <cp:revision>65</cp:revision>
  <dcterms:created xsi:type="dcterms:W3CDTF">2015-11-24T04:11:09Z</dcterms:created>
  <dcterms:modified xsi:type="dcterms:W3CDTF">2006-03-26T01:11:33Z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1333256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